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1" r:id="rId1"/>
  </p:sldMasterIdLst>
  <p:sldIdLst>
    <p:sldId id="256" r:id="rId2"/>
    <p:sldId id="257" r:id="rId3"/>
    <p:sldId id="258" r:id="rId4"/>
    <p:sldId id="288" r:id="rId5"/>
    <p:sldId id="259" r:id="rId6"/>
    <p:sldId id="289" r:id="rId7"/>
    <p:sldId id="261" r:id="rId8"/>
    <p:sldId id="290" r:id="rId9"/>
    <p:sldId id="291" r:id="rId10"/>
    <p:sldId id="262" r:id="rId11"/>
    <p:sldId id="260" r:id="rId12"/>
    <p:sldId id="287" r:id="rId13"/>
    <p:sldId id="267" r:id="rId14"/>
    <p:sldId id="266" r:id="rId15"/>
    <p:sldId id="268" r:id="rId16"/>
    <p:sldId id="270" r:id="rId17"/>
    <p:sldId id="271" r:id="rId18"/>
    <p:sldId id="272" r:id="rId19"/>
    <p:sldId id="273" r:id="rId20"/>
    <p:sldId id="274" r:id="rId21"/>
    <p:sldId id="275" r:id="rId22"/>
    <p:sldId id="276" r:id="rId23"/>
    <p:sldId id="278" r:id="rId24"/>
    <p:sldId id="277" r:id="rId25"/>
    <p:sldId id="279" r:id="rId26"/>
    <p:sldId id="269" r:id="rId27"/>
    <p:sldId id="282" r:id="rId28"/>
    <p:sldId id="283" r:id="rId29"/>
    <p:sldId id="284" r:id="rId30"/>
    <p:sldId id="285" r:id="rId31"/>
    <p:sldId id="286" r:id="rId32"/>
    <p:sldId id="280" r:id="rId33"/>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516" autoAdjust="0"/>
    <p:restoredTop sz="94434" autoAdjust="0"/>
  </p:normalViewPr>
  <p:slideViewPr>
    <p:cSldViewPr snapToGrid="0">
      <p:cViewPr varScale="1">
        <p:scale>
          <a:sx n="81" d="100"/>
          <a:sy n="81" d="100"/>
        </p:scale>
        <p:origin x="342" y="66"/>
      </p:cViewPr>
      <p:guideLst/>
    </p:cSldViewPr>
  </p:slideViewPr>
  <p:outlineViewPr>
    <p:cViewPr>
      <p:scale>
        <a:sx n="33" d="100"/>
        <a:sy n="33" d="100"/>
      </p:scale>
      <p:origin x="0" y="-72"/>
    </p:cViewPr>
  </p:outlineViewPr>
  <p:notesTextViewPr>
    <p:cViewPr>
      <p:scale>
        <a:sx n="1" d="1"/>
        <a:sy n="1" d="1"/>
      </p:scale>
      <p:origin x="0" y="0"/>
    </p:cViewPr>
  </p:notesTextViewPr>
  <p:sorterViewPr>
    <p:cViewPr varScale="1">
      <p:scale>
        <a:sx n="1" d="1"/>
        <a:sy n="1" d="1"/>
      </p:scale>
      <p:origin x="0" y="-2376"/>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l-GR" smtClean="0"/>
              <a:t>Στυλ κύριου τίτλου</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Στυλ κύριου υπότιτλου</a:t>
            </a:r>
            <a:endParaRPr lang="en-US" dirty="0"/>
          </a:p>
        </p:txBody>
      </p:sp>
      <p:sp>
        <p:nvSpPr>
          <p:cNvPr id="4" name="Date Placeholder 3"/>
          <p:cNvSpPr>
            <a:spLocks noGrp="1"/>
          </p:cNvSpPr>
          <p:nvPr>
            <p:ph type="dt" sz="half" idx="10"/>
          </p:nvPr>
        </p:nvSpPr>
        <p:spPr/>
        <p:txBody>
          <a:bodyPr/>
          <a:lstStyle/>
          <a:p>
            <a:fld id="{F36BC4DB-2684-46F4-96FD-F72E216C2862}" type="datetimeFigureOut">
              <a:rPr lang="el-GR" smtClean="0"/>
              <a:t>26/6/2014</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187B2735-A7E1-41E6-90C2-ABFE583FABD6}" type="slidenum">
              <a:rPr lang="el-GR" smtClean="0"/>
              <a:t>‹#›</a:t>
            </a:fld>
            <a:endParaRPr lang="el-GR"/>
          </a:p>
        </p:txBody>
      </p:sp>
    </p:spTree>
    <p:extLst>
      <p:ext uri="{BB962C8B-B14F-4D97-AF65-F5344CB8AC3E}">
        <p14:creationId xmlns:p14="http://schemas.microsoft.com/office/powerpoint/2010/main" val="22159710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Τίτλος και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l-GR" smtClean="0"/>
              <a:t>Στυλ κύριου τίτλου</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4" name="Date Placeholder 3"/>
          <p:cNvSpPr>
            <a:spLocks noGrp="1"/>
          </p:cNvSpPr>
          <p:nvPr>
            <p:ph type="dt" sz="half" idx="10"/>
          </p:nvPr>
        </p:nvSpPr>
        <p:spPr/>
        <p:txBody>
          <a:bodyPr/>
          <a:lstStyle/>
          <a:p>
            <a:fld id="{F36BC4DB-2684-46F4-96FD-F72E216C2862}" type="datetimeFigureOut">
              <a:rPr lang="el-GR" smtClean="0"/>
              <a:t>26/6/2014</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187B2735-A7E1-41E6-90C2-ABFE583FABD6}" type="slidenum">
              <a:rPr lang="el-GR" smtClean="0"/>
              <a:t>‹#›</a:t>
            </a:fld>
            <a:endParaRPr lang="el-GR"/>
          </a:p>
        </p:txBody>
      </p:sp>
    </p:spTree>
    <p:extLst>
      <p:ext uri="{BB962C8B-B14F-4D97-AF65-F5344CB8AC3E}">
        <p14:creationId xmlns:p14="http://schemas.microsoft.com/office/powerpoint/2010/main" val="13391350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Εισαγωγικά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l-GR" smtClean="0"/>
              <a:t>Στυλ κύριου τίτλου</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l-GR" smtClean="0"/>
              <a:t>Στυλ υποδείγματος κειμένου</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4" name="Date Placeholder 3"/>
          <p:cNvSpPr>
            <a:spLocks noGrp="1"/>
          </p:cNvSpPr>
          <p:nvPr>
            <p:ph type="dt" sz="half" idx="10"/>
          </p:nvPr>
        </p:nvSpPr>
        <p:spPr/>
        <p:txBody>
          <a:bodyPr/>
          <a:lstStyle/>
          <a:p>
            <a:fld id="{F36BC4DB-2684-46F4-96FD-F72E216C2862}" type="datetimeFigureOut">
              <a:rPr lang="el-GR" smtClean="0"/>
              <a:t>26/6/2014</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187B2735-A7E1-41E6-90C2-ABFE583FABD6}" type="slidenum">
              <a:rPr lang="el-GR" smtClean="0"/>
              <a:t>‹#›</a:t>
            </a:fld>
            <a:endParaRPr lang="el-GR"/>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07752827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Κάρτα ονόματος">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l-GR" smtClean="0"/>
              <a:t>Στυλ κύριου τίτλου</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4" name="Date Placeholder 3"/>
          <p:cNvSpPr>
            <a:spLocks noGrp="1"/>
          </p:cNvSpPr>
          <p:nvPr>
            <p:ph type="dt" sz="half" idx="10"/>
          </p:nvPr>
        </p:nvSpPr>
        <p:spPr/>
        <p:txBody>
          <a:bodyPr/>
          <a:lstStyle/>
          <a:p>
            <a:fld id="{F36BC4DB-2684-46F4-96FD-F72E216C2862}" type="datetimeFigureOut">
              <a:rPr lang="el-GR" smtClean="0"/>
              <a:t>26/6/2014</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187B2735-A7E1-41E6-90C2-ABFE583FABD6}" type="slidenum">
              <a:rPr lang="el-GR" smtClean="0"/>
              <a:t>‹#›</a:t>
            </a:fld>
            <a:endParaRPr lang="el-GR"/>
          </a:p>
        </p:txBody>
      </p:sp>
    </p:spTree>
    <p:extLst>
      <p:ext uri="{BB962C8B-B14F-4D97-AF65-F5344CB8AC3E}">
        <p14:creationId xmlns:p14="http://schemas.microsoft.com/office/powerpoint/2010/main" val="387188683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Κάρτα ονόματος με φράση">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l-GR" smtClean="0"/>
              <a:t>Στυλ κύριου τίτλου</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l-GR" smtClean="0"/>
              <a:t>Στυλ υποδείγματος κειμένου</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4" name="Date Placeholder 3"/>
          <p:cNvSpPr>
            <a:spLocks noGrp="1"/>
          </p:cNvSpPr>
          <p:nvPr>
            <p:ph type="dt" sz="half" idx="10"/>
          </p:nvPr>
        </p:nvSpPr>
        <p:spPr/>
        <p:txBody>
          <a:bodyPr/>
          <a:lstStyle/>
          <a:p>
            <a:fld id="{F36BC4DB-2684-46F4-96FD-F72E216C2862}" type="datetimeFigureOut">
              <a:rPr lang="el-GR" smtClean="0"/>
              <a:t>26/6/2014</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187B2735-A7E1-41E6-90C2-ABFE583FABD6}" type="slidenum">
              <a:rPr lang="el-GR" smtClean="0"/>
              <a:t>‹#›</a:t>
            </a:fld>
            <a:endParaRPr lang="el-GR"/>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95589520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ή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l-GR" smtClean="0"/>
              <a:t>Στυλ κύριου τίτλου</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l-GR" smtClean="0"/>
              <a:t>Στυλ υποδείγματος κειμένου</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4" name="Date Placeholder 3"/>
          <p:cNvSpPr>
            <a:spLocks noGrp="1"/>
          </p:cNvSpPr>
          <p:nvPr>
            <p:ph type="dt" sz="half" idx="10"/>
          </p:nvPr>
        </p:nvSpPr>
        <p:spPr/>
        <p:txBody>
          <a:bodyPr/>
          <a:lstStyle/>
          <a:p>
            <a:fld id="{F36BC4DB-2684-46F4-96FD-F72E216C2862}" type="datetimeFigureOut">
              <a:rPr lang="el-GR" smtClean="0"/>
              <a:t>26/6/2014</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187B2735-A7E1-41E6-90C2-ABFE583FABD6}" type="slidenum">
              <a:rPr lang="el-GR" smtClean="0"/>
              <a:t>‹#›</a:t>
            </a:fld>
            <a:endParaRPr lang="el-GR"/>
          </a:p>
        </p:txBody>
      </p:sp>
    </p:spTree>
    <p:extLst>
      <p:ext uri="{BB962C8B-B14F-4D97-AF65-F5344CB8AC3E}">
        <p14:creationId xmlns:p14="http://schemas.microsoft.com/office/powerpoint/2010/main" val="127296801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dirty="0"/>
          </a:p>
        </p:txBody>
      </p:sp>
      <p:sp>
        <p:nvSpPr>
          <p:cNvPr id="3" name="Vertical Text Placeholder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Date Placeholder 3"/>
          <p:cNvSpPr>
            <a:spLocks noGrp="1"/>
          </p:cNvSpPr>
          <p:nvPr>
            <p:ph type="dt" sz="half" idx="10"/>
          </p:nvPr>
        </p:nvSpPr>
        <p:spPr/>
        <p:txBody>
          <a:bodyPr/>
          <a:lstStyle/>
          <a:p>
            <a:fld id="{F36BC4DB-2684-46F4-96FD-F72E216C2862}" type="datetimeFigureOut">
              <a:rPr lang="el-GR" smtClean="0"/>
              <a:t>26/6/2014</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187B2735-A7E1-41E6-90C2-ABFE583FABD6}" type="slidenum">
              <a:rPr lang="el-GR" smtClean="0"/>
              <a:t>‹#›</a:t>
            </a:fld>
            <a:endParaRPr lang="el-GR"/>
          </a:p>
        </p:txBody>
      </p:sp>
    </p:spTree>
    <p:extLst>
      <p:ext uri="{BB962C8B-B14F-4D97-AF65-F5344CB8AC3E}">
        <p14:creationId xmlns:p14="http://schemas.microsoft.com/office/powerpoint/2010/main" val="416254822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l-GR" smtClean="0"/>
              <a:t>Στυλ κύριου τίτλου</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Date Placeholder 3"/>
          <p:cNvSpPr>
            <a:spLocks noGrp="1"/>
          </p:cNvSpPr>
          <p:nvPr>
            <p:ph type="dt" sz="half" idx="10"/>
          </p:nvPr>
        </p:nvSpPr>
        <p:spPr/>
        <p:txBody>
          <a:bodyPr/>
          <a:lstStyle/>
          <a:p>
            <a:fld id="{F36BC4DB-2684-46F4-96FD-F72E216C2862}" type="datetimeFigureOut">
              <a:rPr lang="el-GR" smtClean="0"/>
              <a:t>26/6/2014</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187B2735-A7E1-41E6-90C2-ABFE583FABD6}" type="slidenum">
              <a:rPr lang="el-GR" smtClean="0"/>
              <a:t>‹#›</a:t>
            </a:fld>
            <a:endParaRPr lang="el-GR"/>
          </a:p>
        </p:txBody>
      </p:sp>
    </p:spTree>
    <p:extLst>
      <p:ext uri="{BB962C8B-B14F-4D97-AF65-F5344CB8AC3E}">
        <p14:creationId xmlns:p14="http://schemas.microsoft.com/office/powerpoint/2010/main" val="25825840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l-GR" smtClean="0"/>
              <a:t>Στυλ κύριου τίτλου</a:t>
            </a:r>
            <a:endParaRPr lang="en-US" dirty="0"/>
          </a:p>
        </p:txBody>
      </p:sp>
      <p:sp>
        <p:nvSpPr>
          <p:cNvPr id="3" name="Content Placeholder 2"/>
          <p:cNvSpPr>
            <a:spLocks noGrp="1"/>
          </p:cNvSpPr>
          <p:nvPr>
            <p:ph idx="1"/>
          </p:nvPr>
        </p:nvSpPr>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Date Placeholder 3"/>
          <p:cNvSpPr>
            <a:spLocks noGrp="1"/>
          </p:cNvSpPr>
          <p:nvPr>
            <p:ph type="dt" sz="half" idx="10"/>
          </p:nvPr>
        </p:nvSpPr>
        <p:spPr/>
        <p:txBody>
          <a:bodyPr/>
          <a:lstStyle/>
          <a:p>
            <a:fld id="{F36BC4DB-2684-46F4-96FD-F72E216C2862}" type="datetimeFigureOut">
              <a:rPr lang="el-GR" smtClean="0"/>
              <a:t>26/6/2014</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187B2735-A7E1-41E6-90C2-ABFE583FABD6}" type="slidenum">
              <a:rPr lang="el-GR" smtClean="0"/>
              <a:t>‹#›</a:t>
            </a:fld>
            <a:endParaRPr lang="el-GR"/>
          </a:p>
        </p:txBody>
      </p:sp>
    </p:spTree>
    <p:extLst>
      <p:ext uri="{BB962C8B-B14F-4D97-AF65-F5344CB8AC3E}">
        <p14:creationId xmlns:p14="http://schemas.microsoft.com/office/powerpoint/2010/main" val="32549174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l-GR" smtClean="0"/>
              <a:t>Στυλ κύριου τίτλου</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4" name="Date Placeholder 3"/>
          <p:cNvSpPr>
            <a:spLocks noGrp="1"/>
          </p:cNvSpPr>
          <p:nvPr>
            <p:ph type="dt" sz="half" idx="10"/>
          </p:nvPr>
        </p:nvSpPr>
        <p:spPr/>
        <p:txBody>
          <a:bodyPr/>
          <a:lstStyle/>
          <a:p>
            <a:fld id="{F36BC4DB-2684-46F4-96FD-F72E216C2862}" type="datetimeFigureOut">
              <a:rPr lang="el-GR" smtClean="0"/>
              <a:t>26/6/2014</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187B2735-A7E1-41E6-90C2-ABFE583FABD6}" type="slidenum">
              <a:rPr lang="el-GR" smtClean="0"/>
              <a:t>‹#›</a:t>
            </a:fld>
            <a:endParaRPr lang="el-GR"/>
          </a:p>
        </p:txBody>
      </p:sp>
    </p:spTree>
    <p:extLst>
      <p:ext uri="{BB962C8B-B14F-4D97-AF65-F5344CB8AC3E}">
        <p14:creationId xmlns:p14="http://schemas.microsoft.com/office/powerpoint/2010/main" val="13741237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5" name="Date Placeholder 4"/>
          <p:cNvSpPr>
            <a:spLocks noGrp="1"/>
          </p:cNvSpPr>
          <p:nvPr>
            <p:ph type="dt" sz="half" idx="10"/>
          </p:nvPr>
        </p:nvSpPr>
        <p:spPr/>
        <p:txBody>
          <a:bodyPr/>
          <a:lstStyle/>
          <a:p>
            <a:fld id="{F36BC4DB-2684-46F4-96FD-F72E216C2862}" type="datetimeFigureOut">
              <a:rPr lang="el-GR" smtClean="0"/>
              <a:t>26/6/2014</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187B2735-A7E1-41E6-90C2-ABFE583FABD6}" type="slidenum">
              <a:rPr lang="el-GR" smtClean="0"/>
              <a:t>‹#›</a:t>
            </a:fld>
            <a:endParaRPr lang="el-GR"/>
          </a:p>
        </p:txBody>
      </p:sp>
    </p:spTree>
    <p:extLst>
      <p:ext uri="{BB962C8B-B14F-4D97-AF65-F5344CB8AC3E}">
        <p14:creationId xmlns:p14="http://schemas.microsoft.com/office/powerpoint/2010/main" val="28590010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l-GR" smtClean="0"/>
              <a:t>Στυλ κύριου τίτλου</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7" name="Date Placeholder 6"/>
          <p:cNvSpPr>
            <a:spLocks noGrp="1"/>
          </p:cNvSpPr>
          <p:nvPr>
            <p:ph type="dt" sz="half" idx="10"/>
          </p:nvPr>
        </p:nvSpPr>
        <p:spPr/>
        <p:txBody>
          <a:bodyPr/>
          <a:lstStyle/>
          <a:p>
            <a:fld id="{F36BC4DB-2684-46F4-96FD-F72E216C2862}" type="datetimeFigureOut">
              <a:rPr lang="el-GR" smtClean="0"/>
              <a:t>26/6/2014</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187B2735-A7E1-41E6-90C2-ABFE583FABD6}" type="slidenum">
              <a:rPr lang="el-GR" smtClean="0"/>
              <a:t>‹#›</a:t>
            </a:fld>
            <a:endParaRPr lang="el-GR"/>
          </a:p>
        </p:txBody>
      </p:sp>
    </p:spTree>
    <p:extLst>
      <p:ext uri="{BB962C8B-B14F-4D97-AF65-F5344CB8AC3E}">
        <p14:creationId xmlns:p14="http://schemas.microsoft.com/office/powerpoint/2010/main" val="30976752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l-GR" smtClean="0"/>
              <a:t>Στυλ κύριου τίτλου</a:t>
            </a:r>
            <a:endParaRPr lang="en-US" dirty="0"/>
          </a:p>
        </p:txBody>
      </p:sp>
      <p:sp>
        <p:nvSpPr>
          <p:cNvPr id="3" name="Date Placeholder 2"/>
          <p:cNvSpPr>
            <a:spLocks noGrp="1"/>
          </p:cNvSpPr>
          <p:nvPr>
            <p:ph type="dt" sz="half" idx="10"/>
          </p:nvPr>
        </p:nvSpPr>
        <p:spPr/>
        <p:txBody>
          <a:bodyPr/>
          <a:lstStyle/>
          <a:p>
            <a:fld id="{F36BC4DB-2684-46F4-96FD-F72E216C2862}" type="datetimeFigureOut">
              <a:rPr lang="el-GR" smtClean="0"/>
              <a:t>26/6/2014</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187B2735-A7E1-41E6-90C2-ABFE583FABD6}" type="slidenum">
              <a:rPr lang="el-GR" smtClean="0"/>
              <a:t>‹#›</a:t>
            </a:fld>
            <a:endParaRPr lang="el-GR"/>
          </a:p>
        </p:txBody>
      </p:sp>
    </p:spTree>
    <p:extLst>
      <p:ext uri="{BB962C8B-B14F-4D97-AF65-F5344CB8AC3E}">
        <p14:creationId xmlns:p14="http://schemas.microsoft.com/office/powerpoint/2010/main" val="1726029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36BC4DB-2684-46F4-96FD-F72E216C2862}" type="datetimeFigureOut">
              <a:rPr lang="el-GR" smtClean="0"/>
              <a:t>26/6/2014</a:t>
            </a:fld>
            <a:endParaRPr lang="el-GR"/>
          </a:p>
        </p:txBody>
      </p:sp>
      <p:sp>
        <p:nvSpPr>
          <p:cNvPr id="3" name="Footer Placeholder 2"/>
          <p:cNvSpPr>
            <a:spLocks noGrp="1"/>
          </p:cNvSpPr>
          <p:nvPr>
            <p:ph type="ftr" sz="quarter" idx="11"/>
          </p:nvPr>
        </p:nvSpPr>
        <p:spPr/>
        <p:txBody>
          <a:bodyPr/>
          <a:lstStyle/>
          <a:p>
            <a:endParaRPr lang="el-GR"/>
          </a:p>
        </p:txBody>
      </p:sp>
      <p:sp>
        <p:nvSpPr>
          <p:cNvPr id="4" name="Slide Number Placeholder 3"/>
          <p:cNvSpPr>
            <a:spLocks noGrp="1"/>
          </p:cNvSpPr>
          <p:nvPr>
            <p:ph type="sldNum" sz="quarter" idx="12"/>
          </p:nvPr>
        </p:nvSpPr>
        <p:spPr/>
        <p:txBody>
          <a:bodyPr/>
          <a:lstStyle/>
          <a:p>
            <a:fld id="{187B2735-A7E1-41E6-90C2-ABFE583FABD6}" type="slidenum">
              <a:rPr lang="el-GR" smtClean="0"/>
              <a:t>‹#›</a:t>
            </a:fld>
            <a:endParaRPr lang="el-GR"/>
          </a:p>
        </p:txBody>
      </p:sp>
    </p:spTree>
    <p:extLst>
      <p:ext uri="{BB962C8B-B14F-4D97-AF65-F5344CB8AC3E}">
        <p14:creationId xmlns:p14="http://schemas.microsoft.com/office/powerpoint/2010/main" val="42886363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l-GR" smtClean="0"/>
              <a:t>Στυλ κύριου τίτλου</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l-GR" smtClean="0"/>
              <a:t>Στυλ υποδείγματος κειμένου</a:t>
            </a:r>
          </a:p>
        </p:txBody>
      </p:sp>
      <p:sp>
        <p:nvSpPr>
          <p:cNvPr id="5" name="Date Placeholder 4"/>
          <p:cNvSpPr>
            <a:spLocks noGrp="1"/>
          </p:cNvSpPr>
          <p:nvPr>
            <p:ph type="dt" sz="half" idx="10"/>
          </p:nvPr>
        </p:nvSpPr>
        <p:spPr/>
        <p:txBody>
          <a:bodyPr/>
          <a:lstStyle/>
          <a:p>
            <a:fld id="{F36BC4DB-2684-46F4-96FD-F72E216C2862}" type="datetimeFigureOut">
              <a:rPr lang="el-GR" smtClean="0"/>
              <a:t>26/6/2014</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187B2735-A7E1-41E6-90C2-ABFE583FABD6}" type="slidenum">
              <a:rPr lang="el-GR" smtClean="0"/>
              <a:t>‹#›</a:t>
            </a:fld>
            <a:endParaRPr lang="el-GR"/>
          </a:p>
        </p:txBody>
      </p:sp>
    </p:spTree>
    <p:extLst>
      <p:ext uri="{BB962C8B-B14F-4D97-AF65-F5344CB8AC3E}">
        <p14:creationId xmlns:p14="http://schemas.microsoft.com/office/powerpoint/2010/main" val="13388502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l-GR" smtClean="0"/>
              <a:t>Στυλ κύριου τίτλου</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l-GR" smtClean="0"/>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Date Placeholder 4"/>
          <p:cNvSpPr>
            <a:spLocks noGrp="1"/>
          </p:cNvSpPr>
          <p:nvPr>
            <p:ph type="dt" sz="half" idx="10"/>
          </p:nvPr>
        </p:nvSpPr>
        <p:spPr/>
        <p:txBody>
          <a:bodyPr/>
          <a:lstStyle/>
          <a:p>
            <a:fld id="{F36BC4DB-2684-46F4-96FD-F72E216C2862}" type="datetimeFigureOut">
              <a:rPr lang="el-GR" smtClean="0"/>
              <a:t>26/6/2014</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187B2735-A7E1-41E6-90C2-ABFE583FABD6}" type="slidenum">
              <a:rPr lang="el-GR" smtClean="0"/>
              <a:t>‹#›</a:t>
            </a:fld>
            <a:endParaRPr lang="el-GR"/>
          </a:p>
        </p:txBody>
      </p:sp>
    </p:spTree>
    <p:extLst>
      <p:ext uri="{BB962C8B-B14F-4D97-AF65-F5344CB8AC3E}">
        <p14:creationId xmlns:p14="http://schemas.microsoft.com/office/powerpoint/2010/main" val="41172586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l-GR" smtClean="0"/>
              <a:t>Στυλ κύριου τίτλου</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F36BC4DB-2684-46F4-96FD-F72E216C2862}" type="datetimeFigureOut">
              <a:rPr lang="el-GR" smtClean="0"/>
              <a:t>26/6/2014</a:t>
            </a:fld>
            <a:endParaRPr lang="el-GR"/>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l-GR"/>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187B2735-A7E1-41E6-90C2-ABFE583FABD6}" type="slidenum">
              <a:rPr lang="el-GR" smtClean="0"/>
              <a:t>‹#›</a:t>
            </a:fld>
            <a:endParaRPr lang="el-GR"/>
          </a:p>
        </p:txBody>
      </p:sp>
    </p:spTree>
    <p:extLst>
      <p:ext uri="{BB962C8B-B14F-4D97-AF65-F5344CB8AC3E}">
        <p14:creationId xmlns:p14="http://schemas.microsoft.com/office/powerpoint/2010/main" val="2700168976"/>
      </p:ext>
    </p:extLst>
  </p:cSld>
  <p:clrMap bg1="lt1" tx1="dk1" bg2="lt2" tx2="dk2" accent1="accent1" accent2="accent2" accent3="accent3" accent4="accent4" accent5="accent5" accent6="accent6" hlink="hlink" folHlink="folHlink"/>
  <p:sldLayoutIdLst>
    <p:sldLayoutId id="2147483792" r:id="rId1"/>
    <p:sldLayoutId id="2147483793" r:id="rId2"/>
    <p:sldLayoutId id="2147483794" r:id="rId3"/>
    <p:sldLayoutId id="2147483795" r:id="rId4"/>
    <p:sldLayoutId id="2147483796" r:id="rId5"/>
    <p:sldLayoutId id="2147483797" r:id="rId6"/>
    <p:sldLayoutId id="2147483798" r:id="rId7"/>
    <p:sldLayoutId id="2147483799" r:id="rId8"/>
    <p:sldLayoutId id="2147483800" r:id="rId9"/>
    <p:sldLayoutId id="2147483801" r:id="rId10"/>
    <p:sldLayoutId id="2147483802" r:id="rId11"/>
    <p:sldLayoutId id="2147483803" r:id="rId12"/>
    <p:sldLayoutId id="2147483804" r:id="rId13"/>
    <p:sldLayoutId id="2147483805" r:id="rId14"/>
    <p:sldLayoutId id="2147483806" r:id="rId15"/>
    <p:sldLayoutId id="2147483807"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1214908" y="3160153"/>
            <a:ext cx="9144000" cy="1052021"/>
          </a:xfrm>
        </p:spPr>
        <p:txBody>
          <a:bodyPr/>
          <a:lstStyle/>
          <a:p>
            <a:r>
              <a:rPr lang="el-GR" b="1" dirty="0" smtClean="0">
                <a:effectLst>
                  <a:outerShdw blurRad="38100" dist="38100" dir="2700000" algn="tl">
                    <a:srgbClr val="000000">
                      <a:alpha val="43137"/>
                    </a:srgbClr>
                  </a:outerShdw>
                </a:effectLst>
              </a:rPr>
              <a:t>Σχολικός εκφοβισμός</a:t>
            </a:r>
            <a:endParaRPr lang="el-GR" b="1" dirty="0">
              <a:effectLst>
                <a:outerShdw blurRad="38100" dist="38100" dir="2700000" algn="tl">
                  <a:srgbClr val="000000">
                    <a:alpha val="43137"/>
                  </a:srgbClr>
                </a:outerShdw>
              </a:effectLst>
            </a:endParaRPr>
          </a:p>
        </p:txBody>
      </p:sp>
      <p:sp>
        <p:nvSpPr>
          <p:cNvPr id="3" name="Υπότιτλος 2"/>
          <p:cNvSpPr>
            <a:spLocks noGrp="1"/>
          </p:cNvSpPr>
          <p:nvPr>
            <p:ph type="subTitle" idx="1"/>
          </p:nvPr>
        </p:nvSpPr>
        <p:spPr>
          <a:xfrm>
            <a:off x="1214908" y="4400528"/>
            <a:ext cx="9144000" cy="1655762"/>
          </a:xfrm>
        </p:spPr>
        <p:txBody>
          <a:bodyPr/>
          <a:lstStyle/>
          <a:p>
            <a:r>
              <a:rPr lang="el-GR" dirty="0" smtClean="0"/>
              <a:t>Από τους μαθητές της Α’ Τάξης</a:t>
            </a:r>
          </a:p>
          <a:p>
            <a:r>
              <a:rPr lang="el-GR" dirty="0" smtClean="0"/>
              <a:t>Γυμνασίου Ψαρών</a:t>
            </a:r>
            <a:endParaRPr lang="en-US" dirty="0" smtClean="0"/>
          </a:p>
          <a:p>
            <a:r>
              <a:rPr lang="el-GR" dirty="0" smtClean="0"/>
              <a:t>Ψαρά 2013 - 2014</a:t>
            </a:r>
          </a:p>
          <a:p>
            <a:endParaRPr lang="el-GR" dirty="0"/>
          </a:p>
        </p:txBody>
      </p:sp>
      <p:pic>
        <p:nvPicPr>
          <p:cNvPr id="5" name="Εικόνα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67250" y="114299"/>
            <a:ext cx="2857500" cy="2857500"/>
          </a:xfrm>
          <a:prstGeom prst="rect">
            <a:avLst/>
          </a:prstGeom>
          <a:noFill/>
        </p:spPr>
      </p:pic>
    </p:spTree>
    <p:extLst>
      <p:ext uri="{BB962C8B-B14F-4D97-AF65-F5344CB8AC3E}">
        <p14:creationId xmlns:p14="http://schemas.microsoft.com/office/powerpoint/2010/main" val="20833427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Ορθογώνιο 1"/>
          <p:cNvSpPr/>
          <p:nvPr/>
        </p:nvSpPr>
        <p:spPr>
          <a:xfrm>
            <a:off x="386367" y="1833993"/>
            <a:ext cx="11359165" cy="769441"/>
          </a:xfrm>
          <a:prstGeom prst="rect">
            <a:avLst/>
          </a:prstGeom>
        </p:spPr>
        <p:txBody>
          <a:bodyPr wrap="square">
            <a:spAutoFit/>
          </a:bodyPr>
          <a:lstStyle/>
          <a:p>
            <a:pPr algn="ctr"/>
            <a:r>
              <a:rPr lang="el-GR" sz="4400" dirty="0" smtClean="0"/>
              <a:t> </a:t>
            </a:r>
            <a:endParaRPr lang="el-GR" sz="4400" dirty="0"/>
          </a:p>
        </p:txBody>
      </p:sp>
      <p:sp>
        <p:nvSpPr>
          <p:cNvPr id="3" name="Ορθογώνιο 2"/>
          <p:cNvSpPr/>
          <p:nvPr/>
        </p:nvSpPr>
        <p:spPr>
          <a:xfrm>
            <a:off x="3158199" y="457724"/>
            <a:ext cx="4922566" cy="1015663"/>
          </a:xfrm>
          <a:prstGeom prst="rect">
            <a:avLst/>
          </a:prstGeom>
        </p:spPr>
        <p:txBody>
          <a:bodyPr wrap="none">
            <a:spAutoFit/>
          </a:bodyPr>
          <a:lstStyle/>
          <a:p>
            <a:pPr algn="ctr"/>
            <a:r>
              <a:rPr lang="el-GR" sz="6000" dirty="0" smtClean="0"/>
              <a:t>Ενσυναίσθηση </a:t>
            </a:r>
            <a:endParaRPr lang="el-GR" sz="6000" dirty="0"/>
          </a:p>
        </p:txBody>
      </p:sp>
      <p:sp>
        <p:nvSpPr>
          <p:cNvPr id="4" name="Ορθογώνιο 3"/>
          <p:cNvSpPr/>
          <p:nvPr/>
        </p:nvSpPr>
        <p:spPr>
          <a:xfrm>
            <a:off x="1460310" y="1651380"/>
            <a:ext cx="8147714" cy="5016758"/>
          </a:xfrm>
          <a:prstGeom prst="rect">
            <a:avLst/>
          </a:prstGeom>
        </p:spPr>
        <p:txBody>
          <a:bodyPr wrap="square">
            <a:spAutoFit/>
          </a:bodyPr>
          <a:lstStyle/>
          <a:p>
            <a:pPr>
              <a:spcAft>
                <a:spcPts val="0"/>
              </a:spcAft>
            </a:pPr>
            <a:r>
              <a:rPr lang="el-GR" sz="3200" dirty="0">
                <a:latin typeface="Calibri" panose="020F0502020204030204" pitchFamily="34" charset="0"/>
                <a:ea typeface="Calibri" panose="020F0502020204030204" pitchFamily="34" charset="0"/>
                <a:cs typeface="Calibri" panose="020F0502020204030204" pitchFamily="34" charset="0"/>
              </a:rPr>
              <a:t> </a:t>
            </a:r>
            <a:r>
              <a:rPr lang="el-GR" sz="3200" dirty="0" smtClean="0">
                <a:latin typeface="Calibri" panose="020F0502020204030204" pitchFamily="34" charset="0"/>
                <a:ea typeface="Calibri" panose="020F0502020204030204" pitchFamily="34" charset="0"/>
                <a:cs typeface="Calibri" panose="020F0502020204030204" pitchFamily="34" charset="0"/>
              </a:rPr>
              <a:t>Μέθοδοι </a:t>
            </a:r>
            <a:r>
              <a:rPr lang="el-GR" sz="3200" dirty="0">
                <a:latin typeface="Calibri" panose="020F0502020204030204" pitchFamily="34" charset="0"/>
                <a:ea typeface="Calibri" panose="020F0502020204030204" pitchFamily="34" charset="0"/>
                <a:cs typeface="Calibri" panose="020F0502020204030204" pitchFamily="34" charset="0"/>
              </a:rPr>
              <a:t>ενσυναίσθησης:</a:t>
            </a:r>
          </a:p>
          <a:p>
            <a:r>
              <a:rPr lang="el-GR" sz="3200" u="sng" dirty="0">
                <a:latin typeface="Calibri" panose="020F0502020204030204" pitchFamily="34" charset="0"/>
                <a:ea typeface="Calibri" panose="020F0502020204030204" pitchFamily="34" charset="0"/>
                <a:cs typeface="Calibri" panose="020F0502020204030204" pitchFamily="34" charset="0"/>
              </a:rPr>
              <a:t>Η βάση της </a:t>
            </a:r>
            <a:r>
              <a:rPr lang="el-GR" sz="3200" u="sng" dirty="0" err="1">
                <a:latin typeface="Calibri" panose="020F0502020204030204" pitchFamily="34" charset="0"/>
                <a:ea typeface="Calibri" panose="020F0502020204030204" pitchFamily="34" charset="0"/>
                <a:cs typeface="Calibri" panose="020F0502020204030204" pitchFamily="34" charset="0"/>
              </a:rPr>
              <a:t>ενσυναίσθησης</a:t>
            </a:r>
            <a:r>
              <a:rPr lang="el-GR" sz="3200" u="sng" dirty="0">
                <a:latin typeface="Calibri" panose="020F0502020204030204" pitchFamily="34" charset="0"/>
                <a:ea typeface="Calibri" panose="020F0502020204030204" pitchFamily="34" charset="0"/>
                <a:cs typeface="Calibri" panose="020F0502020204030204" pitchFamily="34" charset="0"/>
              </a:rPr>
              <a:t> είναι ο διάλογος με τα παιδιά και μας βοηθάει να κατανοήσουμε τον τρόπο σκέψης τους αλλά και εκείνα να δουν το δικό </a:t>
            </a:r>
            <a:r>
              <a:rPr lang="el-GR" sz="3200" u="sng" dirty="0" smtClean="0">
                <a:latin typeface="Calibri" panose="020F0502020204030204" pitchFamily="34" charset="0"/>
                <a:ea typeface="Calibri" panose="020F0502020204030204" pitchFamily="34" charset="0"/>
                <a:cs typeface="Calibri" panose="020F0502020204030204" pitchFamily="34" charset="0"/>
              </a:rPr>
              <a:t>μας</a:t>
            </a:r>
            <a:r>
              <a:rPr lang="en-US" sz="3200" u="sng" dirty="0" smtClean="0">
                <a:latin typeface="Calibri" panose="020F0502020204030204" pitchFamily="34" charset="0"/>
                <a:ea typeface="Calibri" panose="020F0502020204030204" pitchFamily="34" charset="0"/>
                <a:cs typeface="Calibri" panose="020F0502020204030204" pitchFamily="34" charset="0"/>
              </a:rPr>
              <a:t> </a:t>
            </a:r>
            <a:r>
              <a:rPr lang="el-GR" sz="3200" u="sng" dirty="0" smtClean="0">
                <a:latin typeface="Calibri" panose="020F0502020204030204" pitchFamily="34" charset="0"/>
                <a:ea typeface="Calibri" panose="020F0502020204030204" pitchFamily="34" charset="0"/>
                <a:cs typeface="Calibri" panose="020F0502020204030204" pitchFamily="34" charset="0"/>
              </a:rPr>
              <a:t>Ανάπτυξη </a:t>
            </a:r>
            <a:r>
              <a:rPr lang="el-GR" sz="3200" u="sng" dirty="0">
                <a:latin typeface="Calibri" panose="020F0502020204030204" pitchFamily="34" charset="0"/>
                <a:ea typeface="Calibri" panose="020F0502020204030204" pitchFamily="34" charset="0"/>
                <a:cs typeface="Calibri" panose="020F0502020204030204" pitchFamily="34" charset="0"/>
              </a:rPr>
              <a:t>της δεξιότητας της ενσυναίσθησης</a:t>
            </a:r>
            <a:r>
              <a:rPr lang="el-GR" sz="3200" dirty="0">
                <a:latin typeface="Calibri" panose="020F0502020204030204" pitchFamily="34" charset="0"/>
                <a:ea typeface="Calibri" panose="020F0502020204030204" pitchFamily="34" charset="0"/>
                <a:cs typeface="Calibri" panose="020F0502020204030204" pitchFamily="34" charset="0"/>
              </a:rPr>
              <a:t>, προκειμένου να αντιλαμβάνεται τις διαφορετικές πλευρές ενός ζητήματος και να κατανοεί τα προβλήματα των συμμαθητών του, να δείχνει ειλικρινές ενδιαφέρον, συμπάθεια και αγάπη</a:t>
            </a:r>
            <a:r>
              <a:rPr lang="el-GR" sz="3200" dirty="0" smtClean="0">
                <a:latin typeface="Calibri" panose="020F0502020204030204" pitchFamily="34" charset="0"/>
                <a:ea typeface="Calibri" panose="020F0502020204030204" pitchFamily="34" charset="0"/>
                <a:cs typeface="Calibri" panose="020F0502020204030204" pitchFamily="34" charset="0"/>
              </a:rPr>
              <a:t>.</a:t>
            </a:r>
            <a:r>
              <a:rPr lang="el-GR" sz="3200" dirty="0">
                <a:latin typeface="Calibri" panose="020F0502020204030204" pitchFamily="34" charset="0"/>
                <a:cs typeface="Calibri" panose="020F0502020204030204" pitchFamily="34" charset="0"/>
              </a:rPr>
              <a:t> </a:t>
            </a:r>
            <a:endParaRPr lang="el-GR" sz="32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5374251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37622" y="-54591"/>
            <a:ext cx="8596668" cy="912632"/>
          </a:xfrm>
        </p:spPr>
        <p:txBody>
          <a:bodyPr>
            <a:normAutofit fontScale="90000"/>
          </a:bodyPr>
          <a:lstStyle/>
          <a:p>
            <a:pPr algn="ctr"/>
            <a:r>
              <a:rPr lang="el-GR" sz="6000" dirty="0" smtClean="0"/>
              <a:t>Πόρισμα</a:t>
            </a:r>
            <a:endParaRPr lang="el-GR" sz="4800" dirty="0"/>
          </a:p>
        </p:txBody>
      </p:sp>
      <p:pic>
        <p:nvPicPr>
          <p:cNvPr id="4" name="Εικόνα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306471" y="5263851"/>
            <a:ext cx="2274778" cy="1454969"/>
          </a:xfrm>
          <a:prstGeom prst="rect">
            <a:avLst/>
          </a:prstGeom>
        </p:spPr>
      </p:pic>
      <p:sp>
        <p:nvSpPr>
          <p:cNvPr id="6" name="Θέση περιεχομένου 5"/>
          <p:cNvSpPr>
            <a:spLocks noGrp="1"/>
          </p:cNvSpPr>
          <p:nvPr>
            <p:ph idx="1"/>
          </p:nvPr>
        </p:nvSpPr>
        <p:spPr>
          <a:xfrm>
            <a:off x="228819" y="774386"/>
            <a:ext cx="10430082" cy="4913194"/>
          </a:xfrm>
        </p:spPr>
        <p:txBody>
          <a:bodyPr>
            <a:noAutofit/>
          </a:bodyPr>
          <a:lstStyle/>
          <a:p>
            <a:r>
              <a:rPr lang="el-GR" sz="2400" dirty="0"/>
              <a:t>Τα παιδιά πρέπει να μάθουν ότι δεν είναι σωστό και δίκαιο να φερόμαστε στους άλλους με τόσο σκληρό τρόπο. </a:t>
            </a:r>
          </a:p>
          <a:p>
            <a:r>
              <a:rPr lang="el-GR" sz="2400" dirty="0"/>
              <a:t>Αυτό που θα πρέπει να θυμόμαστε είναι ότι οποιασδήποτε μορφής βία μπορεί να αποτελέσει εξαιρετικά τραυματική εμπειρία για το παιδί που βρίσκεται στη θέση του θύματος.</a:t>
            </a:r>
          </a:p>
          <a:p>
            <a:r>
              <a:rPr lang="el-GR" sz="2400" dirty="0"/>
              <a:t>Δεν είμαστε όλοι ίδιοι, αλλά ισότιμοι μεταξύ μας διατηρώντας το δικαίωμα στη διαφορετικότητα. </a:t>
            </a:r>
            <a:r>
              <a:rPr lang="el-GR" sz="2400" dirty="0" smtClean="0"/>
              <a:t>Αυτό </a:t>
            </a:r>
            <a:r>
              <a:rPr lang="el-GR" sz="2400" dirty="0"/>
              <a:t>γίνεται καλύτερα κατανοητό όταν αποκτάμε ενσυναίσθηση.</a:t>
            </a:r>
            <a:endParaRPr lang="en-US" sz="2400" dirty="0"/>
          </a:p>
          <a:p>
            <a:r>
              <a:rPr lang="en-US" sz="2400" dirty="0"/>
              <a:t>T</a:t>
            </a:r>
            <a:r>
              <a:rPr lang="el-GR" sz="2400" dirty="0"/>
              <a:t>ην ενσυναίσθηση και την αποδοχή τη διδάσκουμε εμείς οι ίδιοι στα παιδιά με το παράδειγμα μας. Όταν αποδεχόμαστε τη διαφορετικότητα των άλλων και τους αντιμετωπίζουμε με σεβασμό, το ίδιο θα κάνουν και τα παιδιά </a:t>
            </a:r>
            <a:r>
              <a:rPr lang="el-GR" sz="2400" dirty="0" smtClean="0"/>
              <a:t>μας</a:t>
            </a:r>
            <a:endParaRPr lang="el-GR" sz="2400" dirty="0"/>
          </a:p>
        </p:txBody>
      </p:sp>
    </p:spTree>
    <p:extLst>
      <p:ext uri="{BB962C8B-B14F-4D97-AF65-F5344CB8AC3E}">
        <p14:creationId xmlns:p14="http://schemas.microsoft.com/office/powerpoint/2010/main" val="15647013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pPr algn="ctr"/>
            <a:r>
              <a:rPr lang="el-GR" sz="6000" dirty="0"/>
              <a:t>Εκδήλωση </a:t>
            </a:r>
            <a:r>
              <a:rPr lang="el-GR" sz="6000" dirty="0" smtClean="0"/>
              <a:t>βίας </a:t>
            </a:r>
            <a:r>
              <a:rPr lang="el-GR" sz="6000" dirty="0" err="1" smtClean="0"/>
              <a:t>1η</a:t>
            </a:r>
            <a:endParaRPr lang="el-GR" sz="6000" dirty="0"/>
          </a:p>
        </p:txBody>
      </p:sp>
      <p:sp>
        <p:nvSpPr>
          <p:cNvPr id="3" name="Θέση περιεχομένου 2"/>
          <p:cNvSpPr>
            <a:spLocks noGrp="1"/>
          </p:cNvSpPr>
          <p:nvPr>
            <p:ph idx="1"/>
          </p:nvPr>
        </p:nvSpPr>
        <p:spPr>
          <a:xfrm>
            <a:off x="553386" y="1690688"/>
            <a:ext cx="11468725" cy="4351338"/>
          </a:xfrm>
        </p:spPr>
        <p:txBody>
          <a:bodyPr>
            <a:normAutofit fontScale="92500" lnSpcReduction="20000"/>
          </a:bodyPr>
          <a:lstStyle/>
          <a:p>
            <a:pPr marL="0" indent="0" algn="ctr">
              <a:buNone/>
            </a:pPr>
            <a:r>
              <a:rPr lang="el-GR" sz="4400" dirty="0"/>
              <a:t>Περίπτωση πρώτη: </a:t>
            </a:r>
            <a:r>
              <a:rPr lang="el-GR" sz="4400" dirty="0" smtClean="0"/>
              <a:t>Μαθητής </a:t>
            </a:r>
            <a:r>
              <a:rPr lang="el-GR" sz="4400" dirty="0"/>
              <a:t>με περίεργα μαλλιά και μεγάλα αυτιά δέχεται επίθεση βίας από συμμαθητή, που εκδηλώνει την απέχθειά του</a:t>
            </a:r>
            <a:r>
              <a:rPr lang="el-GR" sz="4400" dirty="0" smtClean="0"/>
              <a:t>.</a:t>
            </a:r>
          </a:p>
          <a:p>
            <a:pPr marL="0" indent="0" algn="ctr">
              <a:buNone/>
            </a:pPr>
            <a:r>
              <a:rPr lang="el-GR" sz="4400" u="sng" dirty="0" smtClean="0"/>
              <a:t>Μορφές σχολικού εκφοβισμού</a:t>
            </a:r>
          </a:p>
          <a:p>
            <a:pPr marL="0" indent="0" algn="ctr">
              <a:buNone/>
            </a:pPr>
            <a:r>
              <a:rPr lang="el-GR" sz="4400" dirty="0" smtClean="0"/>
              <a:t>Σπρωξίματα/χτυπήματα, πειράγματα λόγω της εξωτερικής εμφάνισης </a:t>
            </a:r>
          </a:p>
          <a:p>
            <a:pPr marL="0" indent="0" algn="ctr">
              <a:buNone/>
            </a:pPr>
            <a:r>
              <a:rPr lang="el-GR" sz="4400" dirty="0" smtClean="0"/>
              <a:t> </a:t>
            </a:r>
            <a:endParaRPr lang="el-GR" sz="4400" dirty="0"/>
          </a:p>
        </p:txBody>
      </p:sp>
    </p:spTree>
    <p:extLst>
      <p:ext uri="{BB962C8B-B14F-4D97-AF65-F5344CB8AC3E}">
        <p14:creationId xmlns:p14="http://schemas.microsoft.com/office/powerpoint/2010/main" val="25171901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pPr algn="ctr"/>
            <a:r>
              <a:rPr lang="el-GR" sz="6000" dirty="0" smtClean="0"/>
              <a:t>Εκδήλωση βίας </a:t>
            </a:r>
            <a:r>
              <a:rPr lang="el-GR" sz="6000" dirty="0" err="1" smtClean="0"/>
              <a:t>1η</a:t>
            </a:r>
            <a:endParaRPr lang="el-GR" sz="6000" dirty="0"/>
          </a:p>
        </p:txBody>
      </p:sp>
      <p:sp>
        <p:nvSpPr>
          <p:cNvPr id="3" name="Θέση περιεχομένου 2"/>
          <p:cNvSpPr>
            <a:spLocks noGrp="1"/>
          </p:cNvSpPr>
          <p:nvPr>
            <p:ph idx="1"/>
          </p:nvPr>
        </p:nvSpPr>
        <p:spPr/>
        <p:txBody>
          <a:bodyPr/>
          <a:lstStyle/>
          <a:p>
            <a:r>
              <a:rPr lang="en-US" dirty="0" smtClean="0"/>
              <a:t>Video</a:t>
            </a:r>
            <a:endParaRPr lang="el-GR" dirty="0"/>
          </a:p>
        </p:txBody>
      </p:sp>
    </p:spTree>
    <p:extLst>
      <p:ext uri="{BB962C8B-B14F-4D97-AF65-F5344CB8AC3E}">
        <p14:creationId xmlns:p14="http://schemas.microsoft.com/office/powerpoint/2010/main" val="9356263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pPr algn="ctr"/>
            <a:r>
              <a:rPr lang="el-GR" sz="6000" dirty="0"/>
              <a:t>Ενσυναίσθηση</a:t>
            </a:r>
          </a:p>
        </p:txBody>
      </p:sp>
      <p:sp>
        <p:nvSpPr>
          <p:cNvPr id="3" name="Θέση περιεχομένου 2"/>
          <p:cNvSpPr>
            <a:spLocks noGrp="1"/>
          </p:cNvSpPr>
          <p:nvPr>
            <p:ph idx="1"/>
          </p:nvPr>
        </p:nvSpPr>
        <p:spPr/>
        <p:txBody>
          <a:bodyPr>
            <a:normAutofit/>
          </a:bodyPr>
          <a:lstStyle/>
          <a:p>
            <a:pPr marL="0" indent="0" algn="ctr">
              <a:buNone/>
            </a:pPr>
            <a:r>
              <a:rPr lang="el-GR" sz="4400" dirty="0" smtClean="0"/>
              <a:t>Ο </a:t>
            </a:r>
            <a:r>
              <a:rPr lang="el-GR" sz="4400" dirty="0"/>
              <a:t>ίδιος μαθητής μετά από δράσεις και δραστηριότητες </a:t>
            </a:r>
            <a:r>
              <a:rPr lang="el-GR" sz="4400" dirty="0" smtClean="0"/>
              <a:t>αποδέχεται την διαφορετικότητα </a:t>
            </a:r>
            <a:r>
              <a:rPr lang="el-GR" sz="4400" dirty="0"/>
              <a:t>και την καλλιέργεια της </a:t>
            </a:r>
            <a:r>
              <a:rPr lang="el-GR" sz="4400" dirty="0" err="1"/>
              <a:t>ενσυναίσθησης</a:t>
            </a:r>
            <a:r>
              <a:rPr lang="el-GR" sz="4400" dirty="0"/>
              <a:t>. </a:t>
            </a:r>
          </a:p>
        </p:txBody>
      </p:sp>
    </p:spTree>
    <p:extLst>
      <p:ext uri="{BB962C8B-B14F-4D97-AF65-F5344CB8AC3E}">
        <p14:creationId xmlns:p14="http://schemas.microsoft.com/office/powerpoint/2010/main" val="32683504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pPr algn="ctr"/>
            <a:r>
              <a:rPr lang="el-GR" sz="6000" dirty="0"/>
              <a:t>Ενσυναίσθηση</a:t>
            </a:r>
          </a:p>
        </p:txBody>
      </p:sp>
      <p:sp>
        <p:nvSpPr>
          <p:cNvPr id="3" name="Θέση περιεχομένου 2"/>
          <p:cNvSpPr>
            <a:spLocks noGrp="1"/>
          </p:cNvSpPr>
          <p:nvPr>
            <p:ph idx="1"/>
          </p:nvPr>
        </p:nvSpPr>
        <p:spPr/>
        <p:txBody>
          <a:bodyPr/>
          <a:lstStyle/>
          <a:p>
            <a:r>
              <a:rPr lang="en-US" dirty="0" smtClean="0"/>
              <a:t>Video</a:t>
            </a:r>
            <a:endParaRPr lang="el-GR" dirty="0"/>
          </a:p>
        </p:txBody>
      </p:sp>
    </p:spTree>
    <p:extLst>
      <p:ext uri="{BB962C8B-B14F-4D97-AF65-F5344CB8AC3E}">
        <p14:creationId xmlns:p14="http://schemas.microsoft.com/office/powerpoint/2010/main" val="7568603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pPr algn="ctr"/>
            <a:r>
              <a:rPr lang="el-GR" sz="6000" dirty="0" smtClean="0"/>
              <a:t>Εκδήλωση βίας </a:t>
            </a:r>
            <a:r>
              <a:rPr lang="el-GR" sz="6000" dirty="0" err="1" smtClean="0"/>
              <a:t>2η</a:t>
            </a:r>
            <a:endParaRPr lang="el-GR" sz="6000" dirty="0"/>
          </a:p>
        </p:txBody>
      </p:sp>
      <p:sp>
        <p:nvSpPr>
          <p:cNvPr id="3" name="Θέση περιεχομένου 2"/>
          <p:cNvSpPr>
            <a:spLocks noGrp="1"/>
          </p:cNvSpPr>
          <p:nvPr>
            <p:ph idx="1"/>
          </p:nvPr>
        </p:nvSpPr>
        <p:spPr/>
        <p:txBody>
          <a:bodyPr>
            <a:normAutofit fontScale="92500" lnSpcReduction="20000"/>
          </a:bodyPr>
          <a:lstStyle/>
          <a:p>
            <a:pPr marL="0" indent="0" algn="ctr">
              <a:buNone/>
            </a:pPr>
            <a:r>
              <a:rPr lang="el-GR" sz="4400" dirty="0" smtClean="0"/>
              <a:t>Περίπτωση δεύτερη: Η παρέα δεν αποδέχεται το τραυματισμένο κορίτσι </a:t>
            </a:r>
          </a:p>
          <a:p>
            <a:pPr marL="0" indent="0" algn="ctr">
              <a:buNone/>
            </a:pPr>
            <a:r>
              <a:rPr lang="el-GR" sz="4400" u="sng" dirty="0"/>
              <a:t>Μορφές σχολικού εκφοβισμού</a:t>
            </a:r>
          </a:p>
          <a:p>
            <a:pPr marL="0" indent="0" algn="ctr">
              <a:buNone/>
            </a:pPr>
            <a:r>
              <a:rPr lang="el-GR" sz="4400" dirty="0" smtClean="0"/>
              <a:t>Σπρωξίματα/χτυπήματα, πειράγματα λόγω εξωτερικής εμφάνισης, απομόνωση </a:t>
            </a:r>
            <a:endParaRPr lang="el-GR" sz="4400" dirty="0"/>
          </a:p>
        </p:txBody>
      </p:sp>
    </p:spTree>
    <p:extLst>
      <p:ext uri="{BB962C8B-B14F-4D97-AF65-F5344CB8AC3E}">
        <p14:creationId xmlns:p14="http://schemas.microsoft.com/office/powerpoint/2010/main" val="3691978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pPr algn="ctr"/>
            <a:r>
              <a:rPr lang="el-GR" sz="6000" dirty="0" smtClean="0"/>
              <a:t>Εκδήλωση βίας </a:t>
            </a:r>
            <a:r>
              <a:rPr lang="el-GR" sz="6000" dirty="0" err="1" smtClean="0"/>
              <a:t>2η</a:t>
            </a:r>
            <a:endParaRPr lang="el-GR" sz="6000" dirty="0"/>
          </a:p>
        </p:txBody>
      </p:sp>
      <p:sp>
        <p:nvSpPr>
          <p:cNvPr id="3" name="Θέση περιεχομένου 2"/>
          <p:cNvSpPr>
            <a:spLocks noGrp="1"/>
          </p:cNvSpPr>
          <p:nvPr>
            <p:ph idx="1"/>
          </p:nvPr>
        </p:nvSpPr>
        <p:spPr/>
        <p:txBody>
          <a:bodyPr/>
          <a:lstStyle/>
          <a:p>
            <a:r>
              <a:rPr lang="en-US" dirty="0" smtClean="0"/>
              <a:t>Video</a:t>
            </a:r>
            <a:endParaRPr lang="el-GR" dirty="0"/>
          </a:p>
        </p:txBody>
      </p:sp>
    </p:spTree>
    <p:extLst>
      <p:ext uri="{BB962C8B-B14F-4D97-AF65-F5344CB8AC3E}">
        <p14:creationId xmlns:p14="http://schemas.microsoft.com/office/powerpoint/2010/main" val="19928199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pPr algn="ctr"/>
            <a:r>
              <a:rPr lang="el-GR" sz="6000" dirty="0" smtClean="0"/>
              <a:t>Αποδοχή</a:t>
            </a:r>
            <a:endParaRPr lang="el-GR" sz="6000" dirty="0"/>
          </a:p>
        </p:txBody>
      </p:sp>
      <p:sp>
        <p:nvSpPr>
          <p:cNvPr id="3" name="Θέση περιεχομένου 2"/>
          <p:cNvSpPr>
            <a:spLocks noGrp="1"/>
          </p:cNvSpPr>
          <p:nvPr>
            <p:ph idx="1"/>
          </p:nvPr>
        </p:nvSpPr>
        <p:spPr/>
        <p:txBody>
          <a:bodyPr>
            <a:normAutofit/>
          </a:bodyPr>
          <a:lstStyle/>
          <a:p>
            <a:pPr marL="0" indent="0">
              <a:buNone/>
            </a:pPr>
            <a:r>
              <a:rPr lang="el-GR" sz="4400" dirty="0" smtClean="0"/>
              <a:t>Τελικά η παρέα αποδέχτηκε το κορίτσι επειδή ο φίλος τους χτύπησε</a:t>
            </a:r>
            <a:endParaRPr lang="el-GR" sz="4400" dirty="0"/>
          </a:p>
        </p:txBody>
      </p:sp>
    </p:spTree>
    <p:extLst>
      <p:ext uri="{BB962C8B-B14F-4D97-AF65-F5344CB8AC3E}">
        <p14:creationId xmlns:p14="http://schemas.microsoft.com/office/powerpoint/2010/main" val="28738852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pPr algn="ctr"/>
            <a:r>
              <a:rPr lang="el-GR" sz="6000" dirty="0"/>
              <a:t>Αποδοχή</a:t>
            </a:r>
          </a:p>
        </p:txBody>
      </p:sp>
      <p:sp>
        <p:nvSpPr>
          <p:cNvPr id="3" name="Θέση περιεχομένου 2"/>
          <p:cNvSpPr>
            <a:spLocks noGrp="1"/>
          </p:cNvSpPr>
          <p:nvPr>
            <p:ph idx="1"/>
          </p:nvPr>
        </p:nvSpPr>
        <p:spPr/>
        <p:txBody>
          <a:bodyPr/>
          <a:lstStyle/>
          <a:p>
            <a:r>
              <a:rPr lang="en-US" dirty="0" smtClean="0"/>
              <a:t>Video</a:t>
            </a:r>
            <a:endParaRPr lang="el-GR" dirty="0"/>
          </a:p>
        </p:txBody>
      </p:sp>
    </p:spTree>
    <p:extLst>
      <p:ext uri="{BB962C8B-B14F-4D97-AF65-F5344CB8AC3E}">
        <p14:creationId xmlns:p14="http://schemas.microsoft.com/office/powerpoint/2010/main" val="8763830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3"/>
          <p:cNvSpPr/>
          <p:nvPr/>
        </p:nvSpPr>
        <p:spPr>
          <a:xfrm>
            <a:off x="463640" y="1566707"/>
            <a:ext cx="8757633" cy="4832092"/>
          </a:xfrm>
          <a:prstGeom prst="rect">
            <a:avLst/>
          </a:prstGeom>
        </p:spPr>
        <p:txBody>
          <a:bodyPr wrap="square">
            <a:spAutoFit/>
          </a:bodyPr>
          <a:lstStyle/>
          <a:p>
            <a:pPr algn="ctr">
              <a:spcAft>
                <a:spcPts val="0"/>
              </a:spcAft>
            </a:pPr>
            <a:r>
              <a:rPr lang="el-GR" sz="4400" dirty="0" smtClean="0">
                <a:effectLst/>
                <a:latin typeface="Calibri Light" panose="020F0302020204030204" pitchFamily="34" charset="0"/>
                <a:ea typeface="Calibri" panose="020F0502020204030204" pitchFamily="34" charset="0"/>
                <a:cs typeface="Times New Roman" panose="02020603050405020304" pitchFamily="18" charset="0"/>
              </a:rPr>
              <a:t>Ο σχολικός εκφοβισμός είναι η επαναλαμβανόμενη επιθετική συμπεριφορά που μπορεί να έχει την μορφή απειλών, σωματικής επίθεσης, γελιοποίησης και είναι σκόπιμη. Πάντα υπάρχει ανισορροπία δύναμης μεταξύ θύτη και θύματος.</a:t>
            </a:r>
            <a:endParaRPr lang="el-GR" sz="40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Τίτλος 1"/>
          <p:cNvSpPr txBox="1">
            <a:spLocks/>
          </p:cNvSpPr>
          <p:nvPr/>
        </p:nvSpPr>
        <p:spPr>
          <a:xfrm>
            <a:off x="1549757" y="606761"/>
            <a:ext cx="9144000" cy="959946"/>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l-GR" sz="6000" dirty="0" smtClean="0"/>
              <a:t>Σχολικός εκφοβισμός</a:t>
            </a:r>
            <a:endParaRPr lang="el-GR" sz="6000" dirty="0"/>
          </a:p>
        </p:txBody>
      </p:sp>
      <p:pic>
        <p:nvPicPr>
          <p:cNvPr id="5" name="Εικόνα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893924" y="1566707"/>
            <a:ext cx="1885950" cy="2857500"/>
          </a:xfrm>
          <a:prstGeom prst="rect">
            <a:avLst/>
          </a:prstGeom>
        </p:spPr>
      </p:pic>
    </p:spTree>
    <p:extLst>
      <p:ext uri="{BB962C8B-B14F-4D97-AF65-F5344CB8AC3E}">
        <p14:creationId xmlns:p14="http://schemas.microsoft.com/office/powerpoint/2010/main" val="7789995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pPr algn="ctr"/>
            <a:r>
              <a:rPr lang="el-GR" sz="6000" dirty="0"/>
              <a:t>Εκδήλωση βίας </a:t>
            </a:r>
            <a:r>
              <a:rPr lang="el-GR" sz="6000" dirty="0" err="1" smtClean="0"/>
              <a:t>3η</a:t>
            </a:r>
            <a:endParaRPr lang="el-GR" sz="6000" dirty="0"/>
          </a:p>
        </p:txBody>
      </p:sp>
      <p:sp>
        <p:nvSpPr>
          <p:cNvPr id="3" name="Θέση περιεχομένου 2"/>
          <p:cNvSpPr>
            <a:spLocks noGrp="1"/>
          </p:cNvSpPr>
          <p:nvPr>
            <p:ph idx="1"/>
          </p:nvPr>
        </p:nvSpPr>
        <p:spPr/>
        <p:txBody>
          <a:bodyPr>
            <a:normAutofit fontScale="92500" lnSpcReduction="10000"/>
          </a:bodyPr>
          <a:lstStyle/>
          <a:p>
            <a:pPr marL="0" indent="0" algn="ctr">
              <a:buNone/>
            </a:pPr>
            <a:r>
              <a:rPr lang="el-GR" sz="4400" dirty="0" smtClean="0"/>
              <a:t>Η παρέα δεν αποδέχεται το διαφορετικό παιδί</a:t>
            </a:r>
          </a:p>
          <a:p>
            <a:pPr marL="0" indent="0" algn="ctr">
              <a:buNone/>
            </a:pPr>
            <a:r>
              <a:rPr lang="el-GR" sz="4400" u="sng" dirty="0"/>
              <a:t>Μορφές σχολικού εκφοβισμού</a:t>
            </a:r>
          </a:p>
          <a:p>
            <a:pPr marL="0" indent="0" algn="ctr">
              <a:buNone/>
            </a:pPr>
            <a:r>
              <a:rPr lang="el-GR" sz="4400" dirty="0" smtClean="0"/>
              <a:t> Χρήση κοροϊδευτικών ονομάτων, πειράγματα λόγω της εξωτερικής εμφάνισης, απομόνωση</a:t>
            </a:r>
            <a:endParaRPr lang="el-GR" sz="4400" dirty="0"/>
          </a:p>
        </p:txBody>
      </p:sp>
    </p:spTree>
    <p:extLst>
      <p:ext uri="{BB962C8B-B14F-4D97-AF65-F5344CB8AC3E}">
        <p14:creationId xmlns:p14="http://schemas.microsoft.com/office/powerpoint/2010/main" val="7334746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Τίτλος 1"/>
          <p:cNvSpPr>
            <a:spLocks noGrp="1"/>
          </p:cNvSpPr>
          <p:nvPr>
            <p:ph type="title"/>
          </p:nvPr>
        </p:nvSpPr>
        <p:spPr/>
        <p:txBody>
          <a:bodyPr>
            <a:normAutofit/>
          </a:bodyPr>
          <a:lstStyle/>
          <a:p>
            <a:pPr algn="ctr"/>
            <a:r>
              <a:rPr lang="el-GR" sz="6000" dirty="0"/>
              <a:t>Εκδήλωση βίας </a:t>
            </a:r>
            <a:r>
              <a:rPr lang="el-GR" sz="6000" dirty="0" err="1" smtClean="0"/>
              <a:t>3η</a:t>
            </a:r>
            <a:endParaRPr lang="el-GR" sz="6000" dirty="0"/>
          </a:p>
        </p:txBody>
      </p:sp>
      <p:sp>
        <p:nvSpPr>
          <p:cNvPr id="2" name="Θέση περιεχομένου 1"/>
          <p:cNvSpPr>
            <a:spLocks noGrp="1"/>
          </p:cNvSpPr>
          <p:nvPr>
            <p:ph idx="1"/>
          </p:nvPr>
        </p:nvSpPr>
        <p:spPr/>
        <p:txBody>
          <a:bodyPr/>
          <a:lstStyle/>
          <a:p>
            <a:r>
              <a:rPr lang="en-US" dirty="0" smtClean="0"/>
              <a:t>Video</a:t>
            </a:r>
            <a:endParaRPr lang="el-GR" dirty="0"/>
          </a:p>
        </p:txBody>
      </p:sp>
    </p:spTree>
    <p:extLst>
      <p:ext uri="{BB962C8B-B14F-4D97-AF65-F5344CB8AC3E}">
        <p14:creationId xmlns:p14="http://schemas.microsoft.com/office/powerpoint/2010/main" val="4431063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pPr algn="ctr"/>
            <a:r>
              <a:rPr lang="el-GR" sz="6000" dirty="0"/>
              <a:t>Ενσυναίσθηση</a:t>
            </a:r>
          </a:p>
        </p:txBody>
      </p:sp>
      <p:sp>
        <p:nvSpPr>
          <p:cNvPr id="3" name="Θέση περιεχομένου 2"/>
          <p:cNvSpPr>
            <a:spLocks noGrp="1"/>
          </p:cNvSpPr>
          <p:nvPr>
            <p:ph idx="1"/>
          </p:nvPr>
        </p:nvSpPr>
        <p:spPr/>
        <p:txBody>
          <a:bodyPr/>
          <a:lstStyle/>
          <a:p>
            <a:r>
              <a:rPr lang="en-US" dirty="0"/>
              <a:t>Video</a:t>
            </a:r>
            <a:endParaRPr lang="el-GR" dirty="0"/>
          </a:p>
        </p:txBody>
      </p:sp>
    </p:spTree>
    <p:extLst>
      <p:ext uri="{BB962C8B-B14F-4D97-AF65-F5344CB8AC3E}">
        <p14:creationId xmlns:p14="http://schemas.microsoft.com/office/powerpoint/2010/main" val="27199829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pPr algn="ctr"/>
            <a:r>
              <a:rPr lang="el-GR" sz="6000" dirty="0"/>
              <a:t>Εκδήλωση βίας </a:t>
            </a:r>
            <a:r>
              <a:rPr lang="el-GR" sz="6000" dirty="0" err="1" smtClean="0"/>
              <a:t>4η</a:t>
            </a:r>
            <a:endParaRPr lang="el-GR" sz="6000" dirty="0"/>
          </a:p>
        </p:txBody>
      </p:sp>
      <p:sp>
        <p:nvSpPr>
          <p:cNvPr id="3" name="Θέση περιεχομένου 2"/>
          <p:cNvSpPr>
            <a:spLocks noGrp="1"/>
          </p:cNvSpPr>
          <p:nvPr>
            <p:ph idx="1"/>
          </p:nvPr>
        </p:nvSpPr>
        <p:spPr/>
        <p:txBody>
          <a:bodyPr>
            <a:normAutofit fontScale="92500" lnSpcReduction="20000"/>
          </a:bodyPr>
          <a:lstStyle/>
          <a:p>
            <a:pPr marL="0" indent="0" algn="ctr">
              <a:buNone/>
            </a:pPr>
            <a:r>
              <a:rPr lang="el-GR" sz="4400" dirty="0" smtClean="0"/>
              <a:t>Τα δημοφιλή κορίτσια του σχολείου κοροϊδεύουν το κορίτσι επειδή δεν είναι στην μόδα </a:t>
            </a:r>
          </a:p>
          <a:p>
            <a:pPr marL="0" indent="0" algn="ctr">
              <a:buNone/>
            </a:pPr>
            <a:r>
              <a:rPr lang="el-GR" sz="4400" u="sng" dirty="0"/>
              <a:t>Μορφές σχολικού </a:t>
            </a:r>
            <a:r>
              <a:rPr lang="el-GR" sz="4400" u="sng" dirty="0" smtClean="0"/>
              <a:t>εκφοβισμού</a:t>
            </a:r>
          </a:p>
          <a:p>
            <a:pPr marL="0" indent="0" algn="ctr">
              <a:buNone/>
            </a:pPr>
            <a:r>
              <a:rPr lang="el-GR" sz="4400" dirty="0" smtClean="0"/>
              <a:t>Χρήση κοροϊδευτικών ονομάτων, απομόνωση, πειράγματα λόγω εξωτερικής εμφάνισης</a:t>
            </a:r>
            <a:endParaRPr lang="el-GR" sz="4400" dirty="0"/>
          </a:p>
          <a:p>
            <a:pPr marL="0" indent="0">
              <a:buNone/>
            </a:pPr>
            <a:endParaRPr lang="el-GR" sz="4400" dirty="0"/>
          </a:p>
        </p:txBody>
      </p:sp>
    </p:spTree>
    <p:extLst>
      <p:ext uri="{BB962C8B-B14F-4D97-AF65-F5344CB8AC3E}">
        <p14:creationId xmlns:p14="http://schemas.microsoft.com/office/powerpoint/2010/main" val="19414684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normAutofit/>
          </a:bodyPr>
          <a:lstStyle/>
          <a:p>
            <a:pPr algn="ctr"/>
            <a:r>
              <a:rPr lang="el-GR" sz="6000" dirty="0"/>
              <a:t>Εκδήλωση βίας </a:t>
            </a:r>
            <a:r>
              <a:rPr lang="el-GR" sz="6000" dirty="0" err="1"/>
              <a:t>4η</a:t>
            </a:r>
            <a:endParaRPr lang="el-GR" sz="6000" dirty="0"/>
          </a:p>
        </p:txBody>
      </p:sp>
      <p:sp>
        <p:nvSpPr>
          <p:cNvPr id="2" name="Θέση περιεχομένου 1"/>
          <p:cNvSpPr>
            <a:spLocks noGrp="1"/>
          </p:cNvSpPr>
          <p:nvPr>
            <p:ph idx="1"/>
          </p:nvPr>
        </p:nvSpPr>
        <p:spPr/>
        <p:txBody>
          <a:bodyPr/>
          <a:lstStyle/>
          <a:p>
            <a:r>
              <a:rPr lang="en-US" dirty="0"/>
              <a:t>Video</a:t>
            </a:r>
            <a:endParaRPr lang="el-GR" dirty="0"/>
          </a:p>
        </p:txBody>
      </p:sp>
    </p:spTree>
    <p:extLst>
      <p:ext uri="{BB962C8B-B14F-4D97-AF65-F5344CB8AC3E}">
        <p14:creationId xmlns:p14="http://schemas.microsoft.com/office/powerpoint/2010/main" val="25100260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pPr algn="ctr"/>
            <a:r>
              <a:rPr lang="el-GR" sz="6000" dirty="0"/>
              <a:t>Ενσυναίσθηση</a:t>
            </a:r>
            <a:endParaRPr lang="el-GR" dirty="0"/>
          </a:p>
        </p:txBody>
      </p:sp>
      <p:sp>
        <p:nvSpPr>
          <p:cNvPr id="3" name="Θέση περιεχομένου 2"/>
          <p:cNvSpPr>
            <a:spLocks noGrp="1"/>
          </p:cNvSpPr>
          <p:nvPr>
            <p:ph idx="1"/>
          </p:nvPr>
        </p:nvSpPr>
        <p:spPr/>
        <p:txBody>
          <a:bodyPr/>
          <a:lstStyle/>
          <a:p>
            <a:r>
              <a:rPr lang="en-US" dirty="0"/>
              <a:t>Video</a:t>
            </a:r>
            <a:endParaRPr lang="el-GR" dirty="0"/>
          </a:p>
        </p:txBody>
      </p:sp>
    </p:spTree>
    <p:extLst>
      <p:ext uri="{BB962C8B-B14F-4D97-AF65-F5344CB8AC3E}">
        <p14:creationId xmlns:p14="http://schemas.microsoft.com/office/powerpoint/2010/main" val="223180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pPr algn="ctr"/>
            <a:r>
              <a:rPr lang="el-GR" sz="6000" dirty="0" smtClean="0"/>
              <a:t>Νομική </a:t>
            </a:r>
            <a:r>
              <a:rPr lang="el-GR" sz="6000" dirty="0"/>
              <a:t>Υποστήριξη</a:t>
            </a:r>
          </a:p>
        </p:txBody>
      </p:sp>
      <p:sp>
        <p:nvSpPr>
          <p:cNvPr id="3" name="Θέση περιεχομένου 2"/>
          <p:cNvSpPr>
            <a:spLocks noGrp="1"/>
          </p:cNvSpPr>
          <p:nvPr>
            <p:ph idx="1"/>
          </p:nvPr>
        </p:nvSpPr>
        <p:spPr>
          <a:xfrm>
            <a:off x="0" y="1676093"/>
            <a:ext cx="12465460" cy="5181907"/>
          </a:xfrm>
        </p:spPr>
        <p:txBody>
          <a:bodyPr>
            <a:noAutofit/>
          </a:bodyPr>
          <a:lstStyle/>
          <a:p>
            <a:pPr marL="0" indent="0">
              <a:buNone/>
            </a:pPr>
            <a:r>
              <a:rPr lang="el-GR" sz="2400" dirty="0" err="1"/>
              <a:t>ΑΡΘΡΟ</a:t>
            </a:r>
            <a:r>
              <a:rPr lang="el-GR" sz="2400" dirty="0"/>
              <a:t> 1</a:t>
            </a:r>
          </a:p>
          <a:p>
            <a:pPr marL="0" indent="0">
              <a:buNone/>
            </a:pPr>
            <a:r>
              <a:rPr lang="el-GR" sz="2400" dirty="0"/>
              <a:t>Όλοι οι άνθρωποι γεννιούνται ελεύθεροι και ίσοι στην αξιοπρέπεια και τα δικαιώματα. Είναι προικισμένοι με λογική και συνείδηση, και οφείλουν να συμπεριφέρονται μεταξύ τους με πνεύμα αδελφοσύνης. </a:t>
            </a:r>
          </a:p>
          <a:p>
            <a:pPr marL="0" indent="0">
              <a:buNone/>
            </a:pPr>
            <a:endParaRPr lang="el-GR" sz="2400" dirty="0"/>
          </a:p>
          <a:p>
            <a:pPr marL="0" indent="0">
              <a:buNone/>
            </a:pPr>
            <a:r>
              <a:rPr lang="el-GR" sz="2400" dirty="0" err="1"/>
              <a:t>ΑΡΘΡΟ</a:t>
            </a:r>
            <a:r>
              <a:rPr lang="el-GR" sz="2400" dirty="0"/>
              <a:t> 3</a:t>
            </a:r>
          </a:p>
          <a:p>
            <a:pPr marL="0" indent="0">
              <a:buNone/>
            </a:pPr>
            <a:r>
              <a:rPr lang="el-GR" sz="2400" dirty="0"/>
              <a:t>Κάθε άτομο έχει δικαίωμα στη ζωή, την ελευθερία και την προσωπική του ασφάλεια.</a:t>
            </a:r>
          </a:p>
          <a:p>
            <a:pPr marL="0" indent="0">
              <a:buNone/>
            </a:pPr>
            <a:endParaRPr lang="el-GR" sz="2400" dirty="0"/>
          </a:p>
          <a:p>
            <a:pPr marL="0" indent="0">
              <a:buNone/>
            </a:pPr>
            <a:r>
              <a:rPr lang="el-GR" sz="2400" dirty="0" err="1"/>
              <a:t>ΑΡΘΡΟ</a:t>
            </a:r>
            <a:r>
              <a:rPr lang="el-GR" sz="2400" dirty="0"/>
              <a:t> 5</a:t>
            </a:r>
          </a:p>
          <a:p>
            <a:pPr marL="0" indent="0">
              <a:buNone/>
            </a:pPr>
            <a:r>
              <a:rPr lang="el-GR" sz="2400" dirty="0"/>
              <a:t>Κανείς δεν επιτρέπεται να υποβάλλεται σε βασανιστήρια ούτε σε ποινή ή μεταχείριση σκληρή, απάνθρωπη ή </a:t>
            </a:r>
            <a:r>
              <a:rPr lang="el-GR" sz="2400" dirty="0" smtClean="0"/>
              <a:t>ταπεινωτική</a:t>
            </a:r>
            <a:endParaRPr lang="el-GR" sz="2400" dirty="0"/>
          </a:p>
        </p:txBody>
      </p:sp>
    </p:spTree>
    <p:extLst>
      <p:ext uri="{BB962C8B-B14F-4D97-AF65-F5344CB8AC3E}">
        <p14:creationId xmlns:p14="http://schemas.microsoft.com/office/powerpoint/2010/main" val="36894230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pPr algn="ctr"/>
            <a:r>
              <a:rPr lang="el-GR" sz="6000" dirty="0" smtClean="0"/>
              <a:t>Διαδικτυακός Εκφοβισμός</a:t>
            </a:r>
            <a:endParaRPr lang="el-GR" dirty="0"/>
          </a:p>
        </p:txBody>
      </p:sp>
      <p:sp>
        <p:nvSpPr>
          <p:cNvPr id="3" name="Ορθογώνιο 2"/>
          <p:cNvSpPr/>
          <p:nvPr/>
        </p:nvSpPr>
        <p:spPr>
          <a:xfrm>
            <a:off x="227208" y="1540561"/>
            <a:ext cx="9955368" cy="5078313"/>
          </a:xfrm>
          <a:prstGeom prst="rect">
            <a:avLst/>
          </a:prstGeom>
        </p:spPr>
        <p:txBody>
          <a:bodyPr wrap="square">
            <a:spAutoFit/>
          </a:bodyPr>
          <a:lstStyle/>
          <a:p>
            <a:pPr algn="ctr"/>
            <a:r>
              <a:rPr lang="el-GR" sz="3600" dirty="0"/>
              <a:t>Ο </a:t>
            </a:r>
            <a:r>
              <a:rPr lang="el-GR" sz="3600" dirty="0" smtClean="0"/>
              <a:t>διαδικτυακός εκφοβισμός </a:t>
            </a:r>
            <a:r>
              <a:rPr lang="el-GR" sz="3600" dirty="0"/>
              <a:t>αποτελεί την πιο σύγχρονη μορφή εκφοβισμού, η οποία παίρνει εύκολα και γρήγορα διαστάσεις και εκτός σχολείου. Περιλαμβάνει την αποστολή απειλητικού ή υβριστικού υλικού, καθώς και την δημοσίευση φωτογραφιών ή βίντεο τα οποία έχουν τραβηχτεί χωρίς τη γνώση ή τη συγκατάθεση του παιδιού ή εφήβου που </a:t>
            </a:r>
            <a:r>
              <a:rPr lang="el-GR" sz="3600" dirty="0" smtClean="0"/>
              <a:t>εκφοβίζεται.</a:t>
            </a:r>
            <a:endParaRPr lang="el-GR" sz="3600" dirty="0"/>
          </a:p>
        </p:txBody>
      </p:sp>
    </p:spTree>
    <p:extLst>
      <p:ext uri="{BB962C8B-B14F-4D97-AF65-F5344CB8AC3E}">
        <p14:creationId xmlns:p14="http://schemas.microsoft.com/office/powerpoint/2010/main" val="17401303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pPr algn="ctr"/>
            <a:r>
              <a:rPr lang="el-GR" sz="6000" dirty="0"/>
              <a:t>Διαδικτυακός Εκφοβισμός</a:t>
            </a:r>
          </a:p>
        </p:txBody>
      </p:sp>
      <p:sp>
        <p:nvSpPr>
          <p:cNvPr id="3" name="Ορθογώνιο 2"/>
          <p:cNvSpPr/>
          <p:nvPr/>
        </p:nvSpPr>
        <p:spPr>
          <a:xfrm>
            <a:off x="560645" y="1637732"/>
            <a:ext cx="9866245" cy="5078313"/>
          </a:xfrm>
          <a:prstGeom prst="rect">
            <a:avLst/>
          </a:prstGeom>
        </p:spPr>
        <p:txBody>
          <a:bodyPr wrap="square">
            <a:spAutoFit/>
          </a:bodyPr>
          <a:lstStyle/>
          <a:p>
            <a:pPr algn="ctr"/>
            <a:r>
              <a:rPr lang="el-GR" sz="3600" dirty="0"/>
              <a:t>Εκδήλωση </a:t>
            </a:r>
            <a:r>
              <a:rPr lang="el-GR" sz="3600" dirty="0" smtClean="0"/>
              <a:t>διαδικτυακού </a:t>
            </a:r>
            <a:r>
              <a:rPr lang="el-GR" sz="3600" dirty="0"/>
              <a:t>εκφοβισμού, εκτός από την αποστολή μηνυμάτων, φωτογραφιών ή βίντεο με χυδαίο η απειλητικό περιεχόμενο, είναι και η χρήση ή παραποίηση των προσωπικών δεδομένων κάποιου ατόμου (δηλαδή το να υποκλέψει κάποιος/α την ταυτότητά του και να αναρτά περιεχόμενο υποκρινόμενος/η ότι είναι το πρόσωπο που εκφοβίζεται).</a:t>
            </a:r>
          </a:p>
        </p:txBody>
      </p:sp>
    </p:spTree>
    <p:extLst>
      <p:ext uri="{BB962C8B-B14F-4D97-AF65-F5344CB8AC3E}">
        <p14:creationId xmlns:p14="http://schemas.microsoft.com/office/powerpoint/2010/main" val="36046914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568152" y="254759"/>
            <a:ext cx="8596668" cy="1320800"/>
          </a:xfrm>
        </p:spPr>
        <p:txBody>
          <a:bodyPr>
            <a:normAutofit/>
          </a:bodyPr>
          <a:lstStyle/>
          <a:p>
            <a:pPr algn="ctr"/>
            <a:r>
              <a:rPr lang="el-GR" sz="6000" dirty="0" smtClean="0"/>
              <a:t>Σκοπός</a:t>
            </a:r>
            <a:endParaRPr lang="el-GR" sz="6000" dirty="0"/>
          </a:p>
        </p:txBody>
      </p:sp>
      <p:sp>
        <p:nvSpPr>
          <p:cNvPr id="3" name="Ορθογώνιο 2"/>
          <p:cNvSpPr/>
          <p:nvPr/>
        </p:nvSpPr>
        <p:spPr>
          <a:xfrm>
            <a:off x="0" y="1679818"/>
            <a:ext cx="10621995" cy="4524315"/>
          </a:xfrm>
          <a:prstGeom prst="rect">
            <a:avLst/>
          </a:prstGeom>
        </p:spPr>
        <p:txBody>
          <a:bodyPr wrap="square">
            <a:spAutoFit/>
          </a:bodyPr>
          <a:lstStyle/>
          <a:p>
            <a:pPr algn="ctr"/>
            <a:r>
              <a:rPr lang="el-GR" sz="3600" dirty="0"/>
              <a:t>Σκοπός του </a:t>
            </a:r>
            <a:r>
              <a:rPr lang="el-GR" sz="3600" dirty="0" smtClean="0"/>
              <a:t>διαδικτυακού εκφοβισμού </a:t>
            </a:r>
            <a:r>
              <a:rPr lang="el-GR" sz="3600" dirty="0"/>
              <a:t>είναι συνήθως ο αποκλεισμός του παιδιού ή εφήβου από μια ομάδα, πραγματική ή διαδικτυακή, και η περιθωριοποίηση, ενώ αρκετές φορές γίνεται και σαν είδος «εκδίκησης» για κάτι που έχει συμβεί μεταξύ κάποιων παιδιών ή εφήβων, μιας που στο διαδίκτυο υπάρχει η αίσθηση της ανωνυμίας και της «αόρατης απειλής» από άγνωστα πρόσωπα.</a:t>
            </a:r>
          </a:p>
        </p:txBody>
      </p:sp>
    </p:spTree>
    <p:extLst>
      <p:ext uri="{BB962C8B-B14F-4D97-AF65-F5344CB8AC3E}">
        <p14:creationId xmlns:p14="http://schemas.microsoft.com/office/powerpoint/2010/main" val="14977566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Ορθογώνιο 1"/>
          <p:cNvSpPr/>
          <p:nvPr/>
        </p:nvSpPr>
        <p:spPr>
          <a:xfrm>
            <a:off x="142381" y="2028892"/>
            <a:ext cx="7597822" cy="3477875"/>
          </a:xfrm>
          <a:prstGeom prst="rect">
            <a:avLst/>
          </a:prstGeom>
        </p:spPr>
        <p:txBody>
          <a:bodyPr wrap="square">
            <a:spAutoFit/>
          </a:bodyPr>
          <a:lstStyle/>
          <a:p>
            <a:pPr algn="ctr">
              <a:spcAft>
                <a:spcPts val="0"/>
              </a:spcAft>
            </a:pPr>
            <a:r>
              <a:rPr lang="el-GR" sz="4400" dirty="0" smtClean="0">
                <a:effectLst/>
                <a:latin typeface="Calibri Light" panose="020F0302020204030204" pitchFamily="34" charset="0"/>
                <a:ea typeface="Calibri" panose="020F0502020204030204" pitchFamily="34" charset="0"/>
                <a:cs typeface="Times New Roman" panose="02020603050405020304" pitchFamily="18" charset="0"/>
              </a:rPr>
              <a:t>Ο εκφοβισμός μπορεί να γίνει με σωματικά, λεκτικά ή ηλεκτρονικά μέσα. Ανάλογα με το φύλο υπάρχουν διαφορετικές μορφές εκφοβισμού.</a:t>
            </a:r>
            <a:endParaRPr lang="el-GR" sz="40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Τίτλος 1"/>
          <p:cNvSpPr txBox="1">
            <a:spLocks/>
          </p:cNvSpPr>
          <p:nvPr/>
        </p:nvSpPr>
        <p:spPr>
          <a:xfrm>
            <a:off x="1311498" y="772732"/>
            <a:ext cx="9144000" cy="959946"/>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l-GR" sz="6000" dirty="0" smtClean="0"/>
              <a:t>Μορφές εκφοβισμού</a:t>
            </a:r>
            <a:endParaRPr lang="el-GR" sz="6000" dirty="0"/>
          </a:p>
        </p:txBody>
      </p:sp>
      <p:pic>
        <p:nvPicPr>
          <p:cNvPr id="4" name="Εικόνα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740203" y="2758620"/>
            <a:ext cx="4307942" cy="2508840"/>
          </a:xfrm>
          <a:prstGeom prst="rect">
            <a:avLst/>
          </a:prstGeom>
        </p:spPr>
      </p:pic>
    </p:spTree>
    <p:extLst>
      <p:ext uri="{BB962C8B-B14F-4D97-AF65-F5344CB8AC3E}">
        <p14:creationId xmlns:p14="http://schemas.microsoft.com/office/powerpoint/2010/main" val="20960029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pPr algn="ctr"/>
            <a:r>
              <a:rPr lang="el-GR" sz="6000" dirty="0" smtClean="0"/>
              <a:t>Πρόληψη</a:t>
            </a:r>
            <a:endParaRPr lang="el-GR" sz="6000" dirty="0"/>
          </a:p>
        </p:txBody>
      </p:sp>
      <p:sp>
        <p:nvSpPr>
          <p:cNvPr id="4" name="Ορθογώνιο 3"/>
          <p:cNvSpPr/>
          <p:nvPr/>
        </p:nvSpPr>
        <p:spPr>
          <a:xfrm>
            <a:off x="0" y="1598222"/>
            <a:ext cx="11273051" cy="4801314"/>
          </a:xfrm>
          <a:prstGeom prst="rect">
            <a:avLst/>
          </a:prstGeom>
        </p:spPr>
        <p:txBody>
          <a:bodyPr wrap="square">
            <a:spAutoFit/>
          </a:bodyPr>
          <a:lstStyle/>
          <a:p>
            <a:endParaRPr lang="el-GR" dirty="0"/>
          </a:p>
          <a:p>
            <a:pPr algn="ctr"/>
            <a:r>
              <a:rPr lang="el-GR" sz="3600" dirty="0"/>
              <a:t>Είναι αναγκαίο να γνωρίζει το παιδί ή ο/η έφηβος/η ποιο περιεχόμενο μοιράζεται και με ποια πρόσωπα, ώστε να μπορεί να προστατεύσει τον εαυτό του/της από την ανεξέλεγκτη δημοσιοποίηση προσωπικών του στοιχείων ή την διαδικτυακή επίθεση από άλλα άτομα. Διαφορετικά, μια επίθεση μπορεί να πάρει διαστάσεις «χιονοστιβάδας» στο διαδίκτυο, βυθίζοντάς τον/την σε απόγνωση</a:t>
            </a:r>
            <a:r>
              <a:rPr lang="el-GR" dirty="0"/>
              <a:t>. </a:t>
            </a:r>
          </a:p>
        </p:txBody>
      </p:sp>
    </p:spTree>
    <p:extLst>
      <p:ext uri="{BB962C8B-B14F-4D97-AF65-F5344CB8AC3E}">
        <p14:creationId xmlns:p14="http://schemas.microsoft.com/office/powerpoint/2010/main" val="28275085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0" y="0"/>
            <a:ext cx="11156645" cy="1346322"/>
          </a:xfrm>
        </p:spPr>
        <p:txBody>
          <a:bodyPr>
            <a:normAutofit fontScale="90000"/>
          </a:bodyPr>
          <a:lstStyle/>
          <a:p>
            <a:pPr algn="ctr"/>
            <a:r>
              <a:rPr lang="el-GR" sz="6000" dirty="0" smtClean="0"/>
              <a:t>Μεθόδοι διαδικτυακού εκφοβισμού</a:t>
            </a:r>
            <a:endParaRPr lang="el-GR" sz="6000" dirty="0"/>
          </a:p>
        </p:txBody>
      </p:sp>
      <p:sp>
        <p:nvSpPr>
          <p:cNvPr id="4" name="Ορθογώνιο 3"/>
          <p:cNvSpPr/>
          <p:nvPr/>
        </p:nvSpPr>
        <p:spPr>
          <a:xfrm>
            <a:off x="0" y="733246"/>
            <a:ext cx="11784169" cy="6124754"/>
          </a:xfrm>
          <a:prstGeom prst="rect">
            <a:avLst/>
          </a:prstGeom>
        </p:spPr>
        <p:txBody>
          <a:bodyPr wrap="square">
            <a:spAutoFit/>
          </a:bodyPr>
          <a:lstStyle/>
          <a:p>
            <a:pPr marL="285750" indent="-285750">
              <a:spcAft>
                <a:spcPts val="0"/>
              </a:spcAft>
              <a:buFont typeface="Arial" panose="020B0604020202020204" pitchFamily="34" charset="0"/>
              <a:buChar char="•"/>
            </a:pPr>
            <a:r>
              <a:rPr lang="el-GR" sz="2800" b="1" dirty="0">
                <a:latin typeface="Calibri" panose="020F0502020204030204" pitchFamily="34" charset="0"/>
                <a:ea typeface="Calibri" panose="020F0502020204030204" pitchFamily="34" charset="0"/>
                <a:cs typeface="Times New Roman" panose="02020603050405020304" pitchFamily="18" charset="0"/>
              </a:rPr>
              <a:t>Εκφοβισμός με γραπτό μήνυμα</a:t>
            </a:r>
            <a:r>
              <a:rPr lang="el-GR" sz="2800" dirty="0">
                <a:latin typeface="Calibri" panose="020F0502020204030204" pitchFamily="34" charset="0"/>
                <a:ea typeface="Calibri" panose="020F0502020204030204" pitchFamily="34" charset="0"/>
                <a:cs typeface="Times New Roman" panose="02020603050405020304" pitchFamily="18" charset="0"/>
              </a:rPr>
              <a:t>: το </a:t>
            </a:r>
            <a:r>
              <a:rPr lang="el-GR" sz="2800" dirty="0" smtClean="0">
                <a:latin typeface="Calibri" panose="020F0502020204030204" pitchFamily="34" charset="0"/>
                <a:ea typeface="Calibri" panose="020F0502020204030204" pitchFamily="34" charset="0"/>
                <a:cs typeface="Times New Roman" panose="02020603050405020304" pitchFamily="18" charset="0"/>
              </a:rPr>
              <a:t>θύμα ίσως </a:t>
            </a:r>
            <a:r>
              <a:rPr lang="el-GR" sz="2800" dirty="0">
                <a:latin typeface="Calibri" panose="020F0502020204030204" pitchFamily="34" charset="0"/>
                <a:ea typeface="Calibri" panose="020F0502020204030204" pitchFamily="34" charset="0"/>
                <a:cs typeface="Times New Roman" panose="02020603050405020304" pitchFamily="18" charset="0"/>
              </a:rPr>
              <a:t>λάβει δυσάρεστα, προσβλητικά ή απειλητικά μηνύματα.</a:t>
            </a:r>
          </a:p>
          <a:p>
            <a:pPr marL="285750" indent="-285750">
              <a:spcAft>
                <a:spcPts val="0"/>
              </a:spcAft>
              <a:buFont typeface="Arial" panose="020B0604020202020204" pitchFamily="34" charset="0"/>
              <a:buChar char="•"/>
            </a:pPr>
            <a:r>
              <a:rPr lang="el-GR" sz="2800" b="1" dirty="0" smtClean="0">
                <a:latin typeface="Calibri" panose="020F0502020204030204" pitchFamily="34" charset="0"/>
                <a:ea typeface="Calibri" panose="020F0502020204030204" pitchFamily="34" charset="0"/>
                <a:cs typeface="Times New Roman" panose="02020603050405020304" pitchFamily="18" charset="0"/>
              </a:rPr>
              <a:t>Παρενόχληση/κλήσεις-φάρσα</a:t>
            </a:r>
            <a:r>
              <a:rPr lang="el-GR" sz="2800" dirty="0">
                <a:latin typeface="Calibri" panose="020F0502020204030204" pitchFamily="34" charset="0"/>
                <a:ea typeface="Calibri" panose="020F0502020204030204" pitchFamily="34" charset="0"/>
                <a:cs typeface="Times New Roman" panose="02020603050405020304" pitchFamily="18" charset="0"/>
              </a:rPr>
              <a:t>: κάποιος ίσως καλεί επίμονα το </a:t>
            </a:r>
            <a:r>
              <a:rPr lang="el-GR" sz="2800" dirty="0" smtClean="0">
                <a:latin typeface="Calibri" panose="020F0502020204030204" pitchFamily="34" charset="0"/>
                <a:ea typeface="Calibri" panose="020F0502020204030204" pitchFamily="34" charset="0"/>
                <a:cs typeface="Times New Roman" panose="02020603050405020304" pitchFamily="18" charset="0"/>
              </a:rPr>
              <a:t>θύμα στο </a:t>
            </a:r>
            <a:r>
              <a:rPr lang="el-GR" sz="2800" dirty="0">
                <a:latin typeface="Calibri" panose="020F0502020204030204" pitchFamily="34" charset="0"/>
                <a:ea typeface="Calibri" panose="020F0502020204030204" pitchFamily="34" charset="0"/>
                <a:cs typeface="Times New Roman" panose="02020603050405020304" pitchFamily="18" charset="0"/>
              </a:rPr>
              <a:t>κινητό του και του λέει δυσάρεστα και προσβλητικά πράγματα.</a:t>
            </a:r>
          </a:p>
          <a:p>
            <a:pPr marL="285750" indent="-285750">
              <a:spcAft>
                <a:spcPts val="0"/>
              </a:spcAft>
              <a:buFont typeface="Arial" panose="020B0604020202020204" pitchFamily="34" charset="0"/>
              <a:buChar char="•"/>
            </a:pPr>
            <a:r>
              <a:rPr lang="el-GR" sz="2800" b="1" dirty="0" smtClean="0">
                <a:latin typeface="Calibri" panose="020F0502020204030204" pitchFamily="34" charset="0"/>
                <a:ea typeface="Calibri" panose="020F0502020204030204" pitchFamily="34" charset="0"/>
                <a:cs typeface="Times New Roman" panose="02020603050405020304" pitchFamily="18" charset="0"/>
              </a:rPr>
              <a:t>«</a:t>
            </a:r>
            <a:r>
              <a:rPr lang="en-US" sz="2800" b="1" dirty="0">
                <a:latin typeface="Calibri" panose="020F0502020204030204" pitchFamily="34" charset="0"/>
                <a:ea typeface="Calibri" panose="020F0502020204030204" pitchFamily="34" charset="0"/>
                <a:cs typeface="Times New Roman" panose="02020603050405020304" pitchFamily="18" charset="0"/>
              </a:rPr>
              <a:t>Happy slapping</a:t>
            </a:r>
            <a:r>
              <a:rPr lang="el-GR" sz="2800" b="1" dirty="0">
                <a:latin typeface="Calibri" panose="020F0502020204030204" pitchFamily="34" charset="0"/>
                <a:ea typeface="Calibri" panose="020F0502020204030204" pitchFamily="34" charset="0"/>
                <a:cs typeface="Times New Roman" panose="02020603050405020304" pitchFamily="18" charset="0"/>
              </a:rPr>
              <a:t>»:</a:t>
            </a:r>
            <a:r>
              <a:rPr lang="el-GR" sz="2800" dirty="0">
                <a:latin typeface="Calibri" panose="020F0502020204030204" pitchFamily="34" charset="0"/>
                <a:ea typeface="Calibri" panose="020F0502020204030204" pitchFamily="34" charset="0"/>
                <a:cs typeface="Times New Roman" panose="02020603050405020304" pitchFamily="18" charset="0"/>
              </a:rPr>
              <a:t>  κάποιος θα μπορούσε με το κινητό του να φωτογραφίσει ή να βιντεοσκοπήσει το </a:t>
            </a:r>
            <a:r>
              <a:rPr lang="el-GR" sz="2800" dirty="0" smtClean="0">
                <a:latin typeface="Calibri" panose="020F0502020204030204" pitchFamily="34" charset="0"/>
                <a:ea typeface="Calibri" panose="020F0502020204030204" pitchFamily="34" charset="0"/>
                <a:cs typeface="Times New Roman" panose="02020603050405020304" pitchFamily="18" charset="0"/>
              </a:rPr>
              <a:t>θύμα καθώς </a:t>
            </a:r>
            <a:r>
              <a:rPr lang="el-GR" sz="2800" dirty="0">
                <a:latin typeface="Calibri" panose="020F0502020204030204" pitchFamily="34" charset="0"/>
                <a:ea typeface="Calibri" panose="020F0502020204030204" pitchFamily="34" charset="0"/>
                <a:cs typeface="Times New Roman" panose="02020603050405020304" pitchFamily="18" charset="0"/>
              </a:rPr>
              <a:t>το κακοποιεί λεκτικά ή σωματικά.</a:t>
            </a:r>
          </a:p>
          <a:p>
            <a:pPr marL="285750" indent="-285750">
              <a:spcAft>
                <a:spcPts val="0"/>
              </a:spcAft>
              <a:buFont typeface="Arial" panose="020B0604020202020204" pitchFamily="34" charset="0"/>
              <a:buChar char="•"/>
            </a:pPr>
            <a:r>
              <a:rPr lang="el-GR" sz="2800" b="1" dirty="0" smtClean="0">
                <a:latin typeface="Calibri" panose="020F0502020204030204" pitchFamily="34" charset="0"/>
                <a:ea typeface="Calibri" panose="020F0502020204030204" pitchFamily="34" charset="0"/>
                <a:cs typeface="Times New Roman" panose="02020603050405020304" pitchFamily="18" charset="0"/>
              </a:rPr>
              <a:t>Εκφοβισμός </a:t>
            </a:r>
            <a:r>
              <a:rPr lang="el-GR" sz="2800" b="1" dirty="0">
                <a:latin typeface="Calibri" panose="020F0502020204030204" pitchFamily="34" charset="0"/>
                <a:ea typeface="Calibri" panose="020F0502020204030204" pitchFamily="34" charset="0"/>
                <a:cs typeface="Times New Roman" panose="02020603050405020304" pitchFamily="18" charset="0"/>
              </a:rPr>
              <a:t>μέσω </a:t>
            </a:r>
            <a:r>
              <a:rPr lang="en-US" sz="2800" b="1" dirty="0">
                <a:latin typeface="Calibri" panose="020F0502020204030204" pitchFamily="34" charset="0"/>
                <a:ea typeface="Calibri" panose="020F0502020204030204" pitchFamily="34" charset="0"/>
                <a:cs typeface="Times New Roman" panose="02020603050405020304" pitchFamily="18" charset="0"/>
              </a:rPr>
              <a:t>email</a:t>
            </a:r>
            <a:r>
              <a:rPr lang="el-GR" sz="2800" b="1" dirty="0">
                <a:latin typeface="Calibri" panose="020F0502020204030204" pitchFamily="34" charset="0"/>
                <a:ea typeface="Calibri" panose="020F0502020204030204" pitchFamily="34" charset="0"/>
                <a:cs typeface="Times New Roman" panose="02020603050405020304" pitchFamily="18" charset="0"/>
              </a:rPr>
              <a:t> ή άμεσων μηνυμάτων</a:t>
            </a:r>
            <a:r>
              <a:rPr lang="el-GR" sz="2800" dirty="0">
                <a:latin typeface="Calibri" panose="020F0502020204030204" pitchFamily="34" charset="0"/>
                <a:ea typeface="Calibri" panose="020F0502020204030204" pitchFamily="34" charset="0"/>
                <a:cs typeface="Times New Roman" panose="02020603050405020304" pitchFamily="18" charset="0"/>
              </a:rPr>
              <a:t>: </a:t>
            </a:r>
            <a:r>
              <a:rPr lang="el-GR" sz="2800" dirty="0" smtClean="0">
                <a:latin typeface="Calibri" panose="020F0502020204030204" pitchFamily="34" charset="0"/>
                <a:ea typeface="Calibri" panose="020F0502020204030204" pitchFamily="34" charset="0"/>
                <a:cs typeface="Times New Roman" panose="02020603050405020304" pitchFamily="18" charset="0"/>
              </a:rPr>
              <a:t>το θύμα θα </a:t>
            </a:r>
            <a:r>
              <a:rPr lang="el-GR" sz="2800" dirty="0">
                <a:latin typeface="Calibri" panose="020F0502020204030204" pitchFamily="34" charset="0"/>
                <a:ea typeface="Calibri" panose="020F0502020204030204" pitchFamily="34" charset="0"/>
                <a:cs typeface="Times New Roman" panose="02020603050405020304" pitchFamily="18" charset="0"/>
              </a:rPr>
              <a:t>μπορούσε να λάβει δυσάρεστα, προσβλητικά ή ενοχλητικά </a:t>
            </a:r>
            <a:r>
              <a:rPr lang="en-US" sz="2800" dirty="0">
                <a:latin typeface="Calibri" panose="020F0502020204030204" pitchFamily="34" charset="0"/>
                <a:ea typeface="Calibri" panose="020F0502020204030204" pitchFamily="34" charset="0"/>
                <a:cs typeface="Times New Roman" panose="02020603050405020304" pitchFamily="18" charset="0"/>
              </a:rPr>
              <a:t>email</a:t>
            </a:r>
            <a:r>
              <a:rPr lang="el-GR" sz="2800" dirty="0">
                <a:latin typeface="Calibri" panose="020F0502020204030204" pitchFamily="34" charset="0"/>
                <a:ea typeface="Calibri" panose="020F0502020204030204" pitchFamily="34" charset="0"/>
                <a:cs typeface="Times New Roman" panose="02020603050405020304" pitchFamily="18" charset="0"/>
              </a:rPr>
              <a:t> ή άμεσα μηνύματα από κάποιον που γνωρίζει ή από έναν άγνωστο.</a:t>
            </a:r>
          </a:p>
          <a:p>
            <a:pPr marL="285750" indent="-285750">
              <a:spcAft>
                <a:spcPts val="0"/>
              </a:spcAft>
              <a:buFont typeface="Arial" panose="020B0604020202020204" pitchFamily="34" charset="0"/>
              <a:buChar char="•"/>
            </a:pPr>
            <a:r>
              <a:rPr lang="el-GR" sz="2800" b="1" dirty="0" smtClean="0">
                <a:latin typeface="Calibri" panose="020F0502020204030204" pitchFamily="34" charset="0"/>
                <a:ea typeface="Calibri" panose="020F0502020204030204" pitchFamily="34" charset="0"/>
                <a:cs typeface="Times New Roman" panose="02020603050405020304" pitchFamily="18" charset="0"/>
              </a:rPr>
              <a:t>Εκφοβισμός </a:t>
            </a:r>
            <a:r>
              <a:rPr lang="el-GR" sz="2800" b="1" dirty="0">
                <a:latin typeface="Calibri" panose="020F0502020204030204" pitchFamily="34" charset="0"/>
                <a:ea typeface="Calibri" panose="020F0502020204030204" pitchFamily="34" charset="0"/>
                <a:cs typeface="Times New Roman" panose="02020603050405020304" pitchFamily="18" charset="0"/>
              </a:rPr>
              <a:t>σε </a:t>
            </a:r>
            <a:r>
              <a:rPr lang="en-US" sz="2800" b="1" dirty="0" err="1">
                <a:latin typeface="Calibri" panose="020F0502020204030204" pitchFamily="34" charset="0"/>
                <a:ea typeface="Calibri" panose="020F0502020204030204" pitchFamily="34" charset="0"/>
                <a:cs typeface="Times New Roman" panose="02020603050405020304" pitchFamily="18" charset="0"/>
              </a:rPr>
              <a:t>chatroom</a:t>
            </a:r>
            <a:r>
              <a:rPr lang="el-GR" sz="2800" dirty="0">
                <a:latin typeface="Calibri" panose="020F0502020204030204" pitchFamily="34" charset="0"/>
                <a:ea typeface="Calibri" panose="020F0502020204030204" pitchFamily="34" charset="0"/>
                <a:cs typeface="Times New Roman" panose="02020603050405020304" pitchFamily="18" charset="0"/>
              </a:rPr>
              <a:t>: ένας άλλος χρήστης του </a:t>
            </a:r>
            <a:r>
              <a:rPr lang="en-US" sz="2800" dirty="0" err="1">
                <a:latin typeface="Calibri" panose="020F0502020204030204" pitchFamily="34" charset="0"/>
                <a:ea typeface="Calibri" panose="020F0502020204030204" pitchFamily="34" charset="0"/>
                <a:cs typeface="Times New Roman" panose="02020603050405020304" pitchFamily="18" charset="0"/>
              </a:rPr>
              <a:t>chatroom</a:t>
            </a:r>
            <a:r>
              <a:rPr lang="el-GR" sz="2800" dirty="0">
                <a:latin typeface="Calibri" panose="020F0502020204030204" pitchFamily="34" charset="0"/>
                <a:ea typeface="Calibri" panose="020F0502020204030204" pitchFamily="34" charset="0"/>
                <a:cs typeface="Times New Roman" panose="02020603050405020304" pitchFamily="18" charset="0"/>
              </a:rPr>
              <a:t> θα μπορούσε να πει αγενή πράγματα στο, ή για το, </a:t>
            </a:r>
            <a:r>
              <a:rPr lang="el-GR" sz="2800" dirty="0" smtClean="0">
                <a:latin typeface="Calibri" panose="020F0502020204030204" pitchFamily="34" charset="0"/>
                <a:ea typeface="Calibri" panose="020F0502020204030204" pitchFamily="34" charset="0"/>
                <a:cs typeface="Times New Roman" panose="02020603050405020304" pitchFamily="18" charset="0"/>
              </a:rPr>
              <a:t>θύμα.</a:t>
            </a:r>
            <a:endParaRPr lang="el-GR" sz="2800" dirty="0">
              <a:latin typeface="Calibri" panose="020F0502020204030204" pitchFamily="34" charset="0"/>
              <a:ea typeface="Calibri" panose="020F0502020204030204" pitchFamily="34" charset="0"/>
              <a:cs typeface="Times New Roman" panose="02020603050405020304" pitchFamily="18" charset="0"/>
            </a:endParaRPr>
          </a:p>
          <a:p>
            <a:pPr marL="285750" indent="-285750">
              <a:spcAft>
                <a:spcPts val="0"/>
              </a:spcAft>
              <a:buFont typeface="Arial" panose="020B0604020202020204" pitchFamily="34" charset="0"/>
              <a:buChar char="•"/>
            </a:pPr>
            <a:r>
              <a:rPr lang="el-GR" sz="2800" b="1" dirty="0" smtClean="0">
                <a:latin typeface="Calibri" panose="020F0502020204030204" pitchFamily="34" charset="0"/>
                <a:ea typeface="Calibri" panose="020F0502020204030204" pitchFamily="34" charset="0"/>
                <a:cs typeface="Times New Roman" panose="02020603050405020304" pitchFamily="18" charset="0"/>
              </a:rPr>
              <a:t>Εκφοβισμός </a:t>
            </a:r>
            <a:r>
              <a:rPr lang="el-GR" sz="2800" b="1" dirty="0">
                <a:latin typeface="Calibri" panose="020F0502020204030204" pitchFamily="34" charset="0"/>
                <a:ea typeface="Calibri" panose="020F0502020204030204" pitchFamily="34" charset="0"/>
                <a:cs typeface="Times New Roman" panose="02020603050405020304" pitchFamily="18" charset="0"/>
              </a:rPr>
              <a:t>μέσω κοινωνικού δικτύου</a:t>
            </a:r>
            <a:r>
              <a:rPr lang="el-GR" sz="2800" dirty="0">
                <a:latin typeface="Calibri" panose="020F0502020204030204" pitchFamily="34" charset="0"/>
                <a:ea typeface="Calibri" panose="020F0502020204030204" pitchFamily="34" charset="0"/>
                <a:cs typeface="Times New Roman" panose="02020603050405020304" pitchFamily="18" charset="0"/>
              </a:rPr>
              <a:t>: κάποιος θα μπορούσε να αναρτήσει δυσάρεστα ή προσβλητικά μηνύματα για το </a:t>
            </a:r>
            <a:r>
              <a:rPr lang="el-GR" sz="2800" dirty="0" smtClean="0">
                <a:latin typeface="Calibri" panose="020F0502020204030204" pitchFamily="34" charset="0"/>
                <a:ea typeface="Calibri" panose="020F0502020204030204" pitchFamily="34" charset="0"/>
                <a:cs typeface="Times New Roman" panose="02020603050405020304" pitchFamily="18" charset="0"/>
              </a:rPr>
              <a:t>θύμα σ</a:t>
            </a:r>
            <a:r>
              <a:rPr lang="el-GR" sz="2800" dirty="0">
                <a:latin typeface="Calibri" panose="020F0502020204030204" pitchFamily="34" charset="0"/>
                <a:ea typeface="Calibri" panose="020F0502020204030204" pitchFamily="34" charset="0"/>
                <a:cs typeface="Times New Roman" panose="02020603050405020304" pitchFamily="18" charset="0"/>
              </a:rPr>
              <a:t>’ έναν ιστότοπο σαν το </a:t>
            </a:r>
            <a:r>
              <a:rPr lang="en-US" sz="2800" dirty="0" err="1">
                <a:latin typeface="Calibri" panose="020F0502020204030204" pitchFamily="34" charset="0"/>
                <a:ea typeface="Calibri" panose="020F0502020204030204" pitchFamily="34" charset="0"/>
                <a:cs typeface="Times New Roman" panose="02020603050405020304" pitchFamily="18" charset="0"/>
              </a:rPr>
              <a:t>Bebo</a:t>
            </a:r>
            <a:r>
              <a:rPr lang="el-GR" sz="2800" dirty="0">
                <a:latin typeface="Calibri" panose="020F0502020204030204" pitchFamily="34" charset="0"/>
                <a:ea typeface="Calibri" panose="020F0502020204030204" pitchFamily="34" charset="0"/>
                <a:cs typeface="Times New Roman" panose="02020603050405020304" pitchFamily="18" charset="0"/>
              </a:rPr>
              <a:t>, το </a:t>
            </a:r>
            <a:r>
              <a:rPr lang="en-US" sz="2800" dirty="0">
                <a:latin typeface="Calibri" panose="020F0502020204030204" pitchFamily="34" charset="0"/>
                <a:ea typeface="Calibri" panose="020F0502020204030204" pitchFamily="34" charset="0"/>
                <a:cs typeface="Times New Roman" panose="02020603050405020304" pitchFamily="18" charset="0"/>
              </a:rPr>
              <a:t>Facebook</a:t>
            </a:r>
            <a:r>
              <a:rPr lang="el-GR" sz="2800" dirty="0">
                <a:latin typeface="Calibri" panose="020F0502020204030204" pitchFamily="34" charset="0"/>
                <a:ea typeface="Calibri" panose="020F0502020204030204" pitchFamily="34" charset="0"/>
                <a:cs typeface="Times New Roman" panose="02020603050405020304" pitchFamily="18" charset="0"/>
              </a:rPr>
              <a:t> ή το </a:t>
            </a:r>
            <a:r>
              <a:rPr lang="en-US" sz="2800" dirty="0" err="1">
                <a:latin typeface="Calibri" panose="020F0502020204030204" pitchFamily="34" charset="0"/>
                <a:ea typeface="Calibri" panose="020F0502020204030204" pitchFamily="34" charset="0"/>
                <a:cs typeface="Times New Roman" panose="02020603050405020304" pitchFamily="18" charset="0"/>
              </a:rPr>
              <a:t>MySpace</a:t>
            </a:r>
            <a:r>
              <a:rPr lang="el-GR" sz="2800" dirty="0">
                <a:latin typeface="Calibri" panose="020F0502020204030204" pitchFamily="34" charset="0"/>
                <a:ea typeface="Calibri" panose="020F0502020204030204" pitchFamily="34" charset="0"/>
                <a:cs typeface="Times New Roman" panose="02020603050405020304" pitchFamily="18" charset="0"/>
              </a:rPr>
              <a:t>, ή να φτιάξει ένα </a:t>
            </a:r>
            <a:r>
              <a:rPr lang="el-GR" sz="2800" dirty="0" smtClean="0">
                <a:latin typeface="Calibri" panose="020F0502020204030204" pitchFamily="34" charset="0"/>
                <a:ea typeface="Calibri" panose="020F0502020204030204" pitchFamily="34" charset="0"/>
                <a:cs typeface="Times New Roman" panose="02020603050405020304" pitchFamily="18" charset="0"/>
              </a:rPr>
              <a:t>πλαστό.</a:t>
            </a:r>
            <a:endParaRPr lang="el-GR" sz="28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6921252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a:xfrm>
            <a:off x="261148" y="2527623"/>
            <a:ext cx="10515600" cy="1325563"/>
          </a:xfrm>
        </p:spPr>
        <p:txBody>
          <a:bodyPr>
            <a:normAutofit/>
          </a:bodyPr>
          <a:lstStyle/>
          <a:p>
            <a:pPr algn="ctr"/>
            <a:r>
              <a:rPr lang="el-GR" sz="8000" dirty="0" smtClean="0"/>
              <a:t>Τέλος</a:t>
            </a:r>
            <a:endParaRPr lang="el-GR" sz="8000" dirty="0"/>
          </a:p>
        </p:txBody>
      </p:sp>
    </p:spTree>
    <p:extLst>
      <p:ext uri="{BB962C8B-B14F-4D97-AF65-F5344CB8AC3E}">
        <p14:creationId xmlns:p14="http://schemas.microsoft.com/office/powerpoint/2010/main" val="31147587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1)">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Ορθογώνιο 1"/>
          <p:cNvSpPr/>
          <p:nvPr/>
        </p:nvSpPr>
        <p:spPr>
          <a:xfrm>
            <a:off x="2271677" y="441173"/>
            <a:ext cx="6839180" cy="1015663"/>
          </a:xfrm>
          <a:prstGeom prst="rect">
            <a:avLst/>
          </a:prstGeom>
        </p:spPr>
        <p:txBody>
          <a:bodyPr wrap="none">
            <a:spAutoFit/>
          </a:bodyPr>
          <a:lstStyle/>
          <a:p>
            <a:pPr algn="ctr"/>
            <a:r>
              <a:rPr lang="el-GR" sz="6000" dirty="0"/>
              <a:t>Μορφές εκφοβισμού</a:t>
            </a:r>
          </a:p>
        </p:txBody>
      </p:sp>
      <p:sp>
        <p:nvSpPr>
          <p:cNvPr id="3" name="Ορθογώνιο 2"/>
          <p:cNvSpPr/>
          <p:nvPr/>
        </p:nvSpPr>
        <p:spPr>
          <a:xfrm>
            <a:off x="1279160" y="1591828"/>
            <a:ext cx="9842496" cy="4647426"/>
          </a:xfrm>
          <a:prstGeom prst="rect">
            <a:avLst/>
          </a:prstGeom>
        </p:spPr>
        <p:txBody>
          <a:bodyPr wrap="square">
            <a:spAutoFit/>
          </a:bodyPr>
          <a:lstStyle/>
          <a:p>
            <a:pPr>
              <a:spcAft>
                <a:spcPts val="0"/>
              </a:spcAft>
            </a:pPr>
            <a:r>
              <a:rPr lang="el-GR" sz="3600" dirty="0">
                <a:latin typeface="Calibri Light" panose="020F0302020204030204" pitchFamily="34" charset="0"/>
                <a:ea typeface="Calibri" panose="020F0502020204030204" pitchFamily="34" charset="0"/>
                <a:cs typeface="Times New Roman" panose="02020603050405020304" pitchFamily="18" charset="0"/>
              </a:rPr>
              <a:t>Αγόρια και κορίτσια εκδηλώνουν συχνά διαφορετικές μορφές βίαιης συμπεριφοράς. Πολλά αγόρια χρησιμοποιούν επίσης τη σωματική τους δύναμη για να εκφοβίσουν τα θύματά τους. </a:t>
            </a:r>
          </a:p>
          <a:p>
            <a:pPr>
              <a:spcAft>
                <a:spcPts val="0"/>
              </a:spcAft>
            </a:pPr>
            <a:r>
              <a:rPr lang="el-GR" sz="3600" dirty="0">
                <a:latin typeface="Calibri Light" panose="020F0302020204030204" pitchFamily="34" charset="0"/>
                <a:ea typeface="Calibri" panose="020F0502020204030204" pitchFamily="34" charset="0"/>
                <a:cs typeface="Times New Roman" panose="02020603050405020304" pitchFamily="18" charset="0"/>
              </a:rPr>
              <a:t>Τα κορίτσια καταφεύγουν συνήθως σε άλλες λύσεις - για παράδειγμα, μπορεί να αποκλείουν κάποια κορίτσια από την παρέα τους ή να διαδίδουν προσβλητικές ιστορίες για άλλα κορίτσια</a:t>
            </a:r>
            <a:r>
              <a:rPr lang="el-GR" sz="4400" dirty="0">
                <a:latin typeface="Calibri Light" panose="020F0302020204030204" pitchFamily="34" charset="0"/>
                <a:ea typeface="Calibri" panose="020F0502020204030204" pitchFamily="34" charset="0"/>
                <a:cs typeface="Times New Roman" panose="02020603050405020304" pitchFamily="18" charset="0"/>
              </a:rPr>
              <a:t>. </a:t>
            </a:r>
            <a:endParaRPr lang="el-GR" sz="4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1017530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Πως εκδηλώνεται η βία και η </a:t>
            </a:r>
            <a:r>
              <a:rPr lang="el-GR" dirty="0" smtClean="0"/>
              <a:t>Επιθετικότητα</a:t>
            </a:r>
            <a:endParaRPr lang="el-GR" dirty="0"/>
          </a:p>
        </p:txBody>
      </p:sp>
      <p:sp>
        <p:nvSpPr>
          <p:cNvPr id="3" name="Θέση περιεχομένου 2"/>
          <p:cNvSpPr>
            <a:spLocks noGrp="1"/>
          </p:cNvSpPr>
          <p:nvPr>
            <p:ph idx="1"/>
          </p:nvPr>
        </p:nvSpPr>
        <p:spPr>
          <a:xfrm>
            <a:off x="838200" y="1980172"/>
            <a:ext cx="8216721" cy="3861940"/>
          </a:xfrm>
        </p:spPr>
        <p:txBody>
          <a:bodyPr>
            <a:normAutofit/>
          </a:bodyPr>
          <a:lstStyle/>
          <a:p>
            <a:r>
              <a:rPr lang="el-GR" sz="2400" dirty="0" smtClean="0"/>
              <a:t>Προσβλητικοί </a:t>
            </a:r>
            <a:r>
              <a:rPr lang="el-GR" sz="2400" dirty="0"/>
              <a:t>χαρακτηρισμοί </a:t>
            </a:r>
          </a:p>
          <a:p>
            <a:r>
              <a:rPr lang="el-GR" sz="2400" dirty="0" smtClean="0"/>
              <a:t>Περιπαικτικά </a:t>
            </a:r>
            <a:r>
              <a:rPr lang="el-GR" sz="2400" dirty="0"/>
              <a:t>παρατσούκλια</a:t>
            </a:r>
          </a:p>
          <a:p>
            <a:r>
              <a:rPr lang="el-GR" sz="2400" dirty="0"/>
              <a:t>Κ</a:t>
            </a:r>
            <a:r>
              <a:rPr lang="el-GR" sz="2400" dirty="0" smtClean="0"/>
              <a:t>οροϊδίες </a:t>
            </a:r>
            <a:r>
              <a:rPr lang="el-GR" sz="2400" dirty="0"/>
              <a:t>και πειράγματα</a:t>
            </a:r>
          </a:p>
          <a:p>
            <a:r>
              <a:rPr lang="el-GR" sz="2400" dirty="0" smtClean="0"/>
              <a:t>Διάδοση </a:t>
            </a:r>
            <a:r>
              <a:rPr lang="el-GR" sz="2400" dirty="0"/>
              <a:t>προσβλητικών ιστοριών και «κουτσομπολιών» για κάποιο άτομο </a:t>
            </a:r>
            <a:r>
              <a:rPr lang="el-GR" sz="2400" dirty="0" smtClean="0"/>
              <a:t>σωματική </a:t>
            </a:r>
            <a:r>
              <a:rPr lang="el-GR" sz="2400" dirty="0"/>
              <a:t>βία - σπρωξιές, κλοτσιές και </a:t>
            </a:r>
            <a:r>
              <a:rPr lang="el-GR" sz="2400" dirty="0" smtClean="0"/>
              <a:t>ξύλο αποστολή </a:t>
            </a:r>
            <a:r>
              <a:rPr lang="el-GR" sz="2400" dirty="0"/>
              <a:t>σκληρών και προσβλητικών email ή μηνυμάτων στο κινητό </a:t>
            </a:r>
            <a:r>
              <a:rPr lang="el-GR" sz="2400" dirty="0" smtClean="0"/>
              <a:t> φωτογράφιση </a:t>
            </a:r>
            <a:r>
              <a:rPr lang="el-GR" sz="2400" dirty="0"/>
              <a:t>με κάμερα κινητού την ώρα που το άτομο </a:t>
            </a:r>
            <a:r>
              <a:rPr lang="el-GR" sz="2400" dirty="0" smtClean="0"/>
              <a:t>τρομοκρατείται</a:t>
            </a:r>
            <a:endParaRPr lang="el-GR" sz="2400" dirty="0"/>
          </a:p>
        </p:txBody>
      </p:sp>
      <p:pic>
        <p:nvPicPr>
          <p:cNvPr id="4" name="Εικόνα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186411" y="609600"/>
            <a:ext cx="3369972" cy="2360009"/>
          </a:xfrm>
          <a:prstGeom prst="rect">
            <a:avLst/>
          </a:prstGeom>
        </p:spPr>
      </p:pic>
    </p:spTree>
    <p:extLst>
      <p:ext uri="{BB962C8B-B14F-4D97-AF65-F5344CB8AC3E}">
        <p14:creationId xmlns:p14="http://schemas.microsoft.com/office/powerpoint/2010/main" val="26560746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2892500" y="532327"/>
            <a:ext cx="8596668" cy="1320800"/>
          </a:xfrm>
        </p:spPr>
        <p:txBody>
          <a:bodyPr/>
          <a:lstStyle/>
          <a:p>
            <a:r>
              <a:rPr lang="el-GR" dirty="0" smtClean="0"/>
              <a:t>Διαφορετικότητα</a:t>
            </a:r>
            <a:endParaRPr lang="el-GR" dirty="0"/>
          </a:p>
        </p:txBody>
      </p:sp>
      <p:sp>
        <p:nvSpPr>
          <p:cNvPr id="3" name="Θέση περιεχομένου 2"/>
          <p:cNvSpPr>
            <a:spLocks noGrp="1"/>
          </p:cNvSpPr>
          <p:nvPr>
            <p:ph idx="1"/>
          </p:nvPr>
        </p:nvSpPr>
        <p:spPr>
          <a:xfrm>
            <a:off x="677334" y="1337481"/>
            <a:ext cx="8596668" cy="4703881"/>
          </a:xfrm>
        </p:spPr>
        <p:txBody>
          <a:bodyPr>
            <a:normAutofit/>
          </a:bodyPr>
          <a:lstStyle/>
          <a:p>
            <a:r>
              <a:rPr lang="el-GR" sz="3200" dirty="0" smtClean="0"/>
              <a:t>Ο κυριότερος λόγος σχολικού εκφοβισμού είναι η μη αποδοχή της διαφορετικότητας. </a:t>
            </a:r>
          </a:p>
          <a:p>
            <a:r>
              <a:rPr lang="el-GR" sz="3200" dirty="0" smtClean="0"/>
              <a:t>Ως «διαφορετικότητα» ορίζουμε τα στοιχεία εκείνα που διαφοροποιούν ένα άτομο και δυσχεραίνουν την ομαλή ένταξή του στο σχολικό περιβάλλον. </a:t>
            </a:r>
            <a:r>
              <a:rPr lang="el-GR" sz="3200" dirty="0"/>
              <a:t>Ο</a:t>
            </a:r>
            <a:r>
              <a:rPr lang="el-GR" sz="3200" dirty="0" smtClean="0"/>
              <a:t>ι </a:t>
            </a:r>
            <a:r>
              <a:rPr lang="el-GR" sz="3200" dirty="0"/>
              <a:t>διαφορετικοί μαθητές αποδυναμώνονται ψυχικά και κοινωνικά. Έτσι γίνονται εύκολοι στόχοι συμπεριφορών εκφοβισμού και </a:t>
            </a:r>
            <a:r>
              <a:rPr lang="el-GR" sz="3200" dirty="0" smtClean="0"/>
              <a:t>βίας.</a:t>
            </a:r>
            <a:endParaRPr lang="el-GR" sz="3200" dirty="0"/>
          </a:p>
        </p:txBody>
      </p:sp>
    </p:spTree>
    <p:extLst>
      <p:ext uri="{BB962C8B-B14F-4D97-AF65-F5344CB8AC3E}">
        <p14:creationId xmlns:p14="http://schemas.microsoft.com/office/powerpoint/2010/main" val="9636781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3"/>
          <p:cNvSpPr/>
          <p:nvPr/>
        </p:nvSpPr>
        <p:spPr>
          <a:xfrm>
            <a:off x="218941" y="1410470"/>
            <a:ext cx="8216721" cy="4031873"/>
          </a:xfrm>
          <a:prstGeom prst="rect">
            <a:avLst/>
          </a:prstGeom>
        </p:spPr>
        <p:txBody>
          <a:bodyPr wrap="square">
            <a:spAutoFit/>
          </a:bodyPr>
          <a:lstStyle/>
          <a:p>
            <a:pPr algn="ctr"/>
            <a:r>
              <a:rPr lang="el-GR" sz="3200" dirty="0" smtClean="0"/>
              <a:t>Η έννοια της διαφορετικότητας ως αξίας, στηρίζεται στην αναγνώριση, στην αποδοχή και στο σεβασμό. Σημαίνει κατανόηση ότι κάθε άτομο είναι μοναδικό και αναγνωρίζει τις ατομικές μας διαφορές.</a:t>
            </a:r>
          </a:p>
          <a:p>
            <a:pPr lvl="0" algn="ctr"/>
            <a:r>
              <a:rPr lang="el-GR" sz="3200" dirty="0"/>
              <a:t>Ο εκφοβισμός αναπτύσσεται όταν δεν προσπαθούμε να καταλάβουμε και να δεχτούμε ότι είμαστε διαφορετικοί</a:t>
            </a:r>
            <a:r>
              <a:rPr lang="el-GR" sz="3200" dirty="0" smtClean="0"/>
              <a:t>.</a:t>
            </a:r>
            <a:endParaRPr lang="el-GR" sz="3200" dirty="0"/>
          </a:p>
        </p:txBody>
      </p:sp>
      <p:sp>
        <p:nvSpPr>
          <p:cNvPr id="5" name="Ορθογώνιο 4"/>
          <p:cNvSpPr/>
          <p:nvPr/>
        </p:nvSpPr>
        <p:spPr>
          <a:xfrm>
            <a:off x="1370787" y="230485"/>
            <a:ext cx="5585119" cy="1015663"/>
          </a:xfrm>
          <a:prstGeom prst="rect">
            <a:avLst/>
          </a:prstGeom>
        </p:spPr>
        <p:txBody>
          <a:bodyPr wrap="none">
            <a:spAutoFit/>
          </a:bodyPr>
          <a:lstStyle/>
          <a:p>
            <a:r>
              <a:rPr lang="el-GR" sz="6000" dirty="0" smtClean="0"/>
              <a:t>Διαφορετικότητα</a:t>
            </a:r>
            <a:endParaRPr lang="el-GR" sz="6000" dirty="0"/>
          </a:p>
        </p:txBody>
      </p:sp>
      <p:pic>
        <p:nvPicPr>
          <p:cNvPr id="2" name="Εικόνα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036497" y="1410470"/>
            <a:ext cx="2730500" cy="3314700"/>
          </a:xfrm>
          <a:prstGeom prst="rect">
            <a:avLst/>
          </a:prstGeom>
        </p:spPr>
      </p:pic>
    </p:spTree>
    <p:extLst>
      <p:ext uri="{BB962C8B-B14F-4D97-AF65-F5344CB8AC3E}">
        <p14:creationId xmlns:p14="http://schemas.microsoft.com/office/powerpoint/2010/main" val="10467655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Ορθογώνιο 1"/>
          <p:cNvSpPr/>
          <p:nvPr/>
        </p:nvSpPr>
        <p:spPr>
          <a:xfrm>
            <a:off x="746526" y="1192906"/>
            <a:ext cx="9298226" cy="5293757"/>
          </a:xfrm>
          <a:prstGeom prst="rect">
            <a:avLst/>
          </a:prstGeom>
        </p:spPr>
        <p:txBody>
          <a:bodyPr wrap="square">
            <a:spAutoFit/>
          </a:bodyPr>
          <a:lstStyle/>
          <a:p>
            <a:r>
              <a:rPr lang="el-GR" sz="3200" dirty="0"/>
              <a:t>Γιατί υπάρχει το αξίωμα της Διαφορετικότητας;</a:t>
            </a:r>
          </a:p>
          <a:p>
            <a:r>
              <a:rPr lang="el-GR" sz="3200" dirty="0"/>
              <a:t>Διότι:</a:t>
            </a:r>
          </a:p>
          <a:p>
            <a:r>
              <a:rPr lang="el-GR" sz="3200" dirty="0"/>
              <a:t>Τίποτα δεν είναι όμοιο στην φύση.</a:t>
            </a:r>
          </a:p>
          <a:p>
            <a:r>
              <a:rPr lang="el-GR" sz="3200" dirty="0"/>
              <a:t>Τα πάντα έχουν διαφορετικό ρόλο και τα πάντα αλληλεξαρτούνται μεταξύ τους . </a:t>
            </a:r>
          </a:p>
          <a:p>
            <a:r>
              <a:rPr lang="el-GR" sz="3200" dirty="0"/>
              <a:t>Όλα στο σύνολο τους συνθέτουν την αρμονία . </a:t>
            </a:r>
          </a:p>
          <a:p>
            <a:r>
              <a:rPr lang="el-GR" sz="3200" dirty="0"/>
              <a:t>Αρμονία : Αγάπη + Δικαιοσύνη + Ελευθερία </a:t>
            </a:r>
          </a:p>
          <a:p>
            <a:endParaRPr lang="el-GR" sz="3200" dirty="0"/>
          </a:p>
          <a:p>
            <a:r>
              <a:rPr lang="el-GR" sz="3200" dirty="0"/>
              <a:t>Το αξίωμα της ανθρωπιάς = το αξίωμα της Διαφορετικότητας</a:t>
            </a:r>
          </a:p>
          <a:p>
            <a:endParaRPr lang="el-GR" dirty="0"/>
          </a:p>
        </p:txBody>
      </p:sp>
      <p:sp>
        <p:nvSpPr>
          <p:cNvPr id="3" name="TextBox 2"/>
          <p:cNvSpPr txBox="1"/>
          <p:nvPr/>
        </p:nvSpPr>
        <p:spPr>
          <a:xfrm>
            <a:off x="354842" y="218364"/>
            <a:ext cx="8789158" cy="707886"/>
          </a:xfrm>
          <a:prstGeom prst="rect">
            <a:avLst/>
          </a:prstGeom>
          <a:noFill/>
        </p:spPr>
        <p:txBody>
          <a:bodyPr wrap="square" rtlCol="0">
            <a:spAutoFit/>
          </a:bodyPr>
          <a:lstStyle/>
          <a:p>
            <a:r>
              <a:rPr lang="el-GR" sz="4000" dirty="0" smtClean="0"/>
              <a:t>Το αξίωμα της Διαφορετικότητας</a:t>
            </a:r>
            <a:endParaRPr lang="el-GR" sz="4000" dirty="0"/>
          </a:p>
        </p:txBody>
      </p:sp>
    </p:spTree>
    <p:extLst>
      <p:ext uri="{BB962C8B-B14F-4D97-AF65-F5344CB8AC3E}">
        <p14:creationId xmlns:p14="http://schemas.microsoft.com/office/powerpoint/2010/main" val="32241535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Ορθογώνιο 1"/>
          <p:cNvSpPr/>
          <p:nvPr/>
        </p:nvSpPr>
        <p:spPr>
          <a:xfrm>
            <a:off x="626772" y="954649"/>
            <a:ext cx="8105104" cy="5693866"/>
          </a:xfrm>
          <a:prstGeom prst="rect">
            <a:avLst/>
          </a:prstGeom>
        </p:spPr>
        <p:txBody>
          <a:bodyPr wrap="square">
            <a:spAutoFit/>
          </a:bodyPr>
          <a:lstStyle/>
          <a:p>
            <a:r>
              <a:rPr lang="el-GR" sz="2800" dirty="0"/>
              <a:t>Ο εκφοβισμός δείχνει έλλειψη </a:t>
            </a:r>
            <a:r>
              <a:rPr lang="el-GR" sz="2800" dirty="0" err="1"/>
              <a:t>ενσυναίσθησης</a:t>
            </a:r>
            <a:r>
              <a:rPr lang="el-GR" sz="2800" dirty="0"/>
              <a:t> και σεβασμού των συναισθημάτων των άλλων</a:t>
            </a:r>
            <a:r>
              <a:rPr lang="el-GR" sz="2800" dirty="0" smtClean="0"/>
              <a:t>.</a:t>
            </a:r>
            <a:endParaRPr lang="el-GR" sz="2800" dirty="0"/>
          </a:p>
          <a:p>
            <a:endParaRPr lang="el-GR" sz="2800" dirty="0"/>
          </a:p>
          <a:p>
            <a:r>
              <a:rPr lang="el-GR" sz="2800" dirty="0"/>
              <a:t>Η ενσυναίσθηση </a:t>
            </a:r>
            <a:r>
              <a:rPr lang="el-GR" sz="2800" dirty="0" smtClean="0"/>
              <a:t>σημαίνει</a:t>
            </a:r>
            <a:r>
              <a:rPr lang="en-US" sz="2800" dirty="0" smtClean="0"/>
              <a:t>:</a:t>
            </a:r>
            <a:endParaRPr lang="el-GR" sz="2800" dirty="0"/>
          </a:p>
          <a:p>
            <a:pPr marL="457200" indent="-457200">
              <a:buFont typeface="Arial" panose="020B0604020202020204" pitchFamily="34" charset="0"/>
              <a:buChar char="•"/>
            </a:pPr>
            <a:r>
              <a:rPr lang="el-GR" sz="2800" dirty="0"/>
              <a:t>Να μπορείς να δεις την πραγματικότητα όπως την βλέπουν και οι άλλοι. </a:t>
            </a:r>
          </a:p>
          <a:p>
            <a:pPr marL="457200" indent="-457200">
              <a:buFont typeface="Arial" panose="020B0604020202020204" pitchFamily="34" charset="0"/>
              <a:buChar char="•"/>
            </a:pPr>
            <a:r>
              <a:rPr lang="el-GR" sz="2800" dirty="0"/>
              <a:t>Να καταλαβαίνεις πως νιώθουν και πως </a:t>
            </a:r>
            <a:r>
              <a:rPr lang="el-GR" sz="2800" dirty="0" smtClean="0"/>
              <a:t>αντιδρούν. </a:t>
            </a:r>
            <a:endParaRPr lang="el-GR" sz="2800" dirty="0"/>
          </a:p>
          <a:p>
            <a:pPr marL="457200" indent="-457200">
              <a:buFont typeface="Arial" panose="020B0604020202020204" pitchFamily="34" charset="0"/>
              <a:buChar char="•"/>
            </a:pPr>
            <a:r>
              <a:rPr lang="el-GR" sz="2800" dirty="0"/>
              <a:t>Να αποδέχεσαι την διαφορετικότητα του άλλου. </a:t>
            </a:r>
          </a:p>
          <a:p>
            <a:pPr marL="457200" indent="-457200">
              <a:buFont typeface="Arial" panose="020B0604020202020204" pitchFamily="34" charset="0"/>
              <a:buChar char="•"/>
            </a:pPr>
            <a:r>
              <a:rPr lang="el-GR" sz="2800" dirty="0"/>
              <a:t>Να βοηθάς τους άλλους , αφού έχεις κατανοήσει τα συναισθήματα και τις ανάγκες τους</a:t>
            </a:r>
          </a:p>
        </p:txBody>
      </p:sp>
      <p:sp>
        <p:nvSpPr>
          <p:cNvPr id="3" name="TextBox 2"/>
          <p:cNvSpPr txBox="1"/>
          <p:nvPr/>
        </p:nvSpPr>
        <p:spPr>
          <a:xfrm>
            <a:off x="177420" y="193183"/>
            <a:ext cx="10890913" cy="646331"/>
          </a:xfrm>
          <a:prstGeom prst="rect">
            <a:avLst/>
          </a:prstGeom>
          <a:noFill/>
        </p:spPr>
        <p:txBody>
          <a:bodyPr wrap="square" rtlCol="0">
            <a:spAutoFit/>
          </a:bodyPr>
          <a:lstStyle/>
          <a:p>
            <a:r>
              <a:rPr lang="el-GR" sz="3600" dirty="0" smtClean="0"/>
              <a:t>Εκφοβισμός – Διαφορετικότητα - Ενσυναίσθηση</a:t>
            </a:r>
            <a:endParaRPr lang="el-GR" sz="3600" dirty="0"/>
          </a:p>
        </p:txBody>
      </p:sp>
    </p:spTree>
    <p:extLst>
      <p:ext uri="{BB962C8B-B14F-4D97-AF65-F5344CB8AC3E}">
        <p14:creationId xmlns:p14="http://schemas.microsoft.com/office/powerpoint/2010/main" val="38739261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Όψη">
  <a:themeElements>
    <a:clrScheme name="Όψη">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Όψη">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Όψη">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316</TotalTime>
  <Words>1136</Words>
  <Application>Microsoft Office PowerPoint</Application>
  <PresentationFormat>Ευρεία οθόνη</PresentationFormat>
  <Paragraphs>111</Paragraphs>
  <Slides>32</Slides>
  <Notes>0</Notes>
  <HiddenSlides>0</HiddenSlides>
  <MMClips>0</MMClips>
  <ScaleCrop>false</ScaleCrop>
  <HeadingPairs>
    <vt:vector size="6" baseType="variant">
      <vt:variant>
        <vt:lpstr>Γραμματοσειρές που χρησιμοποιούνται</vt:lpstr>
      </vt:variant>
      <vt:variant>
        <vt:i4>6</vt:i4>
      </vt:variant>
      <vt:variant>
        <vt:lpstr>Θέμα</vt:lpstr>
      </vt:variant>
      <vt:variant>
        <vt:i4>1</vt:i4>
      </vt:variant>
      <vt:variant>
        <vt:lpstr>Τίτλοι διαφανειών</vt:lpstr>
      </vt:variant>
      <vt:variant>
        <vt:i4>32</vt:i4>
      </vt:variant>
    </vt:vector>
  </HeadingPairs>
  <TitlesOfParts>
    <vt:vector size="39" baseType="lpstr">
      <vt:lpstr>Arial</vt:lpstr>
      <vt:lpstr>Calibri</vt:lpstr>
      <vt:lpstr>Calibri Light</vt:lpstr>
      <vt:lpstr>Times New Roman</vt:lpstr>
      <vt:lpstr>Trebuchet MS</vt:lpstr>
      <vt:lpstr>Wingdings 3</vt:lpstr>
      <vt:lpstr>Όψη</vt:lpstr>
      <vt:lpstr>Σχολικός εκφοβισμός</vt:lpstr>
      <vt:lpstr>Παρουσίαση του PowerPoint</vt:lpstr>
      <vt:lpstr>Παρουσίαση του PowerPoint</vt:lpstr>
      <vt:lpstr>Παρουσίαση του PowerPoint</vt:lpstr>
      <vt:lpstr>Πως εκδηλώνεται η βία και η Επιθετικότητα</vt:lpstr>
      <vt:lpstr>Διαφορετικότητα</vt:lpstr>
      <vt:lpstr>Παρουσίαση του PowerPoint</vt:lpstr>
      <vt:lpstr>Παρουσίαση του PowerPoint</vt:lpstr>
      <vt:lpstr>Παρουσίαση του PowerPoint</vt:lpstr>
      <vt:lpstr>Παρουσίαση του PowerPoint</vt:lpstr>
      <vt:lpstr>Πόρισμα</vt:lpstr>
      <vt:lpstr>Εκδήλωση βίας 1η</vt:lpstr>
      <vt:lpstr>Εκδήλωση βίας 1η</vt:lpstr>
      <vt:lpstr>Ενσυναίσθηση</vt:lpstr>
      <vt:lpstr>Ενσυναίσθηση</vt:lpstr>
      <vt:lpstr>Εκδήλωση βίας 2η</vt:lpstr>
      <vt:lpstr>Εκδήλωση βίας 2η</vt:lpstr>
      <vt:lpstr>Αποδοχή</vt:lpstr>
      <vt:lpstr>Αποδοχή</vt:lpstr>
      <vt:lpstr>Εκδήλωση βίας 3η</vt:lpstr>
      <vt:lpstr>Εκδήλωση βίας 3η</vt:lpstr>
      <vt:lpstr>Ενσυναίσθηση</vt:lpstr>
      <vt:lpstr>Εκδήλωση βίας 4η</vt:lpstr>
      <vt:lpstr>Εκδήλωση βίας 4η</vt:lpstr>
      <vt:lpstr>Ενσυναίσθηση</vt:lpstr>
      <vt:lpstr>Νομική Υποστήριξη</vt:lpstr>
      <vt:lpstr>Διαδικτυακός Εκφοβισμός</vt:lpstr>
      <vt:lpstr>Διαδικτυακός Εκφοβισμός</vt:lpstr>
      <vt:lpstr>Σκοπός</vt:lpstr>
      <vt:lpstr>Πρόληψη</vt:lpstr>
      <vt:lpstr>Μεθόδοι διαδικτυακού εκφοβισμού</vt:lpstr>
      <vt:lpstr>Τέλος</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Σχολικός εκφοβισμός</dc:title>
  <dc:creator>user1</dc:creator>
  <cp:lastModifiedBy>user5</cp:lastModifiedBy>
  <cp:revision>42</cp:revision>
  <dcterms:created xsi:type="dcterms:W3CDTF">2014-02-11T10:44:31Z</dcterms:created>
  <dcterms:modified xsi:type="dcterms:W3CDTF">2014-06-26T15:47:18Z</dcterms:modified>
</cp:coreProperties>
</file>