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7" r:id="rId3"/>
    <p:sldId id="259" r:id="rId4"/>
    <p:sldId id="260" r:id="rId5"/>
    <p:sldId id="266" r:id="rId6"/>
    <p:sldId id="269" r:id="rId7"/>
    <p:sldId id="270" r:id="rId8"/>
    <p:sldId id="268" r:id="rId9"/>
    <p:sldId id="289" r:id="rId10"/>
    <p:sldId id="263" r:id="rId11"/>
    <p:sldId id="279" r:id="rId12"/>
    <p:sldId id="278" r:id="rId13"/>
    <p:sldId id="290" r:id="rId14"/>
    <p:sldId id="271" r:id="rId15"/>
    <p:sldId id="280" r:id="rId16"/>
    <p:sldId id="281" r:id="rId17"/>
    <p:sldId id="291" r:id="rId18"/>
    <p:sldId id="276" r:id="rId19"/>
    <p:sldId id="275" r:id="rId20"/>
    <p:sldId id="292" r:id="rId21"/>
    <p:sldId id="293" r:id="rId22"/>
    <p:sldId id="264" r:id="rId23"/>
    <p:sldId id="265" r:id="rId24"/>
    <p:sldId id="273" r:id="rId25"/>
    <p:sldId id="274" r:id="rId26"/>
    <p:sldId id="282" r:id="rId27"/>
    <p:sldId id="283" r:id="rId28"/>
    <p:sldId id="284" r:id="rId29"/>
    <p:sldId id="285" r:id="rId30"/>
    <p:sldId id="286" r:id="rId31"/>
    <p:sldId id="287" r:id="rId32"/>
    <p:sldId id="288" r:id="rId33"/>
    <p:sldId id="294" r:id="rId34"/>
    <p:sldId id="295" r:id="rId35"/>
    <p:sldId id="277" r:id="rId36"/>
    <p:sldId id="258" r:id="rId37"/>
    <p:sldId id="261" r:id="rId38"/>
    <p:sldId id="257" r:id="rId39"/>
    <p:sldId id="262" r:id="rId40"/>
    <p:sldId id="272"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71" d="100"/>
          <a:sy n="71"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237120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626D39E-B015-4822-9827-9E8798B386ED}" type="datetimeFigureOut">
              <a:rPr lang="el-GR" smtClean="0"/>
              <a:t>29/6/2016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150111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33503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0797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1181486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2798581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1108904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377443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2495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279101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346555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5626D39E-B015-4822-9827-9E8798B386ED}" type="datetimeFigureOut">
              <a:rPr lang="el-GR" smtClean="0"/>
              <a:t>29/6/2016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84334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626D39E-B015-4822-9827-9E8798B386ED}" type="datetimeFigureOut">
              <a:rPr lang="el-GR" smtClean="0"/>
              <a:t>29/6/2016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403357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66302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198077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5626D39E-B015-4822-9827-9E8798B386ED}" type="datetimeFigureOut">
              <a:rPr lang="el-GR" smtClean="0"/>
              <a:t>29/6/2016</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304096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626D39E-B015-4822-9827-9E8798B386ED}" type="datetimeFigureOut">
              <a:rPr lang="el-GR" smtClean="0"/>
              <a:t>29/6/2016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048023E-DBF6-4E45-9D7C-15360E4C7DEA}" type="slidenum">
              <a:rPr lang="el-GR" smtClean="0"/>
              <a:t>‹#›</a:t>
            </a:fld>
            <a:endParaRPr lang="el-GR"/>
          </a:p>
        </p:txBody>
      </p:sp>
    </p:spTree>
    <p:extLst>
      <p:ext uri="{BB962C8B-B14F-4D97-AF65-F5344CB8AC3E}">
        <p14:creationId xmlns:p14="http://schemas.microsoft.com/office/powerpoint/2010/main" val="73148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626D39E-B015-4822-9827-9E8798B386ED}" type="datetimeFigureOut">
              <a:rPr lang="el-GR" smtClean="0"/>
              <a:t>29/6/2016</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048023E-DBF6-4E45-9D7C-15360E4C7DEA}" type="slidenum">
              <a:rPr lang="el-GR" smtClean="0"/>
              <a:t>‹#›</a:t>
            </a:fld>
            <a:endParaRPr lang="el-GR"/>
          </a:p>
        </p:txBody>
      </p:sp>
    </p:spTree>
    <p:extLst>
      <p:ext uri="{BB962C8B-B14F-4D97-AF65-F5344CB8AC3E}">
        <p14:creationId xmlns:p14="http://schemas.microsoft.com/office/powerpoint/2010/main" val="640435264"/>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dukesmoking.com/about-us" TargetMode="External"/><Relationship Id="rId2" Type="http://schemas.openxmlformats.org/officeDocument/2006/relationships/hyperlink" Target="http://www.dukesmoking.com/dr-jed-rose-biography"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dCU2DfMBpU" TargetMode="External"/><Relationship Id="rId2" Type="http://schemas.openxmlformats.org/officeDocument/2006/relationships/hyperlink" Target="https://www.youtube.com/watch?v=azrE6CWUSL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who.int/fctc/reporting/party_reports/greece_annex1_the_greek_tobacco_epidemic_2011.pdf" TargetMode="External"/><Relationship Id="rId3" Type="http://schemas.openxmlformats.org/officeDocument/2006/relationships/hyperlink" Target="http://health.howstuffworks.com/wellness/smoking-cessation/10-reasons-people-start-smoking.htm#page=0" TargetMode="External"/><Relationship Id="rId7" Type="http://schemas.openxmlformats.org/officeDocument/2006/relationships/hyperlink" Target="http://dupress.com/articles/behavior-change-communications-in-health-care/" TargetMode="External"/><Relationship Id="rId2" Type="http://schemas.openxmlformats.org/officeDocument/2006/relationships/hyperlink" Target="http://edition.cnn.com/2014/01/11/health/still-smoking/" TargetMode="External"/><Relationship Id="rId1" Type="http://schemas.openxmlformats.org/officeDocument/2006/relationships/slideLayout" Target="../slideLayouts/slideLayout2.xml"/><Relationship Id="rId6" Type="http://schemas.openxmlformats.org/officeDocument/2006/relationships/hyperlink" Target="http://www.iflscience.com/health-and-medicine/ten-myths-about-smoking-will-not-die" TargetMode="External"/><Relationship Id="rId5" Type="http://schemas.openxmlformats.org/officeDocument/2006/relationships/hyperlink" Target="http://www.bodyforwife.com/to-epiphany-and-beyond-finding-your-why-of-weight-loss/" TargetMode="External"/><Relationship Id="rId4" Type="http://schemas.openxmlformats.org/officeDocument/2006/relationships/hyperlink" Target="https://www.youtube.com/watch?v=azrE6CWUSL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ΣΥΜΠΕΡΙΦΟΡΕΣ ΥΓΕΙΑΣ</a:t>
            </a:r>
            <a:endParaRPr lang="el-GR" dirty="0"/>
          </a:p>
        </p:txBody>
      </p:sp>
      <p:sp>
        <p:nvSpPr>
          <p:cNvPr id="3" name="Υπότιτλος 2"/>
          <p:cNvSpPr>
            <a:spLocks noGrp="1"/>
          </p:cNvSpPr>
          <p:nvPr>
            <p:ph type="subTitle" idx="1"/>
          </p:nvPr>
        </p:nvSpPr>
        <p:spPr/>
        <p:txBody>
          <a:bodyPr/>
          <a:lstStyle/>
          <a:p>
            <a:r>
              <a:rPr lang="el-GR" dirty="0" smtClean="0"/>
              <a:t>ΑΠΟΦΑΣΕΙΣ ΚΑΙ ΕΠΙΛΟΓΕΣ</a:t>
            </a:r>
          </a:p>
          <a:p>
            <a:r>
              <a:rPr lang="el-GR" dirty="0" smtClean="0"/>
              <a:t>ΠΑΡΑΓΟΝΤΕΣ ΔΙΑΜΟΡΦΩΣΗΣ</a:t>
            </a:r>
          </a:p>
          <a:p>
            <a:endParaRPr lang="el-GR" dirty="0"/>
          </a:p>
        </p:txBody>
      </p:sp>
    </p:spTree>
    <p:extLst>
      <p:ext uri="{BB962C8B-B14F-4D97-AF65-F5344CB8AC3E}">
        <p14:creationId xmlns:p14="http://schemas.microsoft.com/office/powerpoint/2010/main" val="1103617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l-GR" dirty="0" smtClean="0">
                <a:solidFill>
                  <a:srgbClr val="FFC000"/>
                </a:solidFill>
              </a:rPr>
              <a:t>ΣΥΜΠΕΡΙΦΟΡΕΣ </a:t>
            </a:r>
            <a:br>
              <a:rPr lang="el-GR" dirty="0" smtClean="0">
                <a:solidFill>
                  <a:srgbClr val="FFC000"/>
                </a:solidFill>
              </a:rPr>
            </a:br>
            <a:r>
              <a:rPr lang="el-GR" dirty="0">
                <a:solidFill>
                  <a:srgbClr val="FFC000"/>
                </a:solidFill>
              </a:rPr>
              <a:t> </a:t>
            </a:r>
            <a:r>
              <a:rPr lang="el-GR" dirty="0" smtClean="0">
                <a:solidFill>
                  <a:srgbClr val="FFC000"/>
                </a:solidFill>
              </a:rPr>
              <a:t>                         ΥΓΕΙΑΣ</a:t>
            </a:r>
            <a:endParaRPr lang="el-GR" dirty="0">
              <a:solidFill>
                <a:srgbClr val="FFC000"/>
              </a:solidFill>
            </a:endParaRPr>
          </a:p>
        </p:txBody>
      </p:sp>
      <p:sp>
        <p:nvSpPr>
          <p:cNvPr id="3" name="Θέση κειμένου 2"/>
          <p:cNvSpPr>
            <a:spLocks noGrp="1"/>
          </p:cNvSpPr>
          <p:nvPr>
            <p:ph type="body" idx="1"/>
          </p:nvPr>
        </p:nvSpPr>
        <p:spPr/>
        <p:txBody>
          <a:bodyPr/>
          <a:lstStyle/>
          <a:p>
            <a:r>
              <a:rPr lang="el-GR" dirty="0" smtClean="0"/>
              <a:t>ΣΥΝΕΙΔΗΤΕΣ - ΕΛΕΓΧΟΜΕΝΕΣ</a:t>
            </a:r>
            <a:endParaRPr lang="el-GR" dirty="0"/>
          </a:p>
        </p:txBody>
      </p:sp>
      <p:sp>
        <p:nvSpPr>
          <p:cNvPr id="4" name="Θέση περιεχομένου 3"/>
          <p:cNvSpPr>
            <a:spLocks noGrp="1"/>
          </p:cNvSpPr>
          <p:nvPr>
            <p:ph sz="half" idx="2"/>
          </p:nvPr>
        </p:nvSpPr>
        <p:spPr/>
        <p:txBody>
          <a:bodyPr>
            <a:normAutofit/>
          </a:bodyPr>
          <a:lstStyle/>
          <a:p>
            <a:r>
              <a:rPr lang="el-GR" sz="2800" dirty="0" smtClean="0"/>
              <a:t>Εμβολιασμός</a:t>
            </a:r>
          </a:p>
          <a:p>
            <a:r>
              <a:rPr lang="el-GR" sz="2800" dirty="0" smtClean="0"/>
              <a:t>Επιλογή συμβατικής ή εναλλακτικής ιατρικής περίθαλψης</a:t>
            </a:r>
          </a:p>
          <a:p>
            <a:r>
              <a:rPr lang="el-GR" sz="2800" dirty="0" smtClean="0"/>
              <a:t>Άσκηση </a:t>
            </a:r>
          </a:p>
          <a:p>
            <a:r>
              <a:rPr lang="el-GR" sz="2800" dirty="0" smtClean="0"/>
              <a:t>Σεξουαλική αγωγή</a:t>
            </a:r>
          </a:p>
          <a:p>
            <a:r>
              <a:rPr lang="el-GR" sz="2800" dirty="0" smtClean="0"/>
              <a:t>Οδική αγωγή</a:t>
            </a:r>
            <a:endParaRPr lang="el-GR" sz="2800" dirty="0"/>
          </a:p>
        </p:txBody>
      </p:sp>
      <p:sp>
        <p:nvSpPr>
          <p:cNvPr id="5" name="Θέση κειμένου 4"/>
          <p:cNvSpPr>
            <a:spLocks noGrp="1"/>
          </p:cNvSpPr>
          <p:nvPr>
            <p:ph type="body" sz="quarter" idx="3"/>
          </p:nvPr>
        </p:nvSpPr>
        <p:spPr/>
        <p:txBody>
          <a:bodyPr/>
          <a:lstStyle/>
          <a:p>
            <a:r>
              <a:rPr lang="el-GR" dirty="0" smtClean="0"/>
              <a:t>ΜΗ ΣΥΝΕΙΔΗΤΕΣ - ΕΘΙΣΜΟΙ</a:t>
            </a:r>
            <a:endParaRPr lang="el-GR" dirty="0"/>
          </a:p>
        </p:txBody>
      </p:sp>
      <p:sp>
        <p:nvSpPr>
          <p:cNvPr id="6" name="Θέση περιεχομένου 5"/>
          <p:cNvSpPr>
            <a:spLocks noGrp="1"/>
          </p:cNvSpPr>
          <p:nvPr>
            <p:ph sz="quarter" idx="4"/>
          </p:nvPr>
        </p:nvSpPr>
        <p:spPr/>
        <p:txBody>
          <a:bodyPr>
            <a:normAutofit/>
          </a:bodyPr>
          <a:lstStyle/>
          <a:p>
            <a:r>
              <a:rPr lang="el-GR" sz="2800" dirty="0" smtClean="0"/>
              <a:t>Διατροφικές συνήθειες – διαταραχές</a:t>
            </a:r>
          </a:p>
          <a:p>
            <a:r>
              <a:rPr lang="el-GR" sz="2800" dirty="0" smtClean="0"/>
              <a:t>Κάπνισμα </a:t>
            </a:r>
          </a:p>
          <a:p>
            <a:r>
              <a:rPr lang="el-GR" sz="2800" dirty="0" smtClean="0"/>
              <a:t>Κατανάλωση οινοπνεύματος</a:t>
            </a:r>
          </a:p>
          <a:p>
            <a:r>
              <a:rPr lang="el-GR" sz="2800" dirty="0" smtClean="0"/>
              <a:t>Χρήση ουσιών</a:t>
            </a:r>
            <a:endParaRPr lang="el-GR" sz="2800" dirty="0"/>
          </a:p>
        </p:txBody>
      </p:sp>
    </p:spTree>
    <p:extLst>
      <p:ext uri="{BB962C8B-B14F-4D97-AF65-F5344CB8AC3E}">
        <p14:creationId xmlns:p14="http://schemas.microsoft.com/office/powerpoint/2010/main" val="2734075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11941" y="1065500"/>
            <a:ext cx="9601200" cy="5234190"/>
          </a:xfrm>
          <a:prstGeom prst="rect">
            <a:avLst/>
          </a:prstGeom>
        </p:spPr>
        <p:txBody>
          <a:bodyPr wrap="square">
            <a:spAutoFit/>
          </a:bodyPr>
          <a:lstStyle/>
          <a:p>
            <a:pPr>
              <a:lnSpc>
                <a:spcPct val="107000"/>
              </a:lnSpc>
              <a:spcAft>
                <a:spcPts val="800"/>
              </a:spcAft>
            </a:pPr>
            <a:r>
              <a:rPr lang="en-US" sz="2800" dirty="0">
                <a:solidFill>
                  <a:srgbClr val="92D050"/>
                </a:solidFill>
                <a:latin typeface="Calibri" panose="020F0502020204030204" pitchFamily="34" charset="0"/>
                <a:ea typeface="Calibri" panose="020F0502020204030204" pitchFamily="34" charset="0"/>
                <a:cs typeface="Times New Roman" panose="02020603050405020304" pitchFamily="18" charset="0"/>
              </a:rPr>
              <a:t>http://dupress.com/articles/behavior-change-communications-in-health-care/</a:t>
            </a:r>
            <a:endParaRPr lang="el-GR" sz="28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Είναι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φανερό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οι άνθρωποι δεν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είναι συχνά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λογικοί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όταν πρέπει να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ζυγίσουν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τις συνέπειες των αποφάσεων της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προσωπικής τους υγείας. Τείνουν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να κάνουν λάθη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κρίσης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εξαιτίας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διαφόρων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προκαταλήψεων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κατά τη διαδικασία λήψης αποφάσεων διότι δεν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ξέρουν πάντα πώς να εφαρμόσουν σωστά τις πληροφορίες που έχουν στη διάθεση τους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Επηρεάζονται  δυσανάλογα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από το κόστος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και </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συχνά </a:t>
            </a:r>
            <a:r>
              <a:rPr lang="el-GR" sz="2800" dirty="0" smtClean="0">
                <a:latin typeface="Times New Roman" panose="02020603050405020304" pitchFamily="18" charset="0"/>
                <a:ea typeface="Times New Roman" panose="02020603050405020304" pitchFamily="18" charset="0"/>
                <a:cs typeface="Times New Roman" panose="02020603050405020304" pitchFamily="18" charset="0"/>
              </a:rPr>
              <a:t>υποτιμούν τους κινδύνους. Επιπλέον επηρεάζονται από τη διαφήμιση, στην οποία οι επιχειρήσεις δαπανούν αστρονομικά ποσά.</a:t>
            </a:r>
            <a:endParaRPr lang="el-GR" sz="2800" dirty="0"/>
          </a:p>
        </p:txBody>
      </p:sp>
    </p:spTree>
    <p:extLst>
      <p:ext uri="{BB962C8B-B14F-4D97-AF65-F5344CB8AC3E}">
        <p14:creationId xmlns:p14="http://schemas.microsoft.com/office/powerpoint/2010/main" val="346634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5765" y="1093311"/>
            <a:ext cx="10004611" cy="4893647"/>
          </a:xfrm>
          <a:prstGeom prst="rect">
            <a:avLst/>
          </a:prstGeom>
        </p:spPr>
        <p:txBody>
          <a:bodyPr wrap="square">
            <a:spAutoFit/>
          </a:bodyPr>
          <a:lstStyle/>
          <a:p>
            <a:r>
              <a:rPr lang="en-US" sz="2800" dirty="0">
                <a:solidFill>
                  <a:srgbClr val="92D050"/>
                </a:solidFill>
                <a:latin typeface="Calibri" panose="020F0502020204030204" pitchFamily="34" charset="0"/>
                <a:ea typeface="Calibri" panose="020F0502020204030204" pitchFamily="34" charset="0"/>
                <a:cs typeface="Times New Roman" panose="02020603050405020304" pitchFamily="18" charset="0"/>
              </a:rPr>
              <a:t>http://dupress.com/articles/behavior-change-communications-in-health-care/</a:t>
            </a:r>
            <a:endParaRPr lang="el-GR" sz="28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r>
              <a:rPr lang="el-GR" sz="2800" dirty="0" smtClean="0">
                <a:latin typeface="Times New Roman" panose="02020603050405020304" pitchFamily="18" charset="0"/>
                <a:ea typeface="Times New Roman" panose="02020603050405020304" pitchFamily="18" charset="0"/>
              </a:rPr>
              <a:t>Τα </a:t>
            </a:r>
            <a:r>
              <a:rPr lang="el-GR" sz="2800" dirty="0">
                <a:latin typeface="Times New Roman" panose="02020603050405020304" pitchFamily="18" charset="0"/>
                <a:ea typeface="Times New Roman" panose="02020603050405020304" pitchFamily="18" charset="0"/>
              </a:rPr>
              <a:t>άτομα αναπτύσσουν λανθασμένες συμπεριφορές υγείας και βλέπουν καθυστερημένες </a:t>
            </a:r>
            <a:r>
              <a:rPr lang="el-GR" sz="2800" dirty="0" smtClean="0">
                <a:latin typeface="Times New Roman" panose="02020603050405020304" pitchFamily="18" charset="0"/>
                <a:ea typeface="Times New Roman" panose="02020603050405020304" pitchFamily="18" charset="0"/>
              </a:rPr>
              <a:t>επιπτώσεις, </a:t>
            </a:r>
            <a:r>
              <a:rPr lang="el-GR" sz="2800" dirty="0">
                <a:latin typeface="Times New Roman" panose="02020603050405020304" pitchFamily="18" charset="0"/>
                <a:ea typeface="Times New Roman" panose="02020603050405020304" pitchFamily="18" charset="0"/>
              </a:rPr>
              <a:t>δηλαδή σπάνια βλέπουν το άμεσο πρόβλημα που δημιουργούν στη υγεία τους. Για παράδειγμα αυξάνοντας εβδομαδιαία τις θερμίδες που λαμβάνουμε σε 1500 (περίπου 3-4 </a:t>
            </a:r>
            <a:r>
              <a:rPr lang="el-GR" sz="2800" dirty="0" smtClean="0">
                <a:latin typeface="Times New Roman" panose="02020603050405020304" pitchFamily="18" charset="0"/>
                <a:ea typeface="Times New Roman" panose="02020603050405020304" pitchFamily="18" charset="0"/>
              </a:rPr>
              <a:t>μπέργκερ</a:t>
            </a:r>
            <a:r>
              <a:rPr lang="el-GR" sz="2800" dirty="0">
                <a:latin typeface="Times New Roman" panose="02020603050405020304" pitchFamily="18" charset="0"/>
                <a:ea typeface="Times New Roman" panose="02020603050405020304" pitchFamily="18" charset="0"/>
              </a:rPr>
              <a:t>) δεν θα παρατηρήσουμε μεγάλη αλλαγή στο βάρος μας σε 1-2 μήνες. Με αυτή τη καθυστέρηση </a:t>
            </a:r>
            <a:r>
              <a:rPr lang="el-GR" sz="2800" dirty="0" smtClean="0">
                <a:latin typeface="Times New Roman" panose="02020603050405020304" pitchFamily="18" charset="0"/>
                <a:ea typeface="Times New Roman" panose="02020603050405020304" pitchFamily="18" charset="0"/>
              </a:rPr>
              <a:t>το άτομο</a:t>
            </a:r>
            <a:r>
              <a:rPr lang="el-GR" sz="2800" dirty="0" smtClean="0">
                <a:latin typeface="Times New Roman" panose="02020603050405020304" pitchFamily="18" charset="0"/>
                <a:ea typeface="Times New Roman" panose="02020603050405020304" pitchFamily="18" charset="0"/>
              </a:rPr>
              <a:t> </a:t>
            </a:r>
            <a:r>
              <a:rPr lang="el-GR" sz="2800" dirty="0">
                <a:latin typeface="Times New Roman" panose="02020603050405020304" pitchFamily="18" charset="0"/>
                <a:ea typeface="Times New Roman" panose="02020603050405020304" pitchFamily="18" charset="0"/>
              </a:rPr>
              <a:t>μπορεί να μην συνειδητοποιήσει τις αρνητικές επιπτώσεις που έχουν οι πράξεις του στην </a:t>
            </a:r>
            <a:r>
              <a:rPr lang="el-GR" sz="2800" dirty="0" smtClean="0">
                <a:latin typeface="Times New Roman" panose="02020603050405020304" pitchFamily="18" charset="0"/>
                <a:ea typeface="Times New Roman" panose="02020603050405020304" pitchFamily="18" charset="0"/>
              </a:rPr>
              <a:t>υγεία </a:t>
            </a:r>
            <a:r>
              <a:rPr lang="el-GR" sz="2800" dirty="0">
                <a:latin typeface="Times New Roman" panose="02020603050405020304" pitchFamily="18" charset="0"/>
                <a:ea typeface="Times New Roman" panose="02020603050405020304" pitchFamily="18" charset="0"/>
              </a:rPr>
              <a:t>του. </a:t>
            </a:r>
          </a:p>
          <a:p>
            <a:r>
              <a:rPr lang="el-GR" sz="3200" dirty="0" smtClean="0">
                <a:solidFill>
                  <a:srgbClr val="C00000"/>
                </a:solidFill>
                <a:latin typeface="Times New Roman" panose="02020603050405020304" pitchFamily="18" charset="0"/>
                <a:ea typeface="Times New Roman" panose="02020603050405020304" pitchFamily="18" charset="0"/>
              </a:rPr>
              <a:t>  </a:t>
            </a:r>
            <a:endParaRPr lang="el-GR" sz="3200" dirty="0">
              <a:solidFill>
                <a:srgbClr val="C00000"/>
              </a:solidFill>
            </a:endParaRPr>
          </a:p>
        </p:txBody>
      </p:sp>
    </p:spTree>
    <p:extLst>
      <p:ext uri="{BB962C8B-B14F-4D97-AF65-F5344CB8AC3E}">
        <p14:creationId xmlns:p14="http://schemas.microsoft.com/office/powerpoint/2010/main" val="1101129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68388" y="1613212"/>
            <a:ext cx="7678271" cy="3046988"/>
          </a:xfrm>
          <a:prstGeom prst="rect">
            <a:avLst/>
          </a:prstGeom>
        </p:spPr>
        <p:txBody>
          <a:bodyPr wrap="square">
            <a:spAutoFit/>
          </a:bodyPr>
          <a:lstStyle/>
          <a:p>
            <a:r>
              <a:rPr lang="el-GR" sz="4800" dirty="0">
                <a:solidFill>
                  <a:srgbClr val="C00000"/>
                </a:solidFill>
                <a:latin typeface="Times New Roman" panose="02020603050405020304" pitchFamily="18" charset="0"/>
                <a:ea typeface="Times New Roman" panose="02020603050405020304" pitchFamily="18" charset="0"/>
              </a:rPr>
              <a:t>Προκατάληψη του παρόντος: Η τάση να προτιμάς κάτι στο παρόν εις βάρος του μελλοντικού οφέλους</a:t>
            </a:r>
            <a:endParaRPr lang="el-GR" sz="4800" dirty="0"/>
          </a:p>
        </p:txBody>
      </p:sp>
    </p:spTree>
    <p:extLst>
      <p:ext uri="{BB962C8B-B14F-4D97-AF65-F5344CB8AC3E}">
        <p14:creationId xmlns:p14="http://schemas.microsoft.com/office/powerpoint/2010/main" val="3307903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l-GR" dirty="0" smtClean="0">
                <a:solidFill>
                  <a:srgbClr val="FFC000"/>
                </a:solidFill>
              </a:rPr>
              <a:t>ΑΝ ΟΧΙ ΜΕ ΤΗ ΛΟΓΙΚΗ </a:t>
            </a:r>
            <a:br>
              <a:rPr lang="el-GR" dirty="0" smtClean="0">
                <a:solidFill>
                  <a:srgbClr val="FFC000"/>
                </a:solidFill>
              </a:rPr>
            </a:br>
            <a:r>
              <a:rPr lang="el-GR" dirty="0">
                <a:solidFill>
                  <a:srgbClr val="FFC000"/>
                </a:solidFill>
              </a:rPr>
              <a:t> </a:t>
            </a:r>
            <a:r>
              <a:rPr lang="el-GR" dirty="0" smtClean="0">
                <a:solidFill>
                  <a:srgbClr val="FFC000"/>
                </a:solidFill>
              </a:rPr>
              <a:t>                   ΤΟΤΕ..;;</a:t>
            </a:r>
            <a:endParaRPr lang="el-GR" dirty="0">
              <a:solidFill>
                <a:srgbClr val="FFC000"/>
              </a:solidFill>
            </a:endParaRPr>
          </a:p>
        </p:txBody>
      </p:sp>
      <p:sp>
        <p:nvSpPr>
          <p:cNvPr id="3" name="Θέση περιεχομένου 2"/>
          <p:cNvSpPr>
            <a:spLocks noGrp="1"/>
          </p:cNvSpPr>
          <p:nvPr>
            <p:ph idx="1"/>
          </p:nvPr>
        </p:nvSpPr>
        <p:spPr/>
        <p:txBody>
          <a:bodyPr/>
          <a:lstStyle/>
          <a:p>
            <a:r>
              <a:rPr lang="el-GR" dirty="0" smtClean="0"/>
              <a:t>Είναι ολοφάνερο ότι για την πλειοψηφία των ανθρώπων οι επιλογές υγείας δεν επηρεάζονται ιδιαίτερα από τη λογική και την γνώμη των ειδικών. Αποφασίσαμε λοιπόν να διερευνήσουμε τους παράγοντες που τις διαμορφώνουν.</a:t>
            </a:r>
          </a:p>
          <a:p>
            <a:r>
              <a:rPr lang="el-GR" dirty="0" smtClean="0"/>
              <a:t>Εστιάζοντας στο κάπνισμα ως μία ξεκάθαρα βλαβερή συνήθεια που όμως είναι ιδιαίτερα διαδεδομένη στην κοινωνία του νησιού μας και γενικότερα στη χώρα μας, δημιουργήσαμε ένα ερωτηματολόγιο για να ελέγξουμε τα κίνητρα και την στάση των συντοπιτών μας στο θέμα.</a:t>
            </a:r>
          </a:p>
          <a:p>
            <a:r>
              <a:rPr lang="el-GR" dirty="0" smtClean="0"/>
              <a:t>Παράλληλα ερευνήσαμε το γενικότερο θέμα των συμπεριφορών υγείας και των παραγόντων τους στο διαδίκτυο.</a:t>
            </a:r>
            <a:endParaRPr lang="el-GR" dirty="0"/>
          </a:p>
        </p:txBody>
      </p:sp>
    </p:spTree>
    <p:extLst>
      <p:ext uri="{BB962C8B-B14F-4D97-AF65-F5344CB8AC3E}">
        <p14:creationId xmlns:p14="http://schemas.microsoft.com/office/powerpoint/2010/main" val="47229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7"/>
            <a:ext cx="10165324" cy="2223247"/>
          </a:xfrm>
        </p:spPr>
        <p:txBody>
          <a:bodyPr/>
          <a:lstStyle/>
          <a:p>
            <a:r>
              <a:rPr lang="el-GR" dirty="0">
                <a:solidFill>
                  <a:srgbClr val="FFC000"/>
                </a:solidFill>
              </a:rPr>
              <a:t>Καπνός - Ενημερωτικό φυλλάδιο </a:t>
            </a:r>
            <a:r>
              <a:rPr lang="el-GR" dirty="0" smtClean="0">
                <a:solidFill>
                  <a:srgbClr val="FFC000"/>
                </a:solidFill>
              </a:rPr>
              <a:t/>
            </a:r>
            <a:br>
              <a:rPr lang="el-GR" dirty="0" smtClean="0">
                <a:solidFill>
                  <a:srgbClr val="FFC000"/>
                </a:solidFill>
              </a:rPr>
            </a:br>
            <a:r>
              <a:rPr lang="el-GR" dirty="0" smtClean="0">
                <a:solidFill>
                  <a:srgbClr val="FFC000"/>
                </a:solidFill>
              </a:rPr>
              <a:t>Νο </a:t>
            </a:r>
            <a:r>
              <a:rPr lang="el-GR" dirty="0">
                <a:solidFill>
                  <a:srgbClr val="FFC000"/>
                </a:solidFill>
              </a:rPr>
              <a:t>339, Ενημέρωση Ιούλιος 2015, Παγκόσμιος Οργανισμός Υγείας </a:t>
            </a:r>
            <a:r>
              <a:rPr lang="el-GR" dirty="0"/>
              <a:t/>
            </a:r>
            <a:br>
              <a:rPr lang="el-GR" dirty="0"/>
            </a:br>
            <a:endParaRPr lang="el-GR" dirty="0"/>
          </a:p>
        </p:txBody>
      </p:sp>
      <p:sp>
        <p:nvSpPr>
          <p:cNvPr id="3" name="Θέση περιεχομένου 2"/>
          <p:cNvSpPr>
            <a:spLocks noGrp="1"/>
          </p:cNvSpPr>
          <p:nvPr>
            <p:ph idx="1"/>
          </p:nvPr>
        </p:nvSpPr>
        <p:spPr>
          <a:xfrm>
            <a:off x="1103312" y="3146612"/>
            <a:ext cx="8946541" cy="3101787"/>
          </a:xfrm>
        </p:spPr>
        <p:txBody>
          <a:bodyPr>
            <a:normAutofit/>
          </a:bodyPr>
          <a:lstStyle/>
          <a:p>
            <a:r>
              <a:rPr lang="el-GR" dirty="0" smtClean="0"/>
              <a:t>Τα </a:t>
            </a:r>
            <a:r>
              <a:rPr lang="el-GR" dirty="0"/>
              <a:t>προϊόντα καπνού σκοτώνουν περίπου 6 εκατομμύρια ανθρώπους ετησίως. Πάνω από 5 εκατομμύρια από αυτούς τους θανάτους είναι αποτέλεσμα άμεσης χρήσης του καπνού ενώ πάνω από 600 χιλιάδες είναι αποτέλεσμα της έκθεσης μη καπνιστών σε περιβαλλοντικό  καπνό. Σχεδόν το 80% ενός δισεκατομμυρίου καπνιστών παγκοσμίως ζουν σε χώρες χαμηλού και μεσαίου εισοδήματος.</a:t>
            </a:r>
          </a:p>
          <a:p>
            <a:r>
              <a:rPr lang="el-GR" dirty="0"/>
              <a:t>Οι χρήστες του καπνού οι οποίοι πεθαίνουν πρόωρα στερούν από τις οικογένειες τους εισόδημα, αυξάνουν το κόστος της περίθαλψης και παρεμποδίζουν την οικονομική ανάπτυξη</a:t>
            </a:r>
          </a:p>
        </p:txBody>
      </p:sp>
    </p:spTree>
    <p:extLst>
      <p:ext uri="{BB962C8B-B14F-4D97-AF65-F5344CB8AC3E}">
        <p14:creationId xmlns:p14="http://schemas.microsoft.com/office/powerpoint/2010/main" val="2671367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0"/>
            <a:r>
              <a:rPr lang="el-GR" dirty="0">
                <a:solidFill>
                  <a:srgbClr val="FFC000"/>
                </a:solidFill>
              </a:rPr>
              <a:t>ΠΕΡΙΒΑΛΛΟΝΤΙΚΟΣ ΚΑΠΝΟΣ  (Παθητικό κάπνισμα) </a:t>
            </a:r>
            <a:br>
              <a:rPr lang="el-GR" dirty="0">
                <a:solidFill>
                  <a:srgbClr val="FFC000"/>
                </a:solidFill>
              </a:rPr>
            </a:br>
            <a:endParaRPr lang="el-GR" dirty="0">
              <a:solidFill>
                <a:srgbClr val="FFC000"/>
              </a:solidFill>
            </a:endParaRPr>
          </a:p>
        </p:txBody>
      </p:sp>
      <p:sp>
        <p:nvSpPr>
          <p:cNvPr id="3" name="Θέση περιεχομένου 2"/>
          <p:cNvSpPr>
            <a:spLocks noGrp="1"/>
          </p:cNvSpPr>
          <p:nvPr>
            <p:ph idx="1"/>
          </p:nvPr>
        </p:nvSpPr>
        <p:spPr>
          <a:xfrm>
            <a:off x="1103312" y="2052918"/>
            <a:ext cx="10003959" cy="4195481"/>
          </a:xfrm>
        </p:spPr>
        <p:txBody>
          <a:bodyPr>
            <a:normAutofit fontScale="92500" lnSpcReduction="10000"/>
          </a:bodyPr>
          <a:lstStyle/>
          <a:p>
            <a:r>
              <a:rPr lang="el-GR" sz="2600" dirty="0" smtClean="0"/>
              <a:t>Ο </a:t>
            </a:r>
            <a:r>
              <a:rPr lang="el-GR" sz="2600" dirty="0"/>
              <a:t>περιβαλλοντικός καπνός είναι ο καπνός ο οποίος γεμίζει τα εστιατόρια, τα γραφεία ή άλλους κλειστούς  χώρους όταν άνθρωποι ανάβουν προϊόντα καπνού. Υπάρχουν περισσότερα από </a:t>
            </a:r>
            <a:r>
              <a:rPr lang="el-GR" sz="2600" dirty="0" smtClean="0">
                <a:solidFill>
                  <a:srgbClr val="C00000"/>
                </a:solidFill>
              </a:rPr>
              <a:t>4000 </a:t>
            </a:r>
            <a:r>
              <a:rPr lang="el-GR" sz="2600" dirty="0">
                <a:solidFill>
                  <a:srgbClr val="C00000"/>
                </a:solidFill>
              </a:rPr>
              <a:t>χημικά στοιχεία </a:t>
            </a:r>
            <a:r>
              <a:rPr lang="el-GR" sz="2600" dirty="0"/>
              <a:t>στο καπνό αυτό, από τα οποία τα </a:t>
            </a:r>
            <a:r>
              <a:rPr lang="el-GR" sz="2600" dirty="0">
                <a:solidFill>
                  <a:srgbClr val="C00000"/>
                </a:solidFill>
              </a:rPr>
              <a:t>250</a:t>
            </a:r>
            <a:r>
              <a:rPr lang="el-GR" sz="2600" dirty="0"/>
              <a:t> γνωρίζουμε ότι είναι </a:t>
            </a:r>
            <a:r>
              <a:rPr lang="el-GR" sz="2600" dirty="0">
                <a:solidFill>
                  <a:srgbClr val="C00000"/>
                </a:solidFill>
              </a:rPr>
              <a:t>βλαβερά</a:t>
            </a:r>
            <a:r>
              <a:rPr lang="el-GR" sz="2600" dirty="0"/>
              <a:t> και περισσότερα από </a:t>
            </a:r>
            <a:r>
              <a:rPr lang="el-GR" sz="2600" dirty="0">
                <a:solidFill>
                  <a:srgbClr val="C00000"/>
                </a:solidFill>
              </a:rPr>
              <a:t>50</a:t>
            </a:r>
            <a:r>
              <a:rPr lang="el-GR" sz="2600" dirty="0"/>
              <a:t> είναι </a:t>
            </a:r>
            <a:r>
              <a:rPr lang="el-GR" sz="2600" dirty="0">
                <a:solidFill>
                  <a:srgbClr val="C00000"/>
                </a:solidFill>
              </a:rPr>
              <a:t>γνωστά καρκινογόνα</a:t>
            </a:r>
            <a:r>
              <a:rPr lang="el-GR" sz="2600" dirty="0"/>
              <a:t>.</a:t>
            </a:r>
          </a:p>
          <a:p>
            <a:pPr lvl="0"/>
            <a:r>
              <a:rPr lang="el-GR" sz="2600" dirty="0" smtClean="0"/>
              <a:t>Στους </a:t>
            </a:r>
            <a:r>
              <a:rPr lang="el-GR" sz="2600" dirty="0"/>
              <a:t>ενήλικες το παθητικό κάπνισμα προκαλεί </a:t>
            </a:r>
            <a:r>
              <a:rPr lang="el-GR" sz="2600" dirty="0">
                <a:solidFill>
                  <a:srgbClr val="C00000"/>
                </a:solidFill>
              </a:rPr>
              <a:t>καρδιαγγειακές και αναπνευστικές ασθένειες όπως στεφανιαία νόσο και καρκίνο του πνεύμονα</a:t>
            </a:r>
            <a:r>
              <a:rPr lang="el-GR" sz="2600" dirty="0"/>
              <a:t>.  Στα νήπια είναι αιτία </a:t>
            </a:r>
            <a:r>
              <a:rPr lang="el-GR" sz="2600" dirty="0">
                <a:solidFill>
                  <a:srgbClr val="C00000"/>
                </a:solidFill>
              </a:rPr>
              <a:t>Συνδρόμου Αιφνιδίου Θανάτου</a:t>
            </a:r>
            <a:r>
              <a:rPr lang="el-GR" sz="2600" dirty="0"/>
              <a:t>. Στις εγκύους ευθύνεται για τη γέννηση λιποβαρών μωρών</a:t>
            </a:r>
            <a:r>
              <a:rPr lang="el-GR" sz="2600" dirty="0" smtClean="0"/>
              <a:t>.</a:t>
            </a:r>
          </a:p>
          <a:p>
            <a:pPr marL="0" lvl="0" indent="0">
              <a:buNone/>
            </a:pPr>
            <a:endParaRPr lang="el-GR" sz="2600" dirty="0"/>
          </a:p>
          <a:p>
            <a:pPr marL="0" indent="0">
              <a:buNone/>
            </a:pPr>
            <a:endParaRPr lang="el-GR" sz="3200" dirty="0" smtClean="0">
              <a:solidFill>
                <a:srgbClr val="C00000"/>
              </a:solidFill>
            </a:endParaRPr>
          </a:p>
          <a:p>
            <a:endParaRPr lang="el-GR" dirty="0"/>
          </a:p>
        </p:txBody>
      </p:sp>
    </p:spTree>
    <p:extLst>
      <p:ext uri="{BB962C8B-B14F-4D97-AF65-F5344CB8AC3E}">
        <p14:creationId xmlns:p14="http://schemas.microsoft.com/office/powerpoint/2010/main" val="983977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545542" y="1613212"/>
            <a:ext cx="6096000" cy="3785652"/>
          </a:xfrm>
          <a:prstGeom prst="rect">
            <a:avLst/>
          </a:prstGeom>
        </p:spPr>
        <p:txBody>
          <a:bodyPr>
            <a:spAutoFit/>
          </a:bodyPr>
          <a:lstStyle/>
          <a:p>
            <a:r>
              <a:rPr lang="el-GR" sz="4800" dirty="0">
                <a:solidFill>
                  <a:srgbClr val="C00000"/>
                </a:solidFill>
              </a:rPr>
              <a:t>ΔΕΝ ΥΠΑΡΧΕΙ ΑΣΦΑΛΕΣ ΕΠΙΠΕΔΟ ΕΚΘΕΣΗΣ ΣΕ ΠΕΡΙΒΑΛΛΟΝΤΙΚΟ ΚΑΠΝΟ</a:t>
            </a:r>
            <a:endParaRPr lang="el-GR" sz="4800" dirty="0"/>
          </a:p>
        </p:txBody>
      </p:sp>
    </p:spTree>
    <p:extLst>
      <p:ext uri="{BB962C8B-B14F-4D97-AF65-F5344CB8AC3E}">
        <p14:creationId xmlns:p14="http://schemas.microsoft.com/office/powerpoint/2010/main" val="559249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ΤΑ ΣΤΟΙΧΕΙΑ ΓΙΑ ΤΗ ΧΩΡΑ ΜΑΣ</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395088675"/>
              </p:ext>
            </p:extLst>
          </p:nvPr>
        </p:nvGraphicFramePr>
        <p:xfrm>
          <a:off x="844062" y="1507311"/>
          <a:ext cx="10409265" cy="4612341"/>
        </p:xfrm>
        <a:graphic>
          <a:graphicData uri="http://schemas.openxmlformats.org/drawingml/2006/table">
            <a:tbl>
              <a:tblPr firstRow="1" firstCol="1" bandRow="1">
                <a:tableStyleId>{5C22544A-7EE6-4342-B048-85BDC9FD1C3A}</a:tableStyleId>
              </a:tblPr>
              <a:tblGrid>
                <a:gridCol w="3204877"/>
                <a:gridCol w="1072053"/>
                <a:gridCol w="1067352"/>
                <a:gridCol w="1000247"/>
                <a:gridCol w="1139158"/>
                <a:gridCol w="1462319"/>
                <a:gridCol w="1463259"/>
              </a:tblGrid>
              <a:tr h="1200508">
                <a:tc>
                  <a:txBody>
                    <a:bodyPr/>
                    <a:lstStyle/>
                    <a:p>
                      <a:pPr>
                        <a:spcAft>
                          <a:spcPts val="0"/>
                        </a:spcAft>
                      </a:pPr>
                      <a:r>
                        <a:rPr lang="el-GR" sz="11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spcAft>
                          <a:spcPts val="0"/>
                        </a:spcAft>
                      </a:pPr>
                      <a:r>
                        <a:rPr lang="el-GR" sz="1400">
                          <a:effectLst/>
                        </a:rPr>
                        <a:t>χρήση καπνού από νέους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tc gridSpan="2">
                  <a:txBody>
                    <a:bodyPr/>
                    <a:lstStyle/>
                    <a:p>
                      <a:pPr>
                        <a:spcAft>
                          <a:spcPts val="0"/>
                        </a:spcAft>
                      </a:pPr>
                      <a:r>
                        <a:rPr lang="el-GR" sz="1400" dirty="0">
                          <a:effectLst/>
                        </a:rPr>
                        <a:t>χρήση καπνού από ενήλικες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tc gridSpan="2">
                  <a:txBody>
                    <a:bodyPr/>
                    <a:lstStyle/>
                    <a:p>
                      <a:pPr>
                        <a:spcAft>
                          <a:spcPts val="0"/>
                        </a:spcAft>
                      </a:pPr>
                      <a:r>
                        <a:rPr lang="el-GR" sz="1400">
                          <a:effectLst/>
                        </a:rPr>
                        <a:t>χρήση τσιγάρων από ενήλικες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tr>
              <a:tr h="1500304">
                <a:tc>
                  <a:txBody>
                    <a:bodyPr/>
                    <a:lstStyle/>
                    <a:p>
                      <a:pPr>
                        <a:spcAft>
                          <a:spcPts val="0"/>
                        </a:spcAft>
                      </a:pPr>
                      <a:r>
                        <a:rPr lang="el-GR" sz="1600">
                          <a:effectLst/>
                        </a:rPr>
                        <a:t>επικράτηση καπνού 2015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1400" u="sng">
                          <a:effectLst/>
                        </a:rPr>
                        <a:t>χρήση τσιγάρων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1400" u="sng">
                          <a:effectLst/>
                        </a:rPr>
                        <a:t>χρήση καπνού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1400" u="sng">
                          <a:effectLst/>
                        </a:rPr>
                        <a:t>τρέχουσα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1400" u="sng">
                          <a:effectLst/>
                        </a:rPr>
                        <a:t>καθημερινή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1400" u="sng">
                          <a:effectLst/>
                        </a:rPr>
                        <a:t>τρέχουσα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400" u="sng">
                          <a:effectLst/>
                        </a:rPr>
                        <a:t>καθημερινή</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061">
                <a:tc>
                  <a:txBody>
                    <a:bodyPr/>
                    <a:lstStyle/>
                    <a:p>
                      <a:pPr>
                        <a:spcAft>
                          <a:spcPts val="0"/>
                        </a:spcAft>
                      </a:pPr>
                      <a:r>
                        <a:rPr lang="el-GR" sz="1100">
                          <a:effectLst/>
                        </a:rPr>
                        <a:t>ΑΝΔΡΑΣ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16.9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19.3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51.2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49.7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51.0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49.5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6734">
                <a:tc>
                  <a:txBody>
                    <a:bodyPr/>
                    <a:lstStyle/>
                    <a:p>
                      <a:pPr>
                        <a:spcAft>
                          <a:spcPts val="0"/>
                        </a:spcAft>
                      </a:pPr>
                      <a:r>
                        <a:rPr lang="el-GR" sz="1100">
                          <a:effectLst/>
                        </a:rPr>
                        <a:t>ΓΥΝΑΙΚΑ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12.9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13.3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25.7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23.9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25.6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23.6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6734">
                <a:tc>
                  <a:txBody>
                    <a:bodyPr/>
                    <a:lstStyle/>
                    <a:p>
                      <a:pPr>
                        <a:spcAft>
                          <a:spcPts val="0"/>
                        </a:spcAft>
                      </a:pPr>
                      <a:r>
                        <a:rPr lang="el-GR" sz="1100">
                          <a:effectLst/>
                        </a:rPr>
                        <a:t>ΚΑΙ ΤΑ ΔΥΟ ΦΥΛΑ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15.0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16.4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38.2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36.6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a:effectLst/>
                        </a:rPr>
                        <a:t>38.1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l-GR" sz="2000" dirty="0">
                          <a:effectLst/>
                        </a:rPr>
                        <a:t>36.3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2091264" y="-296433"/>
            <a:ext cx="18075232" cy="95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757761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553770659"/>
              </p:ext>
            </p:extLst>
          </p:nvPr>
        </p:nvGraphicFramePr>
        <p:xfrm>
          <a:off x="1438834" y="1223682"/>
          <a:ext cx="9117105" cy="4719916"/>
        </p:xfrm>
        <a:graphic>
          <a:graphicData uri="http://schemas.openxmlformats.org/drawingml/2006/table">
            <a:tbl>
              <a:tblPr firstRow="1" firstCol="1" bandRow="1">
                <a:tableStyleId>{5C22544A-7EE6-4342-B048-85BDC9FD1C3A}</a:tableStyleId>
              </a:tblPr>
              <a:tblGrid>
                <a:gridCol w="3072091"/>
                <a:gridCol w="2917010"/>
                <a:gridCol w="3128004"/>
              </a:tblGrid>
              <a:tr h="736446">
                <a:tc gridSpan="2">
                  <a:txBody>
                    <a:bodyPr/>
                    <a:lstStyle/>
                    <a:p>
                      <a:pPr algn="l">
                        <a:lnSpc>
                          <a:spcPct val="107000"/>
                        </a:lnSpc>
                        <a:spcAft>
                          <a:spcPts val="0"/>
                        </a:spcAft>
                      </a:pPr>
                      <a:r>
                        <a:rPr lang="el-GR" sz="1600" dirty="0">
                          <a:effectLst/>
                        </a:rPr>
                        <a:t>ΔΗΜΟΣΙΟΙ ΧΩΡΟΙ ΜΕ ΑΠΑΓΟΡΕΥΣΗ ΚΑΠΝΙΣΜΑΤΟΣ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tc>
                  <a:txBody>
                    <a:bodyPr/>
                    <a:lstStyle/>
                    <a:p>
                      <a:pPr algn="l">
                        <a:lnSpc>
                          <a:spcPct val="107000"/>
                        </a:lnSpc>
                        <a:spcAft>
                          <a:spcPts val="0"/>
                        </a:spcAft>
                      </a:pPr>
                      <a:r>
                        <a:rPr lang="el-GR" sz="1600" dirty="0">
                          <a:effectLst/>
                        </a:rPr>
                        <a:t>ΠΟΣΟΣΤΑ ΣΥΜΜΟΡΦΩΣΗΣ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654">
                <a:tc>
                  <a:txBody>
                    <a:bodyPr/>
                    <a:lstStyle/>
                    <a:p>
                      <a:pPr algn="l">
                        <a:lnSpc>
                          <a:spcPct val="107000"/>
                        </a:lnSpc>
                        <a:spcAft>
                          <a:spcPts val="0"/>
                        </a:spcAft>
                      </a:pPr>
                      <a:r>
                        <a:rPr lang="el-GR" sz="1600" dirty="0">
                          <a:effectLst/>
                        </a:rPr>
                        <a:t>ΝΟΣΟΚΟΜΕΙΑ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ΝΑΙ</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654">
                <a:tc>
                  <a:txBody>
                    <a:bodyPr/>
                    <a:lstStyle/>
                    <a:p>
                      <a:pPr algn="l">
                        <a:lnSpc>
                          <a:spcPct val="107000"/>
                        </a:lnSpc>
                        <a:spcAft>
                          <a:spcPts val="0"/>
                        </a:spcAft>
                      </a:pPr>
                      <a:r>
                        <a:rPr lang="el-GR" sz="1600" dirty="0">
                          <a:effectLst/>
                        </a:rPr>
                        <a:t>ΣΧΟΛΕΙΑ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ΝΑΙ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654">
                <a:tc>
                  <a:txBody>
                    <a:bodyPr/>
                    <a:lstStyle/>
                    <a:p>
                      <a:pPr algn="l">
                        <a:lnSpc>
                          <a:spcPct val="107000"/>
                        </a:lnSpc>
                        <a:spcAft>
                          <a:spcPts val="0"/>
                        </a:spcAft>
                      </a:pPr>
                      <a:r>
                        <a:rPr lang="el-GR" sz="1600" dirty="0">
                          <a:effectLst/>
                        </a:rPr>
                        <a:t>ΠΑΝΕΠΙΣΤΗΜΙΑ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ΝΑΙ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654">
                <a:tc>
                  <a:txBody>
                    <a:bodyPr/>
                    <a:lstStyle/>
                    <a:p>
                      <a:pPr algn="l">
                        <a:lnSpc>
                          <a:spcPct val="107000"/>
                        </a:lnSpc>
                        <a:spcAft>
                          <a:spcPts val="0"/>
                        </a:spcAft>
                      </a:pPr>
                      <a:r>
                        <a:rPr lang="el-GR" sz="1600" dirty="0">
                          <a:effectLst/>
                        </a:rPr>
                        <a:t>ΔΗΜΟΣΙΕΣ ΥΠΗΡΕΣΙΕΣ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ΝΑΙ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6446">
                <a:tc>
                  <a:txBody>
                    <a:bodyPr/>
                    <a:lstStyle/>
                    <a:p>
                      <a:pPr algn="l">
                        <a:lnSpc>
                          <a:spcPct val="107000"/>
                        </a:lnSpc>
                        <a:spcAft>
                          <a:spcPts val="0"/>
                        </a:spcAft>
                      </a:pPr>
                      <a:r>
                        <a:rPr lang="el-GR" sz="1600" dirty="0">
                          <a:effectLst/>
                        </a:rPr>
                        <a:t>ΕΣΩΤΕΡΙΚΟ ΓΡΑΦΕΙΩΝ ΚΑΙ ΧΏΡΩΝ ΕΡΓΑΣΙΑΣ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ΝΑΙ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654">
                <a:tc>
                  <a:txBody>
                    <a:bodyPr/>
                    <a:lstStyle/>
                    <a:p>
                      <a:pPr algn="l">
                        <a:lnSpc>
                          <a:spcPct val="107000"/>
                        </a:lnSpc>
                        <a:spcAft>
                          <a:spcPts val="0"/>
                        </a:spcAft>
                      </a:pPr>
                      <a:r>
                        <a:rPr lang="el-GR" sz="1600" dirty="0">
                          <a:effectLst/>
                        </a:rPr>
                        <a:t>ΕΣΤΙΑΤΟΡΙΑ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ΝΑΙ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654">
                <a:tc>
                  <a:txBody>
                    <a:bodyPr/>
                    <a:lstStyle/>
                    <a:p>
                      <a:pPr algn="l">
                        <a:lnSpc>
                          <a:spcPct val="107000"/>
                        </a:lnSpc>
                        <a:spcAft>
                          <a:spcPts val="0"/>
                        </a:spcAft>
                      </a:pPr>
                      <a:r>
                        <a:rPr lang="el-GR" sz="1600" dirty="0">
                          <a:effectLst/>
                        </a:rPr>
                        <a:t>ΚΑΦΕΤΕΡΙΕΣ &amp; ΜΠΑΡ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ΝΑΙ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654">
                <a:tc>
                  <a:txBody>
                    <a:bodyPr/>
                    <a:lstStyle/>
                    <a:p>
                      <a:pPr algn="l">
                        <a:lnSpc>
                          <a:spcPct val="107000"/>
                        </a:lnSpc>
                        <a:spcAft>
                          <a:spcPts val="0"/>
                        </a:spcAft>
                      </a:pPr>
                      <a:r>
                        <a:rPr lang="el-GR" sz="1600" dirty="0">
                          <a:effectLst/>
                        </a:rPr>
                        <a:t>ΜΈΣΑ ΣΥΓΚΟΙΝΩΝΙΑΣ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ΝΑΙ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6446">
                <a:tc>
                  <a:txBody>
                    <a:bodyPr/>
                    <a:lstStyle/>
                    <a:p>
                      <a:pPr algn="l">
                        <a:lnSpc>
                          <a:spcPct val="107000"/>
                        </a:lnSpc>
                        <a:spcAft>
                          <a:spcPts val="0"/>
                        </a:spcAft>
                      </a:pPr>
                      <a:r>
                        <a:rPr lang="el-GR" sz="1600" dirty="0">
                          <a:effectLst/>
                        </a:rPr>
                        <a:t>ΟΛΟΙ ΟΙ ΑΛΛΟΙ ΔΗΜΟΣΙΟΙ ΧΩΡΟΙ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ΟΧΙ</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l-GR" sz="1600" dirty="0">
                          <a:effectLst/>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01376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ΕΡΕΥΝΗΤΙΚΗ ΕΡΓΑΣΙΑ 2015-2016</a:t>
            </a:r>
            <a:endParaRPr lang="el-GR" dirty="0"/>
          </a:p>
        </p:txBody>
      </p:sp>
      <p:sp>
        <p:nvSpPr>
          <p:cNvPr id="3" name="Θέση κειμένου 2"/>
          <p:cNvSpPr>
            <a:spLocks noGrp="1"/>
          </p:cNvSpPr>
          <p:nvPr>
            <p:ph type="body" idx="1"/>
          </p:nvPr>
        </p:nvSpPr>
        <p:spPr/>
        <p:txBody>
          <a:bodyPr/>
          <a:lstStyle/>
          <a:p>
            <a:r>
              <a:rPr lang="el-GR" dirty="0" smtClean="0"/>
              <a:t>Β ΛΥΚΕΙΑΚΗ ΤΑΞΗ ΓΥΜΝΑΣΙΟΥ-ΛΤ ΨΑΡΩΝ</a:t>
            </a:r>
            <a:endParaRPr lang="el-GR" dirty="0"/>
          </a:p>
        </p:txBody>
      </p:sp>
    </p:spTree>
    <p:extLst>
      <p:ext uri="{BB962C8B-B14F-4D97-AF65-F5344CB8AC3E}">
        <p14:creationId xmlns:p14="http://schemas.microsoft.com/office/powerpoint/2010/main" val="1662235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p:nvPr/>
        </p:nvPicPr>
        <p:blipFill>
          <a:blip r:embed="rId2"/>
          <a:stretch>
            <a:fillRect/>
          </a:stretch>
        </p:blipFill>
        <p:spPr>
          <a:xfrm>
            <a:off x="1479176" y="658906"/>
            <a:ext cx="8928847" cy="5486399"/>
          </a:xfrm>
          <a:prstGeom prst="rect">
            <a:avLst/>
          </a:prstGeom>
        </p:spPr>
      </p:pic>
    </p:spTree>
    <p:extLst>
      <p:ext uri="{BB962C8B-B14F-4D97-AF65-F5344CB8AC3E}">
        <p14:creationId xmlns:p14="http://schemas.microsoft.com/office/powerpoint/2010/main" val="824275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l-GR" sz="6000" dirty="0" smtClean="0">
                <a:solidFill>
                  <a:srgbClr val="92D050"/>
                </a:solidFill>
              </a:rPr>
              <a:t>ΑΛΛΑ ΕΥΤΥΧΩΣ</a:t>
            </a:r>
            <a:endParaRPr lang="el-GR" sz="6000" dirty="0">
              <a:solidFill>
                <a:srgbClr val="92D050"/>
              </a:solidFill>
            </a:endParaRPr>
          </a:p>
        </p:txBody>
      </p:sp>
      <p:sp>
        <p:nvSpPr>
          <p:cNvPr id="3" name="Θέση περιεχομένου 2"/>
          <p:cNvSpPr>
            <a:spLocks noGrp="1"/>
          </p:cNvSpPr>
          <p:nvPr>
            <p:ph idx="1"/>
          </p:nvPr>
        </p:nvSpPr>
        <p:spPr>
          <a:xfrm>
            <a:off x="1479830" y="1703294"/>
            <a:ext cx="8946541" cy="4195481"/>
          </a:xfrm>
        </p:spPr>
        <p:txBody>
          <a:bodyPr/>
          <a:lstStyle/>
          <a:p>
            <a:r>
              <a:rPr lang="el-GR" dirty="0" smtClean="0"/>
              <a:t>Τα στατιστικά που παραθέσαμε πιο πάνω είναι της περασμένης 5ετίας. Όμως κατά τη διάρκεια της έρευνας μας δημοσιεύτηκαν τα φετινά ποσοστά, τα οποία είναι πολύ πιο αισιόδοξα. Σύμφωνα με αυτά οι καπνιστές στην Ελλάδα είναι πλέον στο 31% του πληθυσμού.</a:t>
            </a:r>
          </a:p>
          <a:p>
            <a:r>
              <a:rPr lang="el-GR" dirty="0" smtClean="0"/>
              <a:t>Πιθανές αιτίες για την μείωση του ποσοστού εικάζεται ότι περιλαμβάνουν τις συνέπειες της οικονομικής κρίσης, αλλά κυρίως την ανησυχία για την υγεία τους που εκφράζουν πολλοί καπνιστές.</a:t>
            </a:r>
          </a:p>
          <a:p>
            <a:r>
              <a:rPr lang="el-GR" dirty="0" smtClean="0"/>
              <a:t>Σύμφωνα με τον ΠΟΥ οι προειδοποιήσεις στα πακέτα δρουν ως αποτρεπτικός παράγοντας. Το συγκεκριμένο εύρημα επαληθεύθηκε και από τη δική μας έρευνα, όταν η πλειοψηφία των ερωτηθέντων ανέφερε ότι γνώριζε τις ασθένειες για τις οποίες ενοχοποιείται το κάπνισμα από τις προειδοποιήσεις στα πακέτα.</a:t>
            </a:r>
            <a:endParaRPr lang="el-GR" dirty="0"/>
          </a:p>
        </p:txBody>
      </p:sp>
    </p:spTree>
    <p:extLst>
      <p:ext uri="{BB962C8B-B14F-4D97-AF65-F5344CB8AC3E}">
        <p14:creationId xmlns:p14="http://schemas.microsoft.com/office/powerpoint/2010/main" val="1443356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l-GR" dirty="0" smtClean="0">
                <a:solidFill>
                  <a:srgbClr val="FFC000"/>
                </a:solidFill>
              </a:rPr>
              <a:t>ΓΙΑΤΙ ΑΡΧΙΣΕΣ ΤΟ ΚΑΠΝΙΣΜΑ;</a:t>
            </a:r>
            <a:br>
              <a:rPr lang="el-GR" dirty="0" smtClean="0">
                <a:solidFill>
                  <a:srgbClr val="FFC000"/>
                </a:solidFill>
              </a:rPr>
            </a:br>
            <a:r>
              <a:rPr lang="el-GR" dirty="0">
                <a:solidFill>
                  <a:srgbClr val="FFC000"/>
                </a:solidFill>
              </a:rPr>
              <a:t> </a:t>
            </a:r>
            <a:r>
              <a:rPr lang="el-GR" dirty="0" smtClean="0">
                <a:solidFill>
                  <a:srgbClr val="FFC000"/>
                </a:solidFill>
              </a:rPr>
              <a:t>                     5 ΛΟΓΟΙ</a:t>
            </a:r>
            <a:endParaRPr lang="el-GR" dirty="0">
              <a:solidFill>
                <a:srgbClr val="FFC000"/>
              </a:solidFill>
            </a:endParaRPr>
          </a:p>
        </p:txBody>
      </p:sp>
      <p:sp>
        <p:nvSpPr>
          <p:cNvPr id="3" name="Θέση περιεχομένου 2"/>
          <p:cNvSpPr>
            <a:spLocks noGrp="1"/>
          </p:cNvSpPr>
          <p:nvPr>
            <p:ph idx="1"/>
          </p:nvPr>
        </p:nvSpPr>
        <p:spPr>
          <a:xfrm>
            <a:off x="1103312" y="1734672"/>
            <a:ext cx="8946541" cy="4513728"/>
          </a:xfrm>
        </p:spPr>
        <p:txBody>
          <a:bodyPr>
            <a:normAutofit/>
          </a:bodyPr>
          <a:lstStyle/>
          <a:p>
            <a:r>
              <a:rPr lang="el-GR" sz="2400" dirty="0" smtClean="0"/>
              <a:t>Ήμουν 15 και κάπνιζαν όλοι οι φίλοι μου</a:t>
            </a:r>
          </a:p>
          <a:p>
            <a:r>
              <a:rPr lang="el-GR" sz="2400" dirty="0" smtClean="0"/>
              <a:t>Ανήκω κάπου – βγαίνουμε μαζί για τσιγάρο – μπορώ να έχω τη φωτιά σου;</a:t>
            </a:r>
          </a:p>
          <a:p>
            <a:r>
              <a:rPr lang="el-GR" sz="2400" dirty="0" smtClean="0"/>
              <a:t>Γιατί δεν είμαι ξενέρωτος και μαμάκιας σα και σένα</a:t>
            </a:r>
          </a:p>
          <a:p>
            <a:r>
              <a:rPr lang="el-GR" sz="2400" dirty="0" smtClean="0"/>
              <a:t>Όλοι καπνίζουν – στο σπίτι μου, σ’ όλες τις </a:t>
            </a:r>
            <a:r>
              <a:rPr lang="en-US" sz="2400" dirty="0" smtClean="0"/>
              <a:t>cool </a:t>
            </a:r>
            <a:r>
              <a:rPr lang="el-GR" sz="2400" dirty="0" smtClean="0"/>
              <a:t>ταινίες..</a:t>
            </a:r>
          </a:p>
          <a:p>
            <a:r>
              <a:rPr lang="el-GR" sz="2400" dirty="0" smtClean="0"/>
              <a:t>Ωχ μωρέ, εμένα ο θείος μου κάπνιζε κι έπινε ως τα 90 και πέθανε επειδή έπεσε στη σκάλα – εξάλλου καπνίζω τα ελαφρά, δε βλάπτουν πολύ</a:t>
            </a:r>
          </a:p>
          <a:p>
            <a:pPr marL="0" indent="0">
              <a:buNone/>
            </a:pPr>
            <a:r>
              <a:rPr lang="el-GR" sz="2400" dirty="0" smtClean="0"/>
              <a:t>                     </a:t>
            </a:r>
            <a:r>
              <a:rPr lang="fr-FR" sz="2400" dirty="0" smtClean="0"/>
              <a:t>http</a:t>
            </a:r>
            <a:r>
              <a:rPr lang="fr-FR" sz="2400" dirty="0"/>
              <a:t>://www.howstuffworks.com/</a:t>
            </a:r>
            <a:endParaRPr lang="el-GR" sz="2400" dirty="0"/>
          </a:p>
        </p:txBody>
      </p:sp>
    </p:spTree>
    <p:extLst>
      <p:ext uri="{BB962C8B-B14F-4D97-AF65-F5344CB8AC3E}">
        <p14:creationId xmlns:p14="http://schemas.microsoft.com/office/powerpoint/2010/main" val="1598607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l-GR" dirty="0" smtClean="0">
                <a:solidFill>
                  <a:srgbClr val="FFC000"/>
                </a:solidFill>
              </a:rPr>
              <a:t>ΓΙΑΤΙ </a:t>
            </a:r>
            <a:r>
              <a:rPr lang="el-GR" dirty="0">
                <a:solidFill>
                  <a:srgbClr val="FFC000"/>
                </a:solidFill>
              </a:rPr>
              <a:t>ΑΡΧΙΣΕΣ ΤΟ </a:t>
            </a:r>
            <a:r>
              <a:rPr lang="el-GR" dirty="0" smtClean="0">
                <a:solidFill>
                  <a:srgbClr val="FFC000"/>
                </a:solidFill>
              </a:rPr>
              <a:t>ΚΑΠΝΙΣΜΑ;</a:t>
            </a:r>
            <a:br>
              <a:rPr lang="el-GR" dirty="0" smtClean="0">
                <a:solidFill>
                  <a:srgbClr val="FFC000"/>
                </a:solidFill>
              </a:rPr>
            </a:br>
            <a:r>
              <a:rPr lang="el-GR" dirty="0">
                <a:solidFill>
                  <a:srgbClr val="FFC000"/>
                </a:solidFill>
              </a:rPr>
              <a:t> </a:t>
            </a:r>
            <a:r>
              <a:rPr lang="el-GR" dirty="0" smtClean="0">
                <a:solidFill>
                  <a:srgbClr val="FFC000"/>
                </a:solidFill>
              </a:rPr>
              <a:t>              ΑΛΛΟΙ 5 ΛΟΓΟΙ</a:t>
            </a:r>
            <a:endParaRPr lang="el-GR" dirty="0">
              <a:solidFill>
                <a:srgbClr val="FFC000"/>
              </a:solidFill>
            </a:endParaRPr>
          </a:p>
        </p:txBody>
      </p:sp>
      <p:sp>
        <p:nvSpPr>
          <p:cNvPr id="3" name="Θέση περιεχομένου 2"/>
          <p:cNvSpPr>
            <a:spLocks noGrp="1"/>
          </p:cNvSpPr>
          <p:nvPr>
            <p:ph idx="1"/>
          </p:nvPr>
        </p:nvSpPr>
        <p:spPr>
          <a:xfrm>
            <a:off x="1103312" y="1721224"/>
            <a:ext cx="8946541" cy="4527175"/>
          </a:xfrm>
        </p:spPr>
        <p:txBody>
          <a:bodyPr>
            <a:normAutofit/>
          </a:bodyPr>
          <a:lstStyle/>
          <a:p>
            <a:r>
              <a:rPr lang="el-GR" sz="2400" dirty="0" smtClean="0"/>
              <a:t>Τι να σου πω, δε ξέρω, αλλά στην οικογένεια μου όλοι έχουμε το κόλλημα μας</a:t>
            </a:r>
          </a:p>
          <a:p>
            <a:r>
              <a:rPr lang="el-GR" sz="2400" dirty="0" smtClean="0"/>
              <a:t>Δε ξέρω, αλλά μ’ αρέσει η ιδέα – και το κουτί – γενικά μου φαίνεται πολύ ελκυστικό ρε παιδί μου – είμαι καπνίστρια</a:t>
            </a:r>
          </a:p>
          <a:p>
            <a:r>
              <a:rPr lang="el-GR" sz="2400" dirty="0" smtClean="0"/>
              <a:t>Γιατί μου κάνει καλό – μου κόβει την όρεξη, μου φτιάχνει τη διάθεση, με χαλαρώνει</a:t>
            </a:r>
          </a:p>
          <a:p>
            <a:r>
              <a:rPr lang="el-GR" sz="2400" dirty="0" smtClean="0"/>
              <a:t>Έχεις δει τον </a:t>
            </a:r>
            <a:r>
              <a:rPr lang="en-US" sz="2400" dirty="0" smtClean="0"/>
              <a:t>Craig </a:t>
            </a:r>
            <a:r>
              <a:rPr lang="el-GR" sz="2400" dirty="0" smtClean="0"/>
              <a:t>να καπνίζει σ’ εκείνη την ταινία που ήταν θεός;</a:t>
            </a:r>
          </a:p>
          <a:p>
            <a:r>
              <a:rPr lang="el-GR" sz="2400" dirty="0" smtClean="0"/>
              <a:t>Γιατί άμα δε καπνίσω θα με κλείσουν στο τρελάδικο</a:t>
            </a:r>
          </a:p>
          <a:p>
            <a:pPr marL="0" indent="0">
              <a:buNone/>
            </a:pPr>
            <a:r>
              <a:rPr lang="el-GR" sz="2400" dirty="0" smtClean="0"/>
              <a:t>                   </a:t>
            </a:r>
            <a:r>
              <a:rPr lang="fr-FR" sz="2400" dirty="0" smtClean="0"/>
              <a:t>http</a:t>
            </a:r>
            <a:r>
              <a:rPr lang="fr-FR" sz="2400" dirty="0"/>
              <a:t>://www.howstuffworks.com/</a:t>
            </a:r>
            <a:endParaRPr lang="el-GR" sz="2400" dirty="0"/>
          </a:p>
        </p:txBody>
      </p:sp>
    </p:spTree>
    <p:extLst>
      <p:ext uri="{BB962C8B-B14F-4D97-AF65-F5344CB8AC3E}">
        <p14:creationId xmlns:p14="http://schemas.microsoft.com/office/powerpoint/2010/main" val="1222338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40541" y="1183341"/>
            <a:ext cx="9157447" cy="4387035"/>
          </a:xfrm>
          <a:prstGeom prst="rect">
            <a:avLst/>
          </a:prstGeom>
        </p:spPr>
        <p:txBody>
          <a:bodyPr wrap="square">
            <a:spAutoFit/>
          </a:bodyPr>
          <a:lstStyle/>
          <a:p>
            <a:pPr>
              <a:lnSpc>
                <a:spcPct val="107000"/>
              </a:lnSpc>
              <a:spcAft>
                <a:spcPts val="800"/>
              </a:spcAft>
            </a:pPr>
            <a:r>
              <a:rPr lang="el-GR" sz="3200" dirty="0">
                <a:latin typeface="Arial Black" panose="020B0A04020102020204" pitchFamily="34" charset="0"/>
                <a:ea typeface="Calibri" panose="020F0502020204030204" pitchFamily="34" charset="0"/>
                <a:cs typeface="Times New Roman" panose="02020603050405020304" pitchFamily="18" charset="0"/>
              </a:rPr>
              <a:t>Από τους </a:t>
            </a:r>
            <a:r>
              <a:rPr lang="el-GR" sz="32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δέκα </a:t>
            </a:r>
            <a:r>
              <a:rPr lang="el-GR" sz="3200" dirty="0">
                <a:latin typeface="Arial Black" panose="020B0A04020102020204" pitchFamily="34" charset="0"/>
                <a:ea typeface="Calibri" panose="020F0502020204030204" pitchFamily="34" charset="0"/>
                <a:cs typeface="Times New Roman" panose="02020603050405020304" pitchFamily="18" charset="0"/>
              </a:rPr>
              <a:t>λόγους που κυρίως αναφέρονται ως κίνητρα για τους καπνιστές μόνο </a:t>
            </a:r>
            <a:r>
              <a:rPr lang="el-GR" sz="32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δύο</a:t>
            </a:r>
            <a:r>
              <a:rPr lang="el-GR" sz="3200" dirty="0">
                <a:latin typeface="Arial Black" panose="020B0A04020102020204" pitchFamily="34" charset="0"/>
                <a:ea typeface="Calibri" panose="020F0502020204030204" pitchFamily="34" charset="0"/>
                <a:cs typeface="Times New Roman" panose="02020603050405020304" pitchFamily="18" charset="0"/>
              </a:rPr>
              <a:t> μπορούν να θεωρηθούν ως σε μικρό βαθμό επηρεασμένοι από λογική σκέψη.</a:t>
            </a:r>
            <a:endParaRPr lang="el-GR"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3200" dirty="0">
                <a:latin typeface="Arial Black" panose="020B0A04020102020204" pitchFamily="34" charset="0"/>
                <a:ea typeface="Calibri" panose="020F0502020204030204" pitchFamily="34" charset="0"/>
                <a:cs typeface="Times New Roman" panose="02020603050405020304" pitchFamily="18" charset="0"/>
              </a:rPr>
              <a:t>Όλοι οι υπόλοιποι σχετίζονται με υποσυνείδητες επιλογές και κάλυψη συναισθηματικών αναγκών</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749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87506" y="1025329"/>
            <a:ext cx="9695329" cy="4849597"/>
          </a:xfrm>
          <a:prstGeom prst="rect">
            <a:avLst/>
          </a:prstGeom>
        </p:spPr>
        <p:txBody>
          <a:bodyPr wrap="square">
            <a:spAutoFit/>
          </a:bodyPr>
          <a:lstStyle/>
          <a:p>
            <a:pPr>
              <a:lnSpc>
                <a:spcPct val="107000"/>
              </a:lnSpc>
              <a:spcAft>
                <a:spcPts val="800"/>
              </a:spcAft>
            </a:pPr>
            <a:r>
              <a:rPr lang="en-US" sz="2400" b="1" u="sng" dirty="0">
                <a:solidFill>
                  <a:srgbClr val="92D050"/>
                </a:solidFill>
                <a:latin typeface="Calibri" panose="020F0502020204030204" pitchFamily="34" charset="0"/>
                <a:ea typeface="Calibri" panose="020F0502020204030204" pitchFamily="34" charset="0"/>
                <a:cs typeface="Times New Roman" panose="02020603050405020304" pitchFamily="18" charset="0"/>
              </a:rPr>
              <a:t>Sherry McKee</a:t>
            </a:r>
            <a:r>
              <a:rPr lang="en-US" sz="2400"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el-GR" sz="2400" dirty="0">
                <a:solidFill>
                  <a:srgbClr val="92D050"/>
                </a:solidFill>
                <a:latin typeface="Calibri" panose="020F0502020204030204" pitchFamily="34" charset="0"/>
                <a:ea typeface="Calibri" panose="020F0502020204030204" pitchFamily="34" charset="0"/>
                <a:cs typeface="Times New Roman" panose="02020603050405020304" pitchFamily="18" charset="0"/>
              </a:rPr>
              <a:t>διευθύντρια του </a:t>
            </a:r>
            <a:r>
              <a:rPr lang="en-US" sz="2400" u="sng" dirty="0">
                <a:solidFill>
                  <a:srgbClr val="92D050"/>
                </a:solidFill>
                <a:latin typeface="Helvetica" panose="020B0604020202030204" pitchFamily="34" charset="0"/>
                <a:ea typeface="Times New Roman" panose="02020603050405020304" pitchFamily="18" charset="0"/>
                <a:cs typeface="Times New Roman" panose="02020603050405020304" pitchFamily="18" charset="0"/>
              </a:rPr>
              <a:t>Yale Behavioral Pharmacology Lab. </a:t>
            </a:r>
            <a:endParaRPr lang="el-GR" sz="2400" u="sng"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ea typeface="Times New Roman" panose="02020603050405020304" pitchFamily="18" charset="0"/>
                <a:cs typeface="Times New Roman" panose="02020603050405020304" pitchFamily="18" charset="0"/>
              </a:rPr>
              <a:t>Οι καπνιστές συνήθως ξεκινάνε στην εφηβεία αρχικά σε κοινωνικές καταστάσεις. Οι περισσότεροι πιστεύουν ότι μπορούν να σταματήσουν οποιαδήποτε στιγμή  θελήσουν και σχεδόν  όλοι ότι δεν θα είναι μακροπρόθεσμοι καπνιστές</a:t>
            </a:r>
            <a:endParaRPr lang="el-GR" sz="2400" dirty="0">
              <a:ea typeface="Calibri" panose="020F0502020204030204" pitchFamily="34" charset="0"/>
              <a:cs typeface="Times New Roman" panose="02020603050405020304" pitchFamily="18" charset="0"/>
            </a:endParaRPr>
          </a:p>
          <a:p>
            <a:pPr>
              <a:lnSpc>
                <a:spcPct val="107000"/>
              </a:lnSpc>
              <a:spcAft>
                <a:spcPts val="800"/>
              </a:spcAft>
            </a:pPr>
            <a:r>
              <a:rPr lang="el-GR"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b="1" u="sng" dirty="0">
                <a:solidFill>
                  <a:srgbClr val="92D050"/>
                </a:solidFill>
                <a:latin typeface="Calibri" panose="020F0502020204030204" pitchFamily="34" charset="0"/>
                <a:ea typeface="Calibri" panose="020F0502020204030204" pitchFamily="34" charset="0"/>
                <a:cs typeface="Times New Roman" panose="02020603050405020304" pitchFamily="18" charset="0"/>
                <a:hlinkClick r:id="rId2"/>
              </a:rPr>
              <a:t>Jed </a:t>
            </a:r>
            <a:r>
              <a:rPr lang="en-US" sz="2400" b="1" u="sng"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hlinkClick r:id="rId2"/>
              </a:rPr>
              <a:t>Rose</a:t>
            </a:r>
            <a:r>
              <a:rPr lang="el-GR" sz="2400" b="1"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el-GR" sz="2400"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διευθυντής </a:t>
            </a:r>
            <a:r>
              <a:rPr lang="en-US" sz="2400" u="sng" dirty="0" smtClean="0">
                <a:solidFill>
                  <a:srgbClr val="92D050"/>
                </a:solidFill>
                <a:latin typeface="Helvetica" panose="020B0604020202030204" pitchFamily="34" charset="0"/>
                <a:ea typeface="Times New Roman" panose="02020603050405020304" pitchFamily="18" charset="0"/>
                <a:cs typeface="Times New Roman" panose="02020603050405020304" pitchFamily="18" charset="0"/>
              </a:rPr>
              <a:t>the</a:t>
            </a:r>
            <a:r>
              <a:rPr lang="el-GR" sz="2400" u="sng" dirty="0" smtClean="0">
                <a:solidFill>
                  <a:srgbClr val="92D050"/>
                </a:solidFill>
                <a:latin typeface="Helvetica" panose="020B0604020202030204" pitchFamily="34" charset="0"/>
                <a:ea typeface="Times New Roman" panose="02020603050405020304" pitchFamily="18" charset="0"/>
                <a:cs typeface="Times New Roman" panose="02020603050405020304" pitchFamily="18" charset="0"/>
              </a:rPr>
              <a:t> </a:t>
            </a:r>
            <a:r>
              <a:rPr lang="en-US" sz="2400" u="sng" dirty="0" smtClean="0">
                <a:solidFill>
                  <a:srgbClr val="92D050"/>
                </a:solidFill>
                <a:latin typeface="Helvetica" panose="020B0604020202030204" pitchFamily="34" charset="0"/>
                <a:ea typeface="Times New Roman" panose="02020603050405020304" pitchFamily="18" charset="0"/>
                <a:cs typeface="Times New Roman" panose="02020603050405020304" pitchFamily="18" charset="0"/>
                <a:hlinkClick r:id="rId3"/>
              </a:rPr>
              <a:t>Duke </a:t>
            </a:r>
            <a:r>
              <a:rPr lang="en-US" sz="2400" u="sng" dirty="0">
                <a:solidFill>
                  <a:srgbClr val="92D050"/>
                </a:solidFill>
                <a:latin typeface="Helvetica" panose="020B0604020202030204" pitchFamily="34" charset="0"/>
                <a:ea typeface="Times New Roman" panose="02020603050405020304" pitchFamily="18" charset="0"/>
                <a:cs typeface="Times New Roman" panose="02020603050405020304" pitchFamily="18" charset="0"/>
                <a:hlinkClick r:id="rId3"/>
              </a:rPr>
              <a:t>Center for Smoking Cessation</a:t>
            </a:r>
            <a:r>
              <a:rPr lang="en-US" sz="2400" dirty="0">
                <a:solidFill>
                  <a:schemeClr val="accent1">
                    <a:lumMod val="60000"/>
                    <a:lumOff val="40000"/>
                  </a:schemeClr>
                </a:solidFill>
                <a:latin typeface="Helvetica" panose="020B0604020202030204" pitchFamily="34" charset="0"/>
                <a:ea typeface="Times New Roman" panose="02020603050405020304" pitchFamily="18" charset="0"/>
                <a:cs typeface="Times New Roman" panose="02020603050405020304" pitchFamily="18" charset="0"/>
                <a:hlinkClick r:id="rId3"/>
              </a:rPr>
              <a:t> </a:t>
            </a:r>
            <a:endParaRPr lang="el-GR" sz="2400"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ea typeface="Times New Roman" panose="02020603050405020304" pitchFamily="18" charset="0"/>
                <a:cs typeface="Helvetica" panose="020B0604020202030204" pitchFamily="34" charset="0"/>
              </a:rPr>
              <a:t>Εν τέλει θα χάσουν την ικανότητα να επιλέξουν ελεύθερα να </a:t>
            </a:r>
            <a:r>
              <a:rPr lang="el-GR" sz="2400" dirty="0" smtClean="0">
                <a:ea typeface="Times New Roman" panose="02020603050405020304" pitchFamily="18" charset="0"/>
                <a:cs typeface="Helvetica" panose="020B0604020202030204" pitchFamily="34" charset="0"/>
              </a:rPr>
              <a:t>καπνίσουν. </a:t>
            </a:r>
            <a:r>
              <a:rPr lang="el-GR" sz="2400" dirty="0">
                <a:ea typeface="Times New Roman" panose="02020603050405020304" pitchFamily="18" charset="0"/>
                <a:cs typeface="Helvetica" panose="020B0604020202030204" pitchFamily="34" charset="0"/>
              </a:rPr>
              <a:t>30 χρόνια αργότερα είναι σε </a:t>
            </a:r>
            <a:r>
              <a:rPr lang="el-GR" sz="2400" dirty="0" smtClean="0">
                <a:ea typeface="Times New Roman" panose="02020603050405020304" pitchFamily="18" charset="0"/>
                <a:cs typeface="Helvetica" panose="020B0604020202030204" pitchFamily="34" charset="0"/>
              </a:rPr>
              <a:t>προγράμματα, </a:t>
            </a:r>
            <a:r>
              <a:rPr lang="el-GR" sz="2400" dirty="0">
                <a:ea typeface="Times New Roman" panose="02020603050405020304" pitchFamily="18" charset="0"/>
                <a:cs typeface="Helvetica" panose="020B0604020202030204" pitchFamily="34" charset="0"/>
              </a:rPr>
              <a:t>απεγνωσμένα προσπαθώντας να σταματήσουν </a:t>
            </a:r>
            <a:r>
              <a:rPr lang="el-GR" sz="2400" dirty="0" smtClean="0">
                <a:ea typeface="Times New Roman" panose="02020603050405020304" pitchFamily="18" charset="0"/>
                <a:cs typeface="Helvetica" panose="020B0604020202030204" pitchFamily="34" charset="0"/>
              </a:rPr>
              <a:t>γιατί </a:t>
            </a:r>
            <a:r>
              <a:rPr lang="el-GR" sz="2400" dirty="0">
                <a:ea typeface="Times New Roman" panose="02020603050405020304" pitchFamily="18" charset="0"/>
                <a:cs typeface="Helvetica" panose="020B0604020202030204" pitchFamily="34" charset="0"/>
              </a:rPr>
              <a:t>τώρα δεν μπορούν να περάσουν ούτε μια μέρα χωρίς τσιγάρο </a:t>
            </a:r>
            <a:endParaRPr lang="el-G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416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1039906"/>
          </a:xfrm>
        </p:spPr>
        <p:txBody>
          <a:bodyPr/>
          <a:lstStyle/>
          <a:p>
            <a:r>
              <a:rPr lang="el-GR" dirty="0" smtClean="0"/>
              <a:t> </a:t>
            </a:r>
            <a:r>
              <a:rPr lang="el-GR" sz="3200" dirty="0" smtClean="0">
                <a:solidFill>
                  <a:srgbClr val="FFC000"/>
                </a:solidFill>
              </a:rPr>
              <a:t>Κατά πόσο συμφωνείτε με τα παρακάτω;</a:t>
            </a:r>
            <a:r>
              <a:rPr lang="el-GR" dirty="0" smtClean="0">
                <a:solidFill>
                  <a:srgbClr val="FFC000"/>
                </a:solidFill>
              </a:rPr>
              <a:t> </a:t>
            </a:r>
            <a:endParaRPr lang="el-GR" dirty="0">
              <a:solidFill>
                <a:srgbClr val="FFC000"/>
              </a:solidFill>
            </a:endParaRPr>
          </a:p>
        </p:txBody>
      </p:sp>
      <p:sp>
        <p:nvSpPr>
          <p:cNvPr id="3" name="Θέση περιεχομένου 2"/>
          <p:cNvSpPr>
            <a:spLocks noGrp="1"/>
          </p:cNvSpPr>
          <p:nvPr>
            <p:ph idx="1"/>
          </p:nvPr>
        </p:nvSpPr>
        <p:spPr>
          <a:xfrm>
            <a:off x="309282" y="1492624"/>
            <a:ext cx="11725836" cy="5230905"/>
          </a:xfrm>
        </p:spPr>
        <p:txBody>
          <a:bodyPr>
            <a:noAutofit/>
          </a:bodyPr>
          <a:lstStyle/>
          <a:p>
            <a:r>
              <a:rPr lang="el-GR" sz="1800" dirty="0" smtClean="0"/>
              <a:t>Δε </a:t>
            </a:r>
            <a:r>
              <a:rPr lang="el-GR" sz="1800" dirty="0"/>
              <a:t>ξέρω τι λένε οι επιστήμονες, εμένα ο θείος μου κάπνιζε κι έπινε όλη του τη ζωή και πέθανε στα 90.    </a:t>
            </a:r>
            <a:endParaRPr lang="el-GR" sz="1800" dirty="0" smtClean="0"/>
          </a:p>
          <a:p>
            <a:r>
              <a:rPr lang="el-GR" sz="1800" dirty="0" smtClean="0"/>
              <a:t>Σκοπεύω </a:t>
            </a:r>
            <a:r>
              <a:rPr lang="el-GR" sz="1800" dirty="0"/>
              <a:t>να κόψω το κάπνισμα σύντομα, απλά όχι τώρα αμέσως. </a:t>
            </a:r>
            <a:endParaRPr lang="el-GR" sz="1800" dirty="0" smtClean="0"/>
          </a:p>
          <a:p>
            <a:r>
              <a:rPr lang="el-GR" sz="1800" dirty="0" smtClean="0"/>
              <a:t>Δε </a:t>
            </a:r>
            <a:r>
              <a:rPr lang="el-GR" sz="1800" dirty="0"/>
              <a:t>θέλω να μου μιλάνε συνεχώς για τις συνέπειες του καπνίσματος, δεν ωφελεί σε κάτι, τα ξέρω</a:t>
            </a:r>
            <a:r>
              <a:rPr lang="el-GR" sz="1800" dirty="0" smtClean="0"/>
              <a:t>.</a:t>
            </a:r>
          </a:p>
          <a:p>
            <a:r>
              <a:rPr lang="el-GR" sz="1800" dirty="0" smtClean="0"/>
              <a:t> Εδώ </a:t>
            </a:r>
            <a:r>
              <a:rPr lang="el-GR" sz="1800" dirty="0"/>
              <a:t>ο κόσμος έχει τα χάλια του, το τσιγαράκι μας τους </a:t>
            </a:r>
            <a:r>
              <a:rPr lang="el-GR" sz="1800" dirty="0" smtClean="0"/>
              <a:t>πειράζει.</a:t>
            </a:r>
          </a:p>
          <a:p>
            <a:r>
              <a:rPr lang="el-GR" sz="1800" dirty="0" smtClean="0"/>
              <a:t>Έχουν </a:t>
            </a:r>
            <a:r>
              <a:rPr lang="el-GR" sz="1800" dirty="0"/>
              <a:t>και οι καπνιστές δικαιώματα, όχι μόνο οι μη-καπνιστές. </a:t>
            </a:r>
            <a:endParaRPr lang="el-GR" sz="1800" dirty="0" smtClean="0"/>
          </a:p>
          <a:p>
            <a:r>
              <a:rPr lang="el-GR" sz="1800" dirty="0" smtClean="0"/>
              <a:t>Αισθάνομαι </a:t>
            </a:r>
            <a:r>
              <a:rPr lang="el-GR" sz="1800" dirty="0"/>
              <a:t>άσχημα που δε μπορώ να το κόψω. </a:t>
            </a:r>
            <a:endParaRPr lang="el-GR" sz="1800" dirty="0" smtClean="0"/>
          </a:p>
          <a:p>
            <a:r>
              <a:rPr lang="el-GR" sz="1800" dirty="0" smtClean="0"/>
              <a:t>Αν </a:t>
            </a:r>
            <a:r>
              <a:rPr lang="el-GR" sz="1800" dirty="0"/>
              <a:t>ήταν τόσο επικίνδυνο το κάπνισμα, θα κάπνιζαν όλοι οι γιατροί;    </a:t>
            </a:r>
          </a:p>
          <a:p>
            <a:r>
              <a:rPr lang="el-GR" sz="1800" dirty="0"/>
              <a:t>Το κράτος δε κάνει τίποτα για την εφαρμογή του αντικαπνιστικού νόμου γιατί το συμφέρει να πεθαίνουν οι καπνιστές και να γλιτώνει τις συντάξεις. </a:t>
            </a:r>
            <a:endParaRPr lang="el-GR" sz="1800" dirty="0" smtClean="0"/>
          </a:p>
          <a:p>
            <a:r>
              <a:rPr lang="el-GR" sz="1800" dirty="0" smtClean="0"/>
              <a:t>Αν </a:t>
            </a:r>
            <a:r>
              <a:rPr lang="el-GR" sz="1800" dirty="0"/>
              <a:t>είναι να με σκοτώσει κάτι, προτιμώ να με σκοτώσει το τσιγάρο που μου αρέσει, παρά τα χημικά και η μόλυνση που μου επιβάλουν.    </a:t>
            </a:r>
          </a:p>
          <a:p>
            <a:endParaRPr lang="el-GR" sz="1800" dirty="0"/>
          </a:p>
        </p:txBody>
      </p:sp>
    </p:spTree>
    <p:extLst>
      <p:ext uri="{BB962C8B-B14F-4D97-AF65-F5344CB8AC3E}">
        <p14:creationId xmlns:p14="http://schemas.microsoft.com/office/powerpoint/2010/main" val="2636258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93376" y="1102659"/>
            <a:ext cx="10717306" cy="4681987"/>
          </a:xfrm>
          <a:prstGeom prst="rect">
            <a:avLst/>
          </a:prstGeom>
        </p:spPr>
        <p:txBody>
          <a:bodyPr wrap="square">
            <a:spAutoFit/>
          </a:bodyPr>
          <a:lstStyle/>
          <a:p>
            <a:pPr>
              <a:lnSpc>
                <a:spcPct val="107000"/>
              </a:lnSpc>
              <a:spcAft>
                <a:spcPts val="800"/>
              </a:spcAft>
            </a:pPr>
            <a:r>
              <a:rPr lang="el-GR" sz="2800" dirty="0">
                <a:latin typeface="Arial Black" panose="020B0A04020102020204" pitchFamily="34" charset="0"/>
                <a:ea typeface="Calibri" panose="020F0502020204030204" pitchFamily="34" charset="0"/>
                <a:cs typeface="Times New Roman" panose="02020603050405020304" pitchFamily="18" charset="0"/>
              </a:rPr>
              <a:t>Στα παραπάνω ερωτήματα, σχεδιασμένα για να ελέγξουν κατά πόσο η στάση των καπνιστών απέναντι στο κάπνισμα και στους περιορισμούς του υπαγορεύεται από τη λογική ή το συναίσθημα, οι απαντήσεις υποδηλώνουν γενικά προσγειωμένη αντιμετώπιση, αλλά 30% - 50% των ερωτηθέντων εκφράζουν ενόχληση και αίσθημα καταδίωξης. Επίσης 40% εκφράζουν δυσπιστία για τους κινδύνους του καπνίσματος και </a:t>
            </a:r>
            <a:r>
              <a:rPr lang="el-GR" sz="2800" dirty="0" smtClean="0">
                <a:latin typeface="Arial Black" panose="020B0A04020102020204" pitchFamily="34" charset="0"/>
                <a:ea typeface="Calibri" panose="020F0502020204030204" pitchFamily="34" charset="0"/>
                <a:cs typeface="Times New Roman" panose="02020603050405020304" pitchFamily="18" charset="0"/>
              </a:rPr>
              <a:t>αυξημένη τάση </a:t>
            </a:r>
            <a:r>
              <a:rPr lang="el-GR" sz="2800" dirty="0">
                <a:latin typeface="Arial Black" panose="020B0A04020102020204" pitchFamily="34" charset="0"/>
                <a:ea typeface="Calibri" panose="020F0502020204030204" pitchFamily="34" charset="0"/>
                <a:cs typeface="Times New Roman" panose="02020603050405020304" pitchFamily="18" charset="0"/>
              </a:rPr>
              <a:t>να </a:t>
            </a:r>
            <a:r>
              <a:rPr lang="el-GR" sz="2800" dirty="0" smtClean="0">
                <a:latin typeface="Arial Black" panose="020B0A04020102020204" pitchFamily="34" charset="0"/>
                <a:ea typeface="Calibri" panose="020F0502020204030204" pitchFamily="34" charset="0"/>
                <a:cs typeface="Times New Roman" panose="02020603050405020304" pitchFamily="18" charset="0"/>
              </a:rPr>
              <a:t>πιστεύουν </a:t>
            </a:r>
            <a:r>
              <a:rPr lang="el-GR" sz="2800" dirty="0">
                <a:latin typeface="Arial Black" panose="020B0A04020102020204" pitchFamily="34" charset="0"/>
                <a:ea typeface="Calibri" panose="020F0502020204030204" pitchFamily="34" charset="0"/>
                <a:cs typeface="Times New Roman" panose="02020603050405020304" pitchFamily="18" charset="0"/>
              </a:rPr>
              <a:t>τους αστικούς </a:t>
            </a:r>
            <a:r>
              <a:rPr lang="el-GR" sz="2800" dirty="0" smtClean="0">
                <a:latin typeface="Arial Black" panose="020B0A04020102020204" pitchFamily="34" charset="0"/>
                <a:ea typeface="Calibri" panose="020F0502020204030204" pitchFamily="34" charset="0"/>
                <a:cs typeface="Times New Roman" panose="02020603050405020304" pitchFamily="18" charset="0"/>
              </a:rPr>
              <a:t>μύθους και τις θεωρίες συνωμοσίας</a:t>
            </a:r>
            <a:r>
              <a:rPr lang="el-GR" dirty="0" smtClean="0">
                <a:latin typeface="Arial Black" panose="020B0A04020102020204" pitchFamily="34" charset="0"/>
                <a:ea typeface="Calibri" panose="020F0502020204030204" pitchFamily="34"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661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53236" y="1385048"/>
            <a:ext cx="7382435" cy="3354765"/>
          </a:xfrm>
          <a:prstGeom prst="rect">
            <a:avLst/>
          </a:prstGeom>
        </p:spPr>
        <p:txBody>
          <a:bodyPr wrap="square">
            <a:spAutoFit/>
          </a:bodyPr>
          <a:lstStyle/>
          <a:p>
            <a:r>
              <a:rPr lang="el-GR" sz="3600" i="1" u="sng" dirty="0">
                <a:solidFill>
                  <a:srgbClr val="FFC000"/>
                </a:solidFill>
              </a:rPr>
              <a:t>Για να κόψει κανείς το κάπνισμα πρέπει</a:t>
            </a:r>
          </a:p>
          <a:p>
            <a:endParaRPr lang="el-GR" sz="2800" dirty="0"/>
          </a:p>
          <a:p>
            <a:r>
              <a:rPr lang="en-US" sz="2800" dirty="0"/>
              <a:t>A)</a:t>
            </a:r>
            <a:r>
              <a:rPr lang="el-GR" sz="2800" dirty="0"/>
              <a:t>Να έχει βοήθεια από ειδικούς</a:t>
            </a:r>
          </a:p>
          <a:p>
            <a:r>
              <a:rPr lang="en-US" sz="2800" dirty="0"/>
              <a:t>B)</a:t>
            </a:r>
            <a:r>
              <a:rPr lang="el-GR" sz="2800" dirty="0"/>
              <a:t>Να το πάρει απόφαση</a:t>
            </a:r>
          </a:p>
          <a:p>
            <a:r>
              <a:rPr lang="el-GR" sz="2800" dirty="0"/>
              <a:t>Γ)Να έχει υποστήριξη από τους οικείους και το περιβάλλον του</a:t>
            </a:r>
            <a:endParaRPr lang="el-GR" sz="2800" dirty="0"/>
          </a:p>
        </p:txBody>
      </p:sp>
    </p:spTree>
    <p:extLst>
      <p:ext uri="{BB962C8B-B14F-4D97-AF65-F5344CB8AC3E}">
        <p14:creationId xmlns:p14="http://schemas.microsoft.com/office/powerpoint/2010/main" val="4050426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46294" y="2407023"/>
            <a:ext cx="7494494" cy="1512209"/>
          </a:xfrm>
          <a:prstGeom prst="rect">
            <a:avLst/>
          </a:prstGeom>
        </p:spPr>
        <p:txBody>
          <a:bodyPr wrap="square">
            <a:spAutoFit/>
          </a:bodyPr>
          <a:lstStyle/>
          <a:p>
            <a:pPr>
              <a:lnSpc>
                <a:spcPct val="107000"/>
              </a:lnSpc>
              <a:spcAft>
                <a:spcPts val="800"/>
              </a:spcAft>
            </a:pPr>
            <a:r>
              <a:rPr lang="el-GR" sz="40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Να το πάρει απόφαση</a:t>
            </a:r>
            <a:endParaRPr lang="el-GR"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40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r>
              <a:rPr lang="en-US" sz="40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r>
              <a:rPr lang="el-GR" sz="40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100</a:t>
            </a:r>
            <a:r>
              <a:rPr lang="el-GR" sz="40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endParaRPr lang="en-US" sz="40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2757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130" y="936813"/>
            <a:ext cx="9404723" cy="1400530"/>
          </a:xfrm>
        </p:spPr>
        <p:txBody>
          <a:bodyPr/>
          <a:lstStyle/>
          <a:p>
            <a:r>
              <a:rPr lang="el-GR" dirty="0"/>
              <a:t> </a:t>
            </a:r>
            <a:r>
              <a:rPr lang="el-GR" dirty="0" smtClean="0"/>
              <a:t>  </a:t>
            </a:r>
            <a:r>
              <a:rPr lang="el-GR" dirty="0" smtClean="0">
                <a:solidFill>
                  <a:srgbClr val="FFC000"/>
                </a:solidFill>
              </a:rPr>
              <a:t>ΕΠΙΛΟΓΕΣ </a:t>
            </a:r>
            <a:r>
              <a:rPr lang="el-GR" dirty="0" smtClean="0">
                <a:solidFill>
                  <a:srgbClr val="FFC000"/>
                </a:solidFill>
              </a:rPr>
              <a:t>ΚΑΙ </a:t>
            </a:r>
            <a:r>
              <a:rPr lang="el-GR" dirty="0" smtClean="0">
                <a:solidFill>
                  <a:srgbClr val="FFC000"/>
                </a:solidFill>
              </a:rPr>
              <a:t>ΑΠΟΦΑΣΕΙΣ</a:t>
            </a:r>
            <a:r>
              <a:rPr lang="el-GR" dirty="0">
                <a:solidFill>
                  <a:srgbClr val="FFC000"/>
                </a:solidFill>
              </a:rPr>
              <a:t> </a:t>
            </a:r>
            <a:r>
              <a:rPr lang="el-GR" dirty="0" smtClean="0">
                <a:solidFill>
                  <a:srgbClr val="FFC000"/>
                </a:solidFill>
              </a:rPr>
              <a:t>ΥΓΕΙΑΣ</a:t>
            </a:r>
            <a:endParaRPr lang="el-GR" dirty="0">
              <a:solidFill>
                <a:srgbClr val="FFC000"/>
              </a:solidFill>
            </a:endParaRPr>
          </a:p>
        </p:txBody>
      </p:sp>
      <p:sp>
        <p:nvSpPr>
          <p:cNvPr id="3" name="Θέση περιεχομένου 2"/>
          <p:cNvSpPr>
            <a:spLocks noGrp="1"/>
          </p:cNvSpPr>
          <p:nvPr>
            <p:ph idx="1"/>
          </p:nvPr>
        </p:nvSpPr>
        <p:spPr/>
        <p:txBody>
          <a:bodyPr/>
          <a:lstStyle/>
          <a:p>
            <a:r>
              <a:rPr lang="el-GR" dirty="0" smtClean="0"/>
              <a:t>Στον 21</a:t>
            </a:r>
            <a:r>
              <a:rPr lang="el-GR" baseline="30000" dirty="0" smtClean="0"/>
              <a:t>ο</a:t>
            </a:r>
            <a:r>
              <a:rPr lang="el-GR" dirty="0" smtClean="0"/>
              <a:t> αιώνα με την υπεραφθονία της πληροφορίας και τη δυνατότητα εύκολης πρόσβασης σε αυτήν μεγάλου μέρους του πληθυσμού, καθώς επίσης και της επιστημονικής προόδου στους τομείς της υγείας και της ιατρικής έρευνας, θα υποθέταμε ότι οι αποφάσεις που βασίζονται στην ενημέρωση και τη γνώση για θέματα υγείας θα είχαν απλουστευθεί και διευκολυνθεί. </a:t>
            </a:r>
          </a:p>
          <a:p>
            <a:r>
              <a:rPr lang="el-GR" dirty="0" smtClean="0"/>
              <a:t>Η πραγματικότητα όμως δείχνει ότι παρά την ευκολία στην ενημέρωση και την πρόσβαση σε υψηλής ποιότητας ιατρικές υπηρεσίες στον ανεπτυγμένο κόσμο, οι άνθρωποι εξακολουθούν να λαμβάνουν αποφάσεις με κριτήρια κάθε άλλο παρά επιστημονικά και ορθολογικά.</a:t>
            </a:r>
            <a:endParaRPr lang="el-GR" dirty="0"/>
          </a:p>
        </p:txBody>
      </p:sp>
    </p:spTree>
    <p:extLst>
      <p:ext uri="{BB962C8B-B14F-4D97-AF65-F5344CB8AC3E}">
        <p14:creationId xmlns:p14="http://schemas.microsoft.com/office/powerpoint/2010/main" val="107704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62317" y="1169894"/>
            <a:ext cx="10152530" cy="4249240"/>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Ø"/>
            </a:pPr>
            <a:r>
              <a:rPr lang="el-GR" sz="2400" dirty="0">
                <a:latin typeface="Arial Black" panose="020B0A04020102020204" pitchFamily="34" charset="0"/>
                <a:ea typeface="Calibri" panose="020F0502020204030204" pitchFamily="34" charset="0"/>
                <a:cs typeface="Times New Roman" panose="02020603050405020304" pitchFamily="18" charset="0"/>
              </a:rPr>
              <a:t>Οι απαντήσεις υποδηλώνουν ότι οι ερωτηθέντες θεωρούν ότι το κάπνισμα δεν είναι οργανικό πρόβλημα ώστε να χρειάζεται βοήθεια ειδικών για τη διακοπή του αν και προηγούμενη απάντηση δείχνει ότι έχουν επίγνωση ότι η νικοτίνη είναι εξαιρετικά εθιστική.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l-GR" sz="2400" dirty="0">
                <a:latin typeface="Arial Black" panose="020B0A04020102020204" pitchFamily="34" charset="0"/>
                <a:ea typeface="Calibri" panose="020F0502020204030204" pitchFamily="34" charset="0"/>
                <a:cs typeface="Times New Roman" panose="02020603050405020304" pitchFamily="18" charset="0"/>
              </a:rPr>
              <a:t>Όσοι απαντούν ότι έχουν προσπαθήσει να το κόψουν στο παρελθόν αναφέρουν ότι το έκαναν χωρίς καμία βοήθεια.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l-GR" sz="2400" dirty="0">
                <a:latin typeface="Arial Black" panose="020B0A04020102020204" pitchFamily="34" charset="0"/>
                <a:ea typeface="Calibri" panose="020F0502020204030204" pitchFamily="34" charset="0"/>
                <a:cs typeface="Times New Roman" panose="02020603050405020304" pitchFamily="18" charset="0"/>
              </a:rPr>
              <a:t>Οι ειδικοί ιατροί που συμβουλευθήκαμε στο Σκυλίτσειο Νοσοκομείο ανέφεραν ότι στο Γραφείο Διακοπής Καπνίσματος απευθύνονται ελάχιστοι χρήστες.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852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950171" cy="1400530"/>
          </a:xfrm>
        </p:spPr>
        <p:txBody>
          <a:bodyPr/>
          <a:lstStyle/>
          <a:p>
            <a:r>
              <a:rPr lang="el-GR" dirty="0" smtClean="0">
                <a:solidFill>
                  <a:srgbClr val="C00000"/>
                </a:solidFill>
              </a:rPr>
              <a:t>Ποια από τα παρακάτω μηνύματα θα σας ωθούσε να κόψετε το κάπνισμα;</a:t>
            </a:r>
            <a:endParaRPr lang="el-GR" dirty="0">
              <a:solidFill>
                <a:srgbClr val="C00000"/>
              </a:solidFill>
            </a:endParaRPr>
          </a:p>
        </p:txBody>
      </p:sp>
      <p:sp>
        <p:nvSpPr>
          <p:cNvPr id="3" name="Θέση περιεχομένου 2"/>
          <p:cNvSpPr>
            <a:spLocks noGrp="1"/>
          </p:cNvSpPr>
          <p:nvPr>
            <p:ph idx="1"/>
          </p:nvPr>
        </p:nvSpPr>
        <p:spPr>
          <a:xfrm>
            <a:off x="1103312" y="2052918"/>
            <a:ext cx="9492970" cy="4195481"/>
          </a:xfrm>
        </p:spPr>
        <p:txBody>
          <a:bodyPr>
            <a:normAutofit fontScale="92500" lnSpcReduction="10000"/>
          </a:bodyPr>
          <a:lstStyle/>
          <a:p>
            <a:r>
              <a:rPr lang="el-GR" dirty="0"/>
              <a:t>1α.  Ο καπνός σκοτώνει τους μισούς χρήστες του, το 50% των οποίων ανάμεσα 35 και 65 ετών. </a:t>
            </a:r>
          </a:p>
          <a:p>
            <a:r>
              <a:rPr lang="el-GR" dirty="0"/>
              <a:t>1β. Το τσιγάρο σκοτώνει 25% των καπνιστών σε ηλικία που τα παιδιά τους </a:t>
            </a:r>
            <a:r>
              <a:rPr lang="el-GR" dirty="0">
                <a:solidFill>
                  <a:srgbClr val="FFC000"/>
                </a:solidFill>
              </a:rPr>
              <a:t>ΚΑΙ</a:t>
            </a:r>
            <a:r>
              <a:rPr lang="el-GR" dirty="0"/>
              <a:t> τους χρειάζονται περισσότερο </a:t>
            </a:r>
            <a:r>
              <a:rPr lang="el-GR" dirty="0">
                <a:solidFill>
                  <a:srgbClr val="FFC000"/>
                </a:solidFill>
              </a:rPr>
              <a:t>ΚΑΙ</a:t>
            </a:r>
            <a:r>
              <a:rPr lang="el-GR" dirty="0"/>
              <a:t> μπορούν να αντιληφθούν την κατάσταση</a:t>
            </a:r>
            <a:r>
              <a:rPr lang="el-GR" dirty="0" smtClean="0"/>
              <a:t>.</a:t>
            </a:r>
          </a:p>
          <a:p>
            <a:endParaRPr lang="el-GR" dirty="0"/>
          </a:p>
          <a:p>
            <a:r>
              <a:rPr lang="el-GR" dirty="0"/>
              <a:t>2α. Τι είναι πιο σημαντικό - το παιδί σου ή το τσιγάρο;</a:t>
            </a:r>
          </a:p>
          <a:p>
            <a:r>
              <a:rPr lang="el-GR" dirty="0"/>
              <a:t>2β. Οι έννοιες καπνιστής και γονέας δεν συνάδουν</a:t>
            </a:r>
            <a:r>
              <a:rPr lang="el-GR" dirty="0" smtClean="0"/>
              <a:t>.</a:t>
            </a:r>
          </a:p>
          <a:p>
            <a:pPr marL="0" indent="0">
              <a:buNone/>
            </a:pPr>
            <a:endParaRPr lang="el-GR" dirty="0"/>
          </a:p>
          <a:p>
            <a:r>
              <a:rPr lang="el-GR" dirty="0"/>
              <a:t>2α.  Το τσιγάρο μπορεί να μη σκοτώσει τον καπνιστή, αλλά κάποιον συνάδελφο ή ένα μέλος της οικογενείας του που αναπνέει τον καπνό του. </a:t>
            </a:r>
          </a:p>
          <a:p>
            <a:r>
              <a:rPr lang="el-GR" dirty="0"/>
              <a:t>2β. Το παθητικό κάπνισμα ευθύνεται για το 3% των θανάτων από καρκίνο του πνεύμονα</a:t>
            </a:r>
            <a:endParaRPr lang="el-GR" dirty="0"/>
          </a:p>
        </p:txBody>
      </p:sp>
    </p:spTree>
    <p:extLst>
      <p:ext uri="{BB962C8B-B14F-4D97-AF65-F5344CB8AC3E}">
        <p14:creationId xmlns:p14="http://schemas.microsoft.com/office/powerpoint/2010/main" val="2626961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77471" y="1296163"/>
            <a:ext cx="9816354" cy="4241546"/>
          </a:xfrm>
          <a:prstGeom prst="rect">
            <a:avLst/>
          </a:prstGeom>
        </p:spPr>
        <p:txBody>
          <a:bodyPr wrap="square">
            <a:spAutoFit/>
          </a:bodyPr>
          <a:lstStyle/>
          <a:p>
            <a:pPr>
              <a:lnSpc>
                <a:spcPct val="107000"/>
              </a:lnSpc>
              <a:spcAft>
                <a:spcPts val="800"/>
              </a:spcAft>
            </a:pPr>
            <a:r>
              <a:rPr lang="el-GR" sz="2800" dirty="0">
                <a:latin typeface="Arial Black" panose="020B0A04020102020204" pitchFamily="34" charset="0"/>
                <a:ea typeface="Calibri" panose="020F0502020204030204" pitchFamily="34" charset="0"/>
                <a:cs typeface="Times New Roman" panose="02020603050405020304" pitchFamily="18" charset="0"/>
              </a:rPr>
              <a:t>Τα παραπάνω ερωτήματα σχεδιάστηκαν επίσης για να ελέγξουν κατά πόσον οι καπνιστές ανταποκρίνονται σε επίκληση στη λογική ή στο συναίσθημα. Οι απαντήσεις υποδεικνύουν ότι άντρες μεγαλύτερης ηλικίας του κλάδου των θετικών επιστημών κυρίως τείνουν προς το ορθολογικό επιχείρημα, αλλά η πλειοψηφία των ερωτηθέντων επέλεξε το συναισθηματικά φορτισμένο μήνυμα.</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843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3312" y="1084729"/>
            <a:ext cx="9404723" cy="2734235"/>
          </a:xfrm>
        </p:spPr>
        <p:txBody>
          <a:bodyPr/>
          <a:lstStyle/>
          <a:p>
            <a:r>
              <a:rPr lang="el-GR" sz="3200" dirty="0">
                <a:solidFill>
                  <a:srgbClr val="FFC000"/>
                </a:solidFill>
              </a:rPr>
              <a:t>Το  κάπνισμα αυξάνει 5 φορές τον κίνδυνο εμφάνισης καρκίνου του πνεύμονα. Τι ποσοστό πιθανοτήτων έχει ένας καπνιστής να εμφανίσει καρκίνο του πνεύμονα σε σχέση με έναν </a:t>
            </a:r>
            <a:r>
              <a:rPr lang="el-GR" sz="3200" dirty="0" smtClean="0">
                <a:solidFill>
                  <a:srgbClr val="FFC000"/>
                </a:solidFill>
              </a:rPr>
              <a:t/>
            </a:r>
            <a:br>
              <a:rPr lang="el-GR" sz="3200" dirty="0" smtClean="0">
                <a:solidFill>
                  <a:srgbClr val="FFC000"/>
                </a:solidFill>
              </a:rPr>
            </a:br>
            <a:r>
              <a:rPr lang="el-GR" sz="3200" dirty="0" smtClean="0">
                <a:solidFill>
                  <a:srgbClr val="FFC000"/>
                </a:solidFill>
              </a:rPr>
              <a:t>μη-καπνιστή</a:t>
            </a:r>
            <a:r>
              <a:rPr lang="el-GR" sz="3200" dirty="0">
                <a:solidFill>
                  <a:srgbClr val="FFC000"/>
                </a:solidFill>
              </a:rPr>
              <a:t>;</a:t>
            </a:r>
            <a:br>
              <a:rPr lang="el-GR" sz="3200" dirty="0">
                <a:solidFill>
                  <a:srgbClr val="FFC000"/>
                </a:solidFill>
              </a:rPr>
            </a:br>
            <a:endParaRPr lang="el-GR" sz="3200" dirty="0">
              <a:solidFill>
                <a:srgbClr val="FFC000"/>
              </a:solidFill>
            </a:endParaRPr>
          </a:p>
        </p:txBody>
      </p:sp>
      <p:sp>
        <p:nvSpPr>
          <p:cNvPr id="3" name="Θέση περιεχομένου 2"/>
          <p:cNvSpPr>
            <a:spLocks noGrp="1"/>
          </p:cNvSpPr>
          <p:nvPr>
            <p:ph idx="1"/>
          </p:nvPr>
        </p:nvSpPr>
        <p:spPr>
          <a:xfrm>
            <a:off x="1103312" y="3711387"/>
            <a:ext cx="8946541" cy="2537011"/>
          </a:xfrm>
        </p:spPr>
        <p:txBody>
          <a:bodyPr>
            <a:normAutofit/>
          </a:bodyPr>
          <a:lstStyle/>
          <a:p>
            <a:r>
              <a:rPr lang="el-GR" sz="4000" dirty="0" smtClean="0">
                <a:solidFill>
                  <a:srgbClr val="C00000"/>
                </a:solidFill>
              </a:rPr>
              <a:t>5%</a:t>
            </a:r>
          </a:p>
          <a:p>
            <a:r>
              <a:rPr lang="el-GR" sz="4000" dirty="0" smtClean="0">
                <a:solidFill>
                  <a:srgbClr val="C00000"/>
                </a:solidFill>
              </a:rPr>
              <a:t>50%</a:t>
            </a:r>
          </a:p>
          <a:p>
            <a:r>
              <a:rPr lang="el-GR" sz="4000" dirty="0" smtClean="0">
                <a:solidFill>
                  <a:srgbClr val="C00000"/>
                </a:solidFill>
              </a:rPr>
              <a:t>500%</a:t>
            </a:r>
            <a:endParaRPr lang="el-GR" sz="4000" dirty="0">
              <a:solidFill>
                <a:srgbClr val="C00000"/>
              </a:solidFill>
            </a:endParaRPr>
          </a:p>
        </p:txBody>
      </p:sp>
    </p:spTree>
    <p:extLst>
      <p:ext uri="{BB962C8B-B14F-4D97-AF65-F5344CB8AC3E}">
        <p14:creationId xmlns:p14="http://schemas.microsoft.com/office/powerpoint/2010/main" val="2021310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52282" y="1554414"/>
            <a:ext cx="9480176" cy="3883114"/>
          </a:xfrm>
          <a:prstGeom prst="rect">
            <a:avLst/>
          </a:prstGeom>
        </p:spPr>
        <p:txBody>
          <a:bodyPr wrap="square">
            <a:spAutoFit/>
          </a:bodyPr>
          <a:lstStyle/>
          <a:p>
            <a:pPr>
              <a:lnSpc>
                <a:spcPct val="107000"/>
              </a:lnSpc>
              <a:spcAft>
                <a:spcPts val="800"/>
              </a:spcAft>
            </a:pPr>
            <a:r>
              <a:rPr lang="el-GR" sz="2800" dirty="0">
                <a:latin typeface="Arial Black" panose="020B0A04020102020204" pitchFamily="34" charset="0"/>
                <a:ea typeface="Calibri" panose="020F0502020204030204" pitchFamily="34" charset="0"/>
                <a:cs typeface="Times New Roman" panose="02020603050405020304" pitchFamily="18" charset="0"/>
              </a:rPr>
              <a:t>Ελάχιστοι από τους ερωτηθέντες έδωσαν τη σωστή απάντηση.</a:t>
            </a:r>
            <a:endParaRPr lang="el-GR"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800" dirty="0">
                <a:latin typeface="Arial Black" panose="020B0A04020102020204" pitchFamily="34" charset="0"/>
                <a:ea typeface="Calibri" panose="020F0502020204030204" pitchFamily="34" charset="0"/>
                <a:cs typeface="Times New Roman" panose="02020603050405020304" pitchFamily="18" charset="0"/>
              </a:rPr>
              <a:t>Αυτό επιβεβαιώνει την επιστημονική θέση ότι τα άτομα δυσκολεύονται να κατανοήσουν πληροφορίες που εκφράζονται με μαθηματικούς όρους και συνεπώς δεν μπορούν να εκτιμήσουν σωστά τους κινδύνους που ενέχονται σε κάποιες συμπεριφορές υγείας.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2858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93376" y="900952"/>
            <a:ext cx="10340789" cy="5598327"/>
          </a:xfrm>
          <a:prstGeom prst="rect">
            <a:avLst/>
          </a:prstGeom>
        </p:spPr>
        <p:txBody>
          <a:bodyPr wrap="square">
            <a:spAutoFit/>
          </a:bodyPr>
          <a:lstStyle/>
          <a:p>
            <a:pPr>
              <a:lnSpc>
                <a:spcPct val="107000"/>
              </a:lnSpc>
              <a:spcAft>
                <a:spcPts val="800"/>
              </a:spcAft>
            </a:pPr>
            <a:r>
              <a:rPr lang="en-US" sz="2800" dirty="0">
                <a:solidFill>
                  <a:srgbClr val="92D050"/>
                </a:solidFill>
                <a:latin typeface="Calibri" panose="020F0502020204030204" pitchFamily="34" charset="0"/>
                <a:ea typeface="Calibri" panose="020F0502020204030204" pitchFamily="34" charset="0"/>
                <a:cs typeface="Times New Roman" panose="02020603050405020304" pitchFamily="18" charset="0"/>
              </a:rPr>
              <a:t>http://dupress.com/articles/behavior-change-communications-in-health-care/</a:t>
            </a:r>
            <a:endParaRPr lang="el-GR" sz="28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800" dirty="0">
                <a:latin typeface="Calibri" panose="020F0502020204030204" pitchFamily="34" charset="0"/>
                <a:ea typeface="Calibri" panose="020F0502020204030204" pitchFamily="34" charset="0"/>
                <a:cs typeface="Times New Roman" panose="02020603050405020304" pitchFamily="18" charset="0"/>
              </a:rPr>
              <a:t>Οι διάφοροι κρατικοί φορείς κάνουν προσπάθειες να προωθήσουν ορθές αποφάσεις και συμπεριφορές υγείας αλλά από μόνοι τους δεν μπορούν να εγγυηθούν τα επιθυμητά αποτελέσματα</a:t>
            </a:r>
            <a:r>
              <a:rPr lang="el-GR" sz="2800" dirty="0" smtClean="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el-GR" sz="2800" dirty="0">
              <a:latin typeface="Calibri" panose="020F0502020204030204" pitchFamily="34" charset="0"/>
              <a:cs typeface="Times New Roman" panose="02020603050405020304" pitchFamily="18" charset="0"/>
            </a:endParaRPr>
          </a:p>
          <a:p>
            <a:pPr>
              <a:spcAft>
                <a:spcPts val="0"/>
              </a:spcAft>
            </a:pPr>
            <a:r>
              <a:rPr lang="el-GR" sz="2800" baseline="30000" dirty="0" smtClean="0">
                <a:solidFill>
                  <a:srgbClr val="FFC000"/>
                </a:solidFill>
              </a:rPr>
              <a:t>Γενικότερα </a:t>
            </a:r>
            <a:r>
              <a:rPr lang="el-GR" sz="2800" baseline="30000" dirty="0">
                <a:solidFill>
                  <a:srgbClr val="FFC000"/>
                </a:solidFill>
              </a:rPr>
              <a:t>οι γνώσεις που προσφέρουν διάφορες καμπάνιες δεν φέρνουν πάντα τα επιθυμητά αποτελέσματα - μάλιστα κάποιες φορές μπορεί να έχουν αρνητικές επιπτώσεις π.χ. μια καμπάνια η οποία προωθούσε την αποφυγή της χρήσης ναρκωτικών από νέους έφερε ακριβώς τα αντίθετα αποτελέσματα</a:t>
            </a:r>
            <a:r>
              <a:rPr lang="el-GR" sz="2800" baseline="30000" dirty="0" smtClean="0">
                <a:solidFill>
                  <a:srgbClr val="FFC000"/>
                </a:solidFill>
              </a:rPr>
              <a:t>.</a:t>
            </a:r>
          </a:p>
          <a:p>
            <a:pPr>
              <a:spcAft>
                <a:spcPts val="0"/>
              </a:spcAft>
            </a:pPr>
            <a:endParaRPr lang="el-GR" sz="3200" baseline="30000" dirty="0"/>
          </a:p>
          <a:p>
            <a:pPr>
              <a:spcAft>
                <a:spcPts val="0"/>
              </a:spcAft>
            </a:pPr>
            <a:r>
              <a:rPr lang="el-GR" sz="3200" baseline="30000" dirty="0" smtClean="0"/>
              <a:t> </a:t>
            </a:r>
            <a:r>
              <a:rPr lang="el-GR" sz="3200" baseline="30000" dirty="0">
                <a:solidFill>
                  <a:srgbClr val="C00000"/>
                </a:solidFill>
              </a:rPr>
              <a:t>Παρατηρήθηκε ότι τα παιδιά που είχαν ολοκληρώσει το συγκεκριμένο πρόγραμμα έκαναν ευκολότερα χρήση στη ζωή τους από αυτούς που δεν συμμετείχαν σε αυτό</a:t>
            </a:r>
            <a:r>
              <a:rPr lang="el-GR" sz="2800" baseline="30000" dirty="0">
                <a:solidFill>
                  <a:srgbClr val="C00000"/>
                </a:solidFill>
              </a:rPr>
              <a:t>.</a:t>
            </a:r>
            <a:endParaRPr lang="el-GR" sz="2800" dirty="0">
              <a:solidFill>
                <a:srgbClr val="C00000"/>
              </a:solidFill>
              <a:effectLst/>
            </a:endParaRPr>
          </a:p>
        </p:txBody>
      </p:sp>
    </p:spTree>
    <p:extLst>
      <p:ext uri="{BB962C8B-B14F-4D97-AF65-F5344CB8AC3E}">
        <p14:creationId xmlns:p14="http://schemas.microsoft.com/office/powerpoint/2010/main" val="2533925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ΠΩΣ </a:t>
            </a:r>
            <a:r>
              <a:rPr lang="el-GR" dirty="0"/>
              <a:t>ΑΝΤΙΜΕΤΩΠΙΖΟΝΤΑΙ ΟΙ </a:t>
            </a:r>
            <a:r>
              <a:rPr lang="el-GR" dirty="0" smtClean="0"/>
              <a:t/>
            </a:r>
            <a:br>
              <a:rPr lang="el-GR" dirty="0" smtClean="0"/>
            </a:br>
            <a:r>
              <a:rPr lang="el-GR" dirty="0" smtClean="0"/>
              <a:t>                   </a:t>
            </a:r>
            <a:r>
              <a:rPr lang="el-GR" sz="5400" dirty="0" smtClean="0">
                <a:solidFill>
                  <a:srgbClr val="C00000"/>
                </a:solidFill>
              </a:rPr>
              <a:t>ΕΘΙΣΜΟΙ</a:t>
            </a:r>
            <a:r>
              <a:rPr lang="el-GR" dirty="0"/>
              <a:t/>
            </a:r>
            <a:br>
              <a:rPr lang="el-GR" dirty="0"/>
            </a:br>
            <a:endParaRPr lang="el-GR" dirty="0"/>
          </a:p>
        </p:txBody>
      </p:sp>
      <p:sp>
        <p:nvSpPr>
          <p:cNvPr id="3" name="Θέση περιεχομένου 2"/>
          <p:cNvSpPr>
            <a:spLocks noGrp="1"/>
          </p:cNvSpPr>
          <p:nvPr>
            <p:ph idx="1"/>
          </p:nvPr>
        </p:nvSpPr>
        <p:spPr/>
        <p:txBody>
          <a:bodyPr/>
          <a:lstStyle/>
          <a:p>
            <a:r>
              <a:rPr lang="el-GR" sz="2400" dirty="0"/>
              <a:t>Mελέτες δείχνουν ότι όλες οι μορφές θεραπείας φαίνεται να βοηθούν διάφορους ανθρώπους που αντιμετωπίζουν διάφορα προβλήματα, </a:t>
            </a:r>
            <a:r>
              <a:rPr lang="el-GR" sz="2400" dirty="0" smtClean="0"/>
              <a:t>αλλά </a:t>
            </a:r>
            <a:r>
              <a:rPr lang="el-GR" sz="2400" dirty="0"/>
              <a:t>είναι </a:t>
            </a:r>
            <a:r>
              <a:rPr lang="el-GR" sz="2400" dirty="0" smtClean="0"/>
              <a:t>δύσκολο </a:t>
            </a:r>
            <a:r>
              <a:rPr lang="el-GR" sz="2400" dirty="0"/>
              <a:t>να </a:t>
            </a:r>
            <a:r>
              <a:rPr lang="el-GR" sz="2400" dirty="0" smtClean="0"/>
              <a:t>κατανοηθεί </a:t>
            </a:r>
            <a:r>
              <a:rPr lang="el-GR" sz="2400" dirty="0"/>
              <a:t>το γιατί. Δεν υπάρχει κάποια θεωρία που να μπορεί να καλύψει όλες τις υπόλοιπες και να εξηγήσει πώς οι άνθρωποι καταφέρνουν να αλλάξουν τη συμπεριφορά τους.</a:t>
            </a:r>
          </a:p>
          <a:p>
            <a:pPr marL="0" indent="0">
              <a:buNone/>
            </a:pPr>
            <a:endParaRPr lang="el-GR" dirty="0"/>
          </a:p>
        </p:txBody>
      </p:sp>
    </p:spTree>
    <p:extLst>
      <p:ext uri="{BB962C8B-B14F-4D97-AF65-F5344CB8AC3E}">
        <p14:creationId xmlns:p14="http://schemas.microsoft.com/office/powerpoint/2010/main" val="515503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l-GR" dirty="0" smtClean="0">
                <a:solidFill>
                  <a:srgbClr val="FFC000"/>
                </a:solidFill>
              </a:rPr>
              <a:t>ΤΟ </a:t>
            </a:r>
            <a:r>
              <a:rPr lang="el-GR" dirty="0">
                <a:solidFill>
                  <a:srgbClr val="FFC000"/>
                </a:solidFill>
              </a:rPr>
              <a:t>ΔΙΑΘΕΩΡΗΤΙΚΟ </a:t>
            </a:r>
            <a:r>
              <a:rPr lang="el-GR" dirty="0" smtClean="0">
                <a:solidFill>
                  <a:srgbClr val="FFC000"/>
                </a:solidFill>
              </a:rPr>
              <a:t>ΜΟΝΤΕΛΟ            </a:t>
            </a:r>
            <a:r>
              <a:rPr lang="el-GR" dirty="0">
                <a:solidFill>
                  <a:srgbClr val="FFC000"/>
                </a:solidFill>
              </a:rPr>
              <a:t/>
            </a:r>
            <a:br>
              <a:rPr lang="el-GR" dirty="0">
                <a:solidFill>
                  <a:srgbClr val="FFC000"/>
                </a:solidFill>
              </a:rPr>
            </a:br>
            <a:r>
              <a:rPr lang="el-GR" dirty="0" smtClean="0">
                <a:solidFill>
                  <a:srgbClr val="FFC000"/>
                </a:solidFill>
              </a:rPr>
              <a:t>                         (ΤΤΜ)</a:t>
            </a:r>
            <a:endParaRPr lang="el-GR" dirty="0">
              <a:solidFill>
                <a:srgbClr val="FFC000"/>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ανακάλυψη των </a:t>
            </a:r>
            <a:r>
              <a:rPr lang="el-GR" b="1" dirty="0"/>
              <a:t>κοινών σταδίων και διαδικασιών</a:t>
            </a:r>
            <a:r>
              <a:rPr lang="el-GR" dirty="0"/>
              <a:t> στον τρόπο που κάποιοι άνθρωποι επιτυγχάνουν να ξεπεράσουν τους εθισμούς τους αρχικά προέκυψε από σε βάθος συνεντεύξεις με άτομα που κατάφεραν να αντιμετωπίσουν τον εθισμό τους στη νικοτίνη</a:t>
            </a:r>
          </a:p>
          <a:p>
            <a:r>
              <a:rPr lang="el-GR" dirty="0"/>
              <a:t>Το </a:t>
            </a:r>
            <a:r>
              <a:rPr lang="el-GR" b="1" dirty="0" err="1"/>
              <a:t>διαθεωρητικό</a:t>
            </a:r>
            <a:r>
              <a:rPr lang="el-GR" b="1" dirty="0"/>
              <a:t> μοντέλο</a:t>
            </a:r>
            <a:r>
              <a:rPr lang="el-GR" dirty="0"/>
              <a:t> είναι ένα μοντέλο που πραγματεύεται την </a:t>
            </a:r>
            <a:r>
              <a:rPr lang="el-GR" b="1" dirty="0"/>
              <a:t>αλλαγή της συμπεριφοράς. </a:t>
            </a:r>
            <a:endParaRPr lang="el-GR" dirty="0"/>
          </a:p>
          <a:p>
            <a:r>
              <a:rPr lang="el-GR" dirty="0"/>
              <a:t>Έχει αποτελέσει τη βάση για την κατασκευή αποτελεσματικών παρεμβάσεων για την προώθηση την αλλαγής των συμπεριφορών υγείας (διακοπή των επικίνδυνων και υιοθέτηση προστατευτικών συμπεριφορών). Περιγράφει πώς οι άνθρωποι τροποποιούν μία προβληματική συμπεριφορά ή υιοθετούν μία θετική συμπεριφορά. </a:t>
            </a:r>
          </a:p>
          <a:p>
            <a:pPr marL="0" indent="0">
              <a:buNone/>
            </a:pPr>
            <a:r>
              <a:rPr lang="el-GR" dirty="0"/>
              <a:t> </a:t>
            </a:r>
          </a:p>
          <a:p>
            <a:endParaRPr lang="el-GR" dirty="0"/>
          </a:p>
        </p:txBody>
      </p:sp>
    </p:spTree>
    <p:extLst>
      <p:ext uri="{BB962C8B-B14F-4D97-AF65-F5344CB8AC3E}">
        <p14:creationId xmlns:p14="http://schemas.microsoft.com/office/powerpoint/2010/main" val="2110402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54188" y="365125"/>
            <a:ext cx="4545106" cy="1325563"/>
          </a:xfrm>
        </p:spPr>
        <p:txBody>
          <a:bodyPr>
            <a:normAutofit fontScale="90000"/>
          </a:bodyPr>
          <a:lstStyle/>
          <a:p>
            <a:r>
              <a:rPr lang="en-US" b="1" dirty="0" smtClean="0"/>
              <a:t>     </a:t>
            </a:r>
            <a:r>
              <a:rPr lang="el-GR" b="1" dirty="0" smtClean="0">
                <a:solidFill>
                  <a:srgbClr val="FFC000"/>
                </a:solidFill>
                <a:latin typeface="Arial Black" panose="020B0A04020102020204" pitchFamily="34" charset="0"/>
              </a:rPr>
              <a:t>ΤΑ </a:t>
            </a:r>
            <a:r>
              <a:rPr lang="el-GR" b="1" dirty="0">
                <a:solidFill>
                  <a:srgbClr val="FFC000"/>
                </a:solidFill>
                <a:latin typeface="Arial Black" panose="020B0A04020102020204" pitchFamily="34" charset="0"/>
              </a:rPr>
              <a:t>ΣΤΑΔΙΑ</a:t>
            </a:r>
            <a:r>
              <a:rPr lang="el-GR" dirty="0"/>
              <a:t/>
            </a:r>
            <a:br>
              <a:rPr lang="el-GR" dirty="0"/>
            </a:b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6883405"/>
              </p:ext>
            </p:extLst>
          </p:nvPr>
        </p:nvGraphicFramePr>
        <p:xfrm>
          <a:off x="1640541" y="1344706"/>
          <a:ext cx="8538884" cy="4821375"/>
        </p:xfrm>
        <a:graphic>
          <a:graphicData uri="http://schemas.openxmlformats.org/drawingml/2006/table">
            <a:tbl>
              <a:tblPr firstRow="1" firstCol="1" lastRow="1" lastCol="1" bandRow="1" bandCol="1">
                <a:tableStyleId>{5C22544A-7EE6-4342-B048-85BDC9FD1C3A}</a:tableStyleId>
              </a:tblPr>
              <a:tblGrid>
                <a:gridCol w="2084537"/>
                <a:gridCol w="3144519"/>
                <a:gridCol w="3309828"/>
              </a:tblGrid>
              <a:tr h="562000">
                <a:tc>
                  <a:txBody>
                    <a:bodyPr/>
                    <a:lstStyle/>
                    <a:p>
                      <a:pPr>
                        <a:lnSpc>
                          <a:spcPct val="107000"/>
                        </a:lnSpc>
                        <a:spcAft>
                          <a:spcPts val="0"/>
                        </a:spcAft>
                      </a:pPr>
                      <a:r>
                        <a:rPr lang="el-GR" sz="1400" dirty="0">
                          <a:effectLst/>
                        </a:rPr>
                        <a:t>ΣΤΑΔΙΟ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a:lnSpc>
                          <a:spcPct val="107000"/>
                        </a:lnSpc>
                        <a:spcAft>
                          <a:spcPts val="0"/>
                        </a:spcAft>
                      </a:pPr>
                      <a:r>
                        <a:rPr lang="el-GR" sz="1400">
                          <a:effectLst/>
                        </a:rPr>
                        <a:t>Χαρακτηριστικά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a:lnSpc>
                          <a:spcPct val="107000"/>
                        </a:lnSpc>
                        <a:spcAft>
                          <a:spcPts val="0"/>
                        </a:spcAft>
                      </a:pPr>
                      <a:r>
                        <a:rPr lang="el-GR" sz="1400">
                          <a:effectLst/>
                        </a:rPr>
                        <a:t>Δήλωση (παράδειγμα από το ερωτηματολόγιο μας)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r>
              <a:tr h="1266383">
                <a:tc>
                  <a:txBody>
                    <a:bodyPr/>
                    <a:lstStyle/>
                    <a:p>
                      <a:pPr>
                        <a:lnSpc>
                          <a:spcPct val="107000"/>
                        </a:lnSpc>
                        <a:spcAft>
                          <a:spcPts val="0"/>
                        </a:spcAft>
                      </a:pPr>
                      <a:r>
                        <a:rPr lang="el-GR" sz="1600">
                          <a:effectLst/>
                        </a:rPr>
                        <a:t>1.</a:t>
                      </a:r>
                      <a:r>
                        <a:rPr lang="el-GR" sz="1400">
                          <a:effectLst/>
                        </a:rPr>
                        <a:t> </a:t>
                      </a:r>
                      <a:endParaRPr lang="el-GR" sz="1100">
                        <a:effectLst/>
                      </a:endParaRPr>
                    </a:p>
                    <a:p>
                      <a:pPr>
                        <a:lnSpc>
                          <a:spcPct val="107000"/>
                        </a:lnSpc>
                        <a:spcAft>
                          <a:spcPts val="0"/>
                        </a:spcAft>
                      </a:pPr>
                      <a:r>
                        <a:rPr lang="el-GR" sz="1400">
                          <a:effectLst/>
                        </a:rPr>
                        <a:t>ΜΗ </a:t>
                      </a:r>
                      <a:endParaRPr lang="el-GR" sz="1100">
                        <a:effectLst/>
                      </a:endParaRPr>
                    </a:p>
                    <a:p>
                      <a:pPr>
                        <a:lnSpc>
                          <a:spcPct val="107000"/>
                        </a:lnSpc>
                        <a:spcAft>
                          <a:spcPts val="0"/>
                        </a:spcAft>
                      </a:pPr>
                      <a:r>
                        <a:rPr lang="el-GR" sz="1400">
                          <a:effectLst/>
                        </a:rPr>
                        <a:t>ΠΡΟΒΛΗΜΑΤΙΣΜΟΣ </a:t>
                      </a:r>
                      <a:endParaRPr lang="el-GR" sz="1100">
                        <a:effectLst/>
                      </a:endParaRPr>
                    </a:p>
                    <a:p>
                      <a:pPr>
                        <a:lnSpc>
                          <a:spcPct val="107000"/>
                        </a:lnSpc>
                        <a:spcAft>
                          <a:spcPts val="0"/>
                        </a:spcAft>
                      </a:pPr>
                      <a:r>
                        <a:rPr lang="el-GR" sz="14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a:lnSpc>
                          <a:spcPct val="107000"/>
                        </a:lnSpc>
                        <a:spcAft>
                          <a:spcPts val="0"/>
                        </a:spcAft>
                      </a:pPr>
                      <a:r>
                        <a:rPr lang="el-GR" sz="1400" dirty="0">
                          <a:effectLst/>
                        </a:rPr>
                        <a:t>Καμία πρόθεση αλλαγής </a:t>
                      </a:r>
                      <a:endParaRPr lang="el-GR" sz="1100" dirty="0">
                        <a:effectLst/>
                      </a:endParaRPr>
                    </a:p>
                    <a:p>
                      <a:pPr>
                        <a:lnSpc>
                          <a:spcPct val="107000"/>
                        </a:lnSpc>
                        <a:spcAft>
                          <a:spcPts val="0"/>
                        </a:spcAft>
                      </a:pPr>
                      <a:r>
                        <a:rPr lang="el-GR" sz="1400" dirty="0">
                          <a:effectLst/>
                        </a:rPr>
                        <a:t>Δεν έχει επίγνωση του θέματος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a:lnSpc>
                          <a:spcPct val="107000"/>
                        </a:lnSpc>
                        <a:spcAft>
                          <a:spcPts val="0"/>
                        </a:spcAft>
                      </a:pPr>
                      <a:r>
                        <a:rPr lang="el-GR" sz="1400">
                          <a:effectLst/>
                        </a:rPr>
                        <a:t>Αν ήταν τόσο επικίνδυνο το κάπνισμα, δεν θα κάπνιζαν όλοι οι γιατροί (2%)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r>
              <a:tr h="1975987">
                <a:tc>
                  <a:txBody>
                    <a:bodyPr/>
                    <a:lstStyle/>
                    <a:p>
                      <a:pPr>
                        <a:lnSpc>
                          <a:spcPct val="107000"/>
                        </a:lnSpc>
                        <a:spcAft>
                          <a:spcPts val="0"/>
                        </a:spcAft>
                      </a:pPr>
                      <a:r>
                        <a:rPr lang="el-GR" sz="1600">
                          <a:effectLst/>
                        </a:rPr>
                        <a:t>2.</a:t>
                      </a:r>
                      <a:r>
                        <a:rPr lang="el-GR" sz="1400">
                          <a:effectLst/>
                        </a:rPr>
                        <a:t> ΠΡΟΒΛΗΜΑΤΙΣΜΟΣ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a:lnSpc>
                          <a:spcPct val="107000"/>
                        </a:lnSpc>
                        <a:spcAft>
                          <a:spcPts val="0"/>
                        </a:spcAft>
                      </a:pPr>
                      <a:r>
                        <a:rPr lang="el-GR" sz="1400" dirty="0">
                          <a:effectLst/>
                        </a:rPr>
                        <a:t>Επίγνωση του προβλήματος </a:t>
                      </a:r>
                      <a:endParaRPr lang="el-GR" sz="1100" dirty="0">
                        <a:effectLst/>
                      </a:endParaRPr>
                    </a:p>
                    <a:p>
                      <a:pPr>
                        <a:lnSpc>
                          <a:spcPct val="107000"/>
                        </a:lnSpc>
                        <a:spcAft>
                          <a:spcPts val="0"/>
                        </a:spcAft>
                      </a:pPr>
                      <a:r>
                        <a:rPr lang="el-GR" sz="1400" dirty="0">
                          <a:effectLst/>
                        </a:rPr>
                        <a:t>Θα σκεφτόταν την αλλαγή, αλλά δεν υπάρχουν συγκεκριμένα σχέδια ή δέσμευση για αλλαγή </a:t>
                      </a:r>
                      <a:endParaRPr lang="el-GR" sz="1100" dirty="0">
                        <a:effectLst/>
                      </a:endParaRPr>
                    </a:p>
                    <a:p>
                      <a:pPr>
                        <a:lnSpc>
                          <a:spcPct val="107000"/>
                        </a:lnSpc>
                        <a:spcAft>
                          <a:spcPts val="0"/>
                        </a:spcAft>
                      </a:pPr>
                      <a:r>
                        <a:rPr lang="el-GR" sz="1400" dirty="0">
                          <a:effectLst/>
                        </a:rPr>
                        <a:t>Αμφιθυμία, νιώθει ‘κολλημένο’</a:t>
                      </a:r>
                      <a:endParaRPr lang="el-GR" sz="1100" dirty="0">
                        <a:effectLst/>
                      </a:endParaRPr>
                    </a:p>
                    <a:p>
                      <a:pPr>
                        <a:lnSpc>
                          <a:spcPct val="107000"/>
                        </a:lnSpc>
                        <a:spcAft>
                          <a:spcPts val="0"/>
                        </a:spcAft>
                      </a:pPr>
                      <a:r>
                        <a:rPr lang="el-GR" sz="14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a:lnSpc>
                          <a:spcPct val="107000"/>
                        </a:lnSpc>
                        <a:spcAft>
                          <a:spcPts val="0"/>
                        </a:spcAft>
                      </a:pPr>
                      <a:r>
                        <a:rPr lang="el-GR" sz="1400" dirty="0">
                          <a:effectLst/>
                        </a:rPr>
                        <a:t>1. Σκοπεύω να κόψω το κάπνισμα, απλά όχι τώρα αμέσως. (80%)</a:t>
                      </a:r>
                      <a:endParaRPr lang="el-GR" sz="1100" dirty="0">
                        <a:effectLst/>
                      </a:endParaRPr>
                    </a:p>
                    <a:p>
                      <a:pPr>
                        <a:lnSpc>
                          <a:spcPct val="107000"/>
                        </a:lnSpc>
                        <a:spcAft>
                          <a:spcPts val="0"/>
                        </a:spcAft>
                      </a:pPr>
                      <a:r>
                        <a:rPr lang="el-GR" sz="1400" dirty="0">
                          <a:effectLst/>
                        </a:rPr>
                        <a:t>2. Νιώθω άσχημα που δε μπορώ να κόψω το κάπνισμα (60%)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r>
              <a:tr h="1017005">
                <a:tc>
                  <a:txBody>
                    <a:bodyPr/>
                    <a:lstStyle/>
                    <a:p>
                      <a:pPr>
                        <a:lnSpc>
                          <a:spcPct val="107000"/>
                        </a:lnSpc>
                        <a:spcAft>
                          <a:spcPts val="0"/>
                        </a:spcAft>
                      </a:pPr>
                      <a:r>
                        <a:rPr lang="el-GR" sz="1600">
                          <a:effectLst/>
                        </a:rPr>
                        <a:t>3.</a:t>
                      </a:r>
                      <a:endParaRPr lang="el-GR" sz="1100">
                        <a:effectLst/>
                      </a:endParaRPr>
                    </a:p>
                    <a:p>
                      <a:pPr>
                        <a:lnSpc>
                          <a:spcPct val="107000"/>
                        </a:lnSpc>
                        <a:spcAft>
                          <a:spcPts val="0"/>
                        </a:spcAft>
                      </a:pPr>
                      <a:r>
                        <a:rPr lang="el-GR" sz="1400">
                          <a:effectLst/>
                        </a:rPr>
                        <a:t> ΠΡΟΕΤΟΙΜΑΣΙΑ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a:lnSpc>
                          <a:spcPct val="107000"/>
                        </a:lnSpc>
                        <a:spcAft>
                          <a:spcPts val="0"/>
                        </a:spcAft>
                      </a:pPr>
                      <a:r>
                        <a:rPr lang="el-GR" sz="1400">
                          <a:effectLst/>
                        </a:rPr>
                        <a:t>Σχεδιάζει να αναλάβει δράση σύντομα</a:t>
                      </a:r>
                      <a:endParaRPr lang="el-GR" sz="1100">
                        <a:effectLst/>
                      </a:endParaRPr>
                    </a:p>
                    <a:p>
                      <a:pPr>
                        <a:lnSpc>
                          <a:spcPct val="107000"/>
                        </a:lnSpc>
                        <a:spcAft>
                          <a:spcPts val="0"/>
                        </a:spcAft>
                      </a:pPr>
                      <a:r>
                        <a:rPr lang="el-GR" sz="1400">
                          <a:effectLst/>
                        </a:rPr>
                        <a:t>Ίσως έχει προσπαθήσει στο παρελθόν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c>
                  <a:txBody>
                    <a:bodyPr/>
                    <a:lstStyle/>
                    <a:p>
                      <a:pPr>
                        <a:lnSpc>
                          <a:spcPct val="107000"/>
                        </a:lnSpc>
                        <a:spcAft>
                          <a:spcPts val="0"/>
                        </a:spcAft>
                      </a:pPr>
                      <a:r>
                        <a:rPr lang="el-GR" sz="1400" dirty="0">
                          <a:effectLst/>
                        </a:rPr>
                        <a:t>Έχω προσπαθήσει να το κόψω στο παρελθόν (65%)</a:t>
                      </a:r>
                      <a:endParaRPr lang="el-GR" sz="1100" dirty="0">
                        <a:effectLst/>
                      </a:endParaRPr>
                    </a:p>
                    <a:p>
                      <a:pPr>
                        <a:lnSpc>
                          <a:spcPct val="107000"/>
                        </a:lnSpc>
                        <a:spcAft>
                          <a:spcPts val="0"/>
                        </a:spcAft>
                      </a:pPr>
                      <a:r>
                        <a:rPr lang="el-GR" sz="1400" dirty="0">
                          <a:effectLst/>
                        </a:rPr>
                        <a:t>1. Μία φορά (35%)</a:t>
                      </a:r>
                      <a:endParaRPr lang="el-GR" sz="1100" dirty="0">
                        <a:effectLst/>
                      </a:endParaRPr>
                    </a:p>
                    <a:p>
                      <a:pPr>
                        <a:lnSpc>
                          <a:spcPct val="107000"/>
                        </a:lnSpc>
                        <a:spcAft>
                          <a:spcPts val="0"/>
                        </a:spcAft>
                      </a:pPr>
                      <a:r>
                        <a:rPr lang="el-GR" sz="1400" dirty="0">
                          <a:effectLst/>
                        </a:rPr>
                        <a:t>2. Αρκετές φορές (65%)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a:t>
            </a:r>
            <a:endParaRPr kumimoji="0" lang="el-G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929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21222" y="887127"/>
            <a:ext cx="8767483" cy="5362622"/>
          </a:xfrm>
          <a:prstGeom prst="rect">
            <a:avLst/>
          </a:prstGeom>
        </p:spPr>
        <p:txBody>
          <a:bodyPr wrap="square">
            <a:spAutoFit/>
          </a:bodyPr>
          <a:lstStyle/>
          <a:p>
            <a:pPr>
              <a:lnSpc>
                <a:spcPct val="107000"/>
              </a:lnSpc>
              <a:spcAft>
                <a:spcPts val="800"/>
              </a:spcAft>
            </a:pPr>
            <a:r>
              <a:rPr lang="el-GR" sz="2000" dirty="0" smtClean="0">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ΣΤΑΔΙΟ 4: ΔΡΑΣΗ</a:t>
            </a:r>
            <a:endParaRPr lang="el-GR" sz="120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Calibri" panose="020F0502020204030204" pitchFamily="34" charset="0"/>
                <a:ea typeface="Calibri" panose="020F0502020204030204" pitchFamily="34" charset="0"/>
                <a:cs typeface="Times New Roman" panose="02020603050405020304" pitchFamily="18" charset="0"/>
              </a:rPr>
              <a:t>Έχει αναλάβει στέρεα βήματα για να αντιμετωπίσει το πρόβλημα, αλλά η αλλαγή δεν έχει συνέπεια ακόμη</a:t>
            </a:r>
          </a:p>
          <a:p>
            <a:pPr>
              <a:lnSpc>
                <a:spcPct val="107000"/>
              </a:lnSpc>
              <a:spcAft>
                <a:spcPts val="800"/>
              </a:spcAft>
            </a:pPr>
            <a:endParaRPr lang="el-GR"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smtClean="0">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ΣΤΑΔΙΟ 5: ΔΙΑΤΗΡΗΣΗ</a:t>
            </a:r>
            <a:endParaRPr lang="el-GR" sz="120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Calibri" panose="020F0502020204030204" pitchFamily="34" charset="0"/>
                <a:ea typeface="Calibri" panose="020F0502020204030204" pitchFamily="34" charset="0"/>
                <a:cs typeface="Times New Roman" panose="02020603050405020304" pitchFamily="18" charset="0"/>
              </a:rPr>
              <a:t>Γενικά έχει απαλλαγή από την προβληματική συμπεριφορά</a:t>
            </a:r>
          </a:p>
          <a:p>
            <a:pPr>
              <a:lnSpc>
                <a:spcPct val="107000"/>
              </a:lnSpc>
              <a:spcAft>
                <a:spcPts val="800"/>
              </a:spcAft>
            </a:pPr>
            <a:r>
              <a:rPr lang="el-GR" sz="2400" dirty="0" smtClean="0">
                <a:effectLst/>
                <a:latin typeface="Calibri" panose="020F0502020204030204" pitchFamily="34" charset="0"/>
                <a:ea typeface="Calibri" panose="020F0502020204030204" pitchFamily="34" charset="0"/>
                <a:cs typeface="Times New Roman" panose="02020603050405020304" pitchFamily="18" charset="0"/>
              </a:rPr>
              <a:t>Έχει υιοθετήσει την υγιή συμπεριφορά</a:t>
            </a:r>
          </a:p>
          <a:p>
            <a:pPr>
              <a:lnSpc>
                <a:spcPct val="107000"/>
              </a:lnSpc>
              <a:spcAft>
                <a:spcPts val="800"/>
              </a:spcAft>
            </a:pPr>
            <a:r>
              <a:rPr lang="el-GR" sz="2400" dirty="0" smtClean="0">
                <a:effectLst/>
                <a:latin typeface="Calibri" panose="020F0502020204030204" pitchFamily="34" charset="0"/>
                <a:ea typeface="Calibri" panose="020F0502020204030204" pitchFamily="34" charset="0"/>
                <a:cs typeface="Times New Roman" panose="02020603050405020304" pitchFamily="18" charset="0"/>
              </a:rPr>
              <a:t>Μπορεί να υποτροπιάσει, αλλά αποδέχεται και δεσμεύεται στη νέα συμπεριφορά ως μέρος της καθημερινότητας και της ζωής</a:t>
            </a:r>
          </a:p>
          <a:p>
            <a:pPr>
              <a:lnSpc>
                <a:spcPct val="107000"/>
              </a:lnSpc>
              <a:spcAft>
                <a:spcPts val="800"/>
              </a:spcAft>
            </a:pP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smtClean="0">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ΣΤΑΔΙΟ 6: ΤΕΡΜΑΤΙΣΜΟΣ</a:t>
            </a:r>
            <a:endParaRPr lang="el-GR" sz="120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effectLst/>
                <a:latin typeface="Calibri" panose="020F0502020204030204" pitchFamily="34" charset="0"/>
                <a:ea typeface="Calibri" panose="020F0502020204030204" pitchFamily="34" charset="0"/>
                <a:cs typeface="Times New Roman" panose="02020603050405020304" pitchFamily="18" charset="0"/>
              </a:rPr>
              <a:t>Δεν έχει επιστρέψει στην προηγούμενη συμπεριφορά</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889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0240" y="788894"/>
            <a:ext cx="9404723" cy="1400530"/>
          </a:xfrm>
        </p:spPr>
        <p:txBody>
          <a:bodyPr/>
          <a:lstStyle/>
          <a:p>
            <a:r>
              <a:rPr lang="el-GR" dirty="0" smtClean="0"/>
              <a:t>  </a:t>
            </a:r>
            <a:r>
              <a:rPr lang="el-GR" dirty="0" smtClean="0">
                <a:solidFill>
                  <a:srgbClr val="FFC000"/>
                </a:solidFill>
              </a:rPr>
              <a:t>ΤΙ ΨΑΧΝΟΥΜΕ ΣΤΟ ΔΙΑΔΙΚΤΥΟ</a:t>
            </a:r>
            <a:endParaRPr lang="el-GR" dirty="0">
              <a:solidFill>
                <a:srgbClr val="FFC000"/>
              </a:solidFill>
            </a:endParaRPr>
          </a:p>
        </p:txBody>
      </p:sp>
      <p:sp>
        <p:nvSpPr>
          <p:cNvPr id="3" name="Θέση περιεχομένου 2"/>
          <p:cNvSpPr>
            <a:spLocks noGrp="1"/>
          </p:cNvSpPr>
          <p:nvPr>
            <p:ph idx="1"/>
          </p:nvPr>
        </p:nvSpPr>
        <p:spPr>
          <a:xfrm>
            <a:off x="1103312" y="2052918"/>
            <a:ext cx="10353582" cy="4195481"/>
          </a:xfrm>
        </p:spPr>
        <p:txBody>
          <a:bodyPr>
            <a:normAutofit lnSpcReduction="10000"/>
          </a:bodyPr>
          <a:lstStyle/>
          <a:p>
            <a:r>
              <a:rPr lang="fr-FR" dirty="0">
                <a:hlinkClick r:id="rId2"/>
              </a:rPr>
              <a:t>https://</a:t>
            </a:r>
            <a:r>
              <a:rPr lang="fr-FR" dirty="0" smtClean="0">
                <a:hlinkClick r:id="rId2"/>
              </a:rPr>
              <a:t>www.youtube.com/watch?v=azrE6CWUSLA</a:t>
            </a:r>
            <a:endParaRPr lang="el-GR" dirty="0" smtClean="0"/>
          </a:p>
          <a:p>
            <a:r>
              <a:rPr lang="en-US" sz="3200" dirty="0" smtClean="0"/>
              <a:t>This will make you stop smoking</a:t>
            </a:r>
            <a:r>
              <a:rPr lang="el-GR" sz="3200" dirty="0" smtClean="0"/>
              <a:t> </a:t>
            </a:r>
            <a:r>
              <a:rPr lang="el-GR" sz="3200" dirty="0" smtClean="0"/>
              <a:t>- επιστημονικό</a:t>
            </a:r>
            <a:r>
              <a:rPr lang="el-GR" sz="3200" dirty="0" smtClean="0"/>
              <a:t>, ενημερωτικό </a:t>
            </a:r>
            <a:r>
              <a:rPr lang="el-GR" sz="3200" dirty="0" smtClean="0"/>
              <a:t>ντοκυμαντέρ για το κάπνισμα</a:t>
            </a:r>
            <a:endParaRPr lang="el-GR" sz="3200" dirty="0" smtClean="0"/>
          </a:p>
          <a:p>
            <a:r>
              <a:rPr lang="el-GR" sz="3200" dirty="0" smtClean="0"/>
              <a:t>294.703 προβολές σε 3 χρόνια</a:t>
            </a:r>
          </a:p>
          <a:p>
            <a:endParaRPr lang="el-GR" sz="3200" dirty="0"/>
          </a:p>
          <a:p>
            <a:r>
              <a:rPr lang="fr-FR" dirty="0">
                <a:hlinkClick r:id="rId3"/>
              </a:rPr>
              <a:t>https://</a:t>
            </a:r>
            <a:r>
              <a:rPr lang="fr-FR" dirty="0" smtClean="0">
                <a:hlinkClick r:id="rId3"/>
              </a:rPr>
              <a:t>www.youtube.com/watch?v=EdCU2DfMBpU</a:t>
            </a:r>
            <a:endParaRPr lang="el-GR" dirty="0" smtClean="0"/>
          </a:p>
          <a:p>
            <a:r>
              <a:rPr lang="el-GR" sz="3200" dirty="0" smtClean="0"/>
              <a:t>Συνωμοσιολογικό ντοκυμαντέρ για τα εμβόλια</a:t>
            </a:r>
          </a:p>
          <a:p>
            <a:r>
              <a:rPr lang="el-GR" sz="3200" dirty="0" smtClean="0"/>
              <a:t>534.809 προβολές σε 3 μήνες</a:t>
            </a:r>
          </a:p>
          <a:p>
            <a:endParaRPr lang="el-GR" dirty="0"/>
          </a:p>
        </p:txBody>
      </p:sp>
    </p:spTree>
    <p:extLst>
      <p:ext uri="{BB962C8B-B14F-4D97-AF65-F5344CB8AC3E}">
        <p14:creationId xmlns:p14="http://schemas.microsoft.com/office/powerpoint/2010/main" val="146651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a:t>
            </a:r>
            <a:r>
              <a:rPr lang="el-GR" dirty="0" smtClean="0"/>
              <a:t>      ΠΗΓΕΣ</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u="sng" dirty="0">
                <a:hlinkClick r:id="rId2"/>
              </a:rPr>
              <a:t>http://edition.cnn.com/2014/01/11/health/still-smoking</a:t>
            </a:r>
            <a:r>
              <a:rPr lang="el-GR" u="sng" dirty="0" smtClean="0">
                <a:hlinkClick r:id="rId2"/>
              </a:rPr>
              <a:t>/</a:t>
            </a:r>
            <a:r>
              <a:rPr lang="el-GR" dirty="0"/>
              <a:t> </a:t>
            </a:r>
          </a:p>
          <a:p>
            <a:r>
              <a:rPr lang="el-GR" u="sng" dirty="0">
                <a:hlinkClick r:id="rId3"/>
              </a:rPr>
              <a:t>http://</a:t>
            </a:r>
            <a:r>
              <a:rPr lang="el-GR" u="sng" dirty="0" smtClean="0">
                <a:hlinkClick r:id="rId3"/>
              </a:rPr>
              <a:t>health.howstuffworks.com/wellness/smoking-cessation/10-reasons-people-start-smoking.htm#page=0</a:t>
            </a:r>
            <a:r>
              <a:rPr lang="el-GR" dirty="0"/>
              <a:t> </a:t>
            </a:r>
          </a:p>
          <a:p>
            <a:r>
              <a:rPr lang="el-GR" u="sng" dirty="0">
                <a:hlinkClick r:id="rId4"/>
              </a:rPr>
              <a:t>https://</a:t>
            </a:r>
            <a:r>
              <a:rPr lang="el-GR" u="sng" dirty="0" smtClean="0">
                <a:hlinkClick r:id="rId4"/>
              </a:rPr>
              <a:t>www.youtube.com/watch?v=azrE6CWUSLA</a:t>
            </a:r>
            <a:r>
              <a:rPr lang="el-GR" u="sng" dirty="0" smtClean="0">
                <a:hlinkClick r:id="rId5"/>
              </a:rPr>
              <a:t>http</a:t>
            </a:r>
            <a:r>
              <a:rPr lang="el-GR" u="sng" dirty="0">
                <a:hlinkClick r:id="rId5"/>
              </a:rPr>
              <a:t>://www.bodyforwife.com/to-epiphany-and-beyond-finding-your-why-of-weight-loss</a:t>
            </a:r>
            <a:r>
              <a:rPr lang="el-GR" u="sng" dirty="0" smtClean="0">
                <a:hlinkClick r:id="rId5"/>
              </a:rPr>
              <a:t>/</a:t>
            </a:r>
            <a:r>
              <a:rPr lang="el-GR" dirty="0"/>
              <a:t> </a:t>
            </a:r>
          </a:p>
          <a:p>
            <a:r>
              <a:rPr lang="el-GR" u="sng" dirty="0">
                <a:hlinkClick r:id="rId6"/>
              </a:rPr>
              <a:t>http://</a:t>
            </a:r>
            <a:r>
              <a:rPr lang="el-GR" u="sng" dirty="0" smtClean="0">
                <a:hlinkClick r:id="rId6"/>
              </a:rPr>
              <a:t>www.iflscience.com/health-and-medicine/ten-myths-about-smoking-will-not-die</a:t>
            </a:r>
            <a:endParaRPr lang="el-GR" u="sng" dirty="0" smtClean="0"/>
          </a:p>
          <a:p>
            <a:r>
              <a:rPr lang="el-GR" dirty="0"/>
              <a:t> </a:t>
            </a:r>
            <a:r>
              <a:rPr lang="en-US" dirty="0">
                <a:solidFill>
                  <a:srgbClr val="92D050"/>
                </a:solidFill>
                <a:hlinkClick r:id="rId7"/>
              </a:rPr>
              <a:t>http://dupress.com/articles/behavior-change-communications-in-health-care</a:t>
            </a:r>
            <a:r>
              <a:rPr lang="en-US" dirty="0" smtClean="0">
                <a:hlinkClick r:id="rId7"/>
              </a:rPr>
              <a:t>/</a:t>
            </a:r>
            <a:endParaRPr lang="el-GR" dirty="0" smtClean="0"/>
          </a:p>
          <a:p>
            <a:r>
              <a:rPr lang="fr-FR" u="sng" dirty="0">
                <a:solidFill>
                  <a:srgbClr val="92D050"/>
                </a:solidFill>
                <a:hlinkClick r:id="rId8"/>
              </a:rPr>
              <a:t>http://</a:t>
            </a:r>
            <a:r>
              <a:rPr lang="fr-FR" u="sng" dirty="0" smtClean="0">
                <a:solidFill>
                  <a:srgbClr val="92D050"/>
                </a:solidFill>
                <a:hlinkClick r:id="rId8"/>
              </a:rPr>
              <a:t>www.who.int/fctc/reporting/party_reports/greece_annex1_the_greek_tobacco_epidemic_2011.pdf</a:t>
            </a:r>
            <a:endParaRPr lang="el-GR" u="sng" dirty="0" smtClean="0">
              <a:solidFill>
                <a:srgbClr val="92D050"/>
              </a:solidFill>
            </a:endParaRPr>
          </a:p>
          <a:p>
            <a:r>
              <a:rPr lang="fr-FR" u="sng" dirty="0">
                <a:solidFill>
                  <a:srgbClr val="92D050"/>
                </a:solidFill>
              </a:rPr>
              <a:t>ww.who.int/en/</a:t>
            </a:r>
            <a:endParaRPr lang="el-GR" u="sng" dirty="0">
              <a:solidFill>
                <a:srgbClr val="92D050"/>
              </a:solidFill>
            </a:endParaRPr>
          </a:p>
          <a:p>
            <a:endParaRPr lang="el-GR" u="sng" dirty="0"/>
          </a:p>
          <a:p>
            <a:pPr marL="0" indent="0">
              <a:buNone/>
            </a:pPr>
            <a:r>
              <a:rPr lang="el-GR" dirty="0"/>
              <a:t> </a:t>
            </a:r>
          </a:p>
          <a:p>
            <a:endParaRPr lang="el-GR" dirty="0"/>
          </a:p>
        </p:txBody>
      </p:sp>
    </p:spTree>
    <p:extLst>
      <p:ext uri="{BB962C8B-B14F-4D97-AF65-F5344CB8AC3E}">
        <p14:creationId xmlns:p14="http://schemas.microsoft.com/office/powerpoint/2010/main" val="1469701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l-GR" dirty="0" smtClean="0">
                <a:solidFill>
                  <a:srgbClr val="FFC000"/>
                </a:solidFill>
              </a:rPr>
              <a:t>ΚΟΙΝΩΝΙΑ </a:t>
            </a:r>
            <a:br>
              <a:rPr lang="el-GR" dirty="0" smtClean="0">
                <a:solidFill>
                  <a:srgbClr val="FFC000"/>
                </a:solidFill>
              </a:rPr>
            </a:br>
            <a:r>
              <a:rPr lang="el-GR" dirty="0">
                <a:solidFill>
                  <a:srgbClr val="FFC000"/>
                </a:solidFill>
              </a:rPr>
              <a:t> </a:t>
            </a:r>
            <a:r>
              <a:rPr lang="el-GR" dirty="0" smtClean="0">
                <a:solidFill>
                  <a:srgbClr val="FFC000"/>
                </a:solidFill>
              </a:rPr>
              <a:t>       ΤΗΣ ΠΑΡΑΠΛΗΡΟΦΟΡΗΣΗΣ</a:t>
            </a:r>
            <a:endParaRPr lang="el-GR" dirty="0">
              <a:solidFill>
                <a:srgbClr val="FFC000"/>
              </a:solidFill>
            </a:endParaRPr>
          </a:p>
        </p:txBody>
      </p:sp>
      <p:sp>
        <p:nvSpPr>
          <p:cNvPr id="3" name="Θέση περιεχομένου 2"/>
          <p:cNvSpPr>
            <a:spLocks noGrp="1"/>
          </p:cNvSpPr>
          <p:nvPr>
            <p:ph idx="1"/>
          </p:nvPr>
        </p:nvSpPr>
        <p:spPr>
          <a:xfrm>
            <a:off x="1103312" y="2052918"/>
            <a:ext cx="10098088" cy="4195481"/>
          </a:xfrm>
        </p:spPr>
        <p:txBody>
          <a:bodyPr/>
          <a:lstStyle/>
          <a:p>
            <a:r>
              <a:rPr lang="el-GR" dirty="0" smtClean="0"/>
              <a:t>Αν και η αισιόδοξη πρόβλεψη για την επίδραση των ΜΜΕ και του Διαδικτύου πιο συγκεκριμένα στην ενημέρωση των ανθρώπων για επιστημονικά ζητήματα θεωρούσε ότι μέσα σε λίγα χρόνια οι γνώσεις του απλού ανθρώπου θα βελτιώνονταν θεαματικά, η πραγματικότητα τη διαψεύδει καθημερινά.</a:t>
            </a:r>
          </a:p>
          <a:p>
            <a:r>
              <a:rPr lang="el-GR" dirty="0" smtClean="0"/>
              <a:t>Για κάθε έγκριτη και αξιόπιστη ιστοσελίδα/τηλεοπτική εκπομπή ενημέρωσης, υπάρχουν δεκάδες άλλες που διαδίδουν ανεξέταστα φήμες, συνωμοσιολογία και καθαρές απάτες. Δυστυχώς οι τελευταίες, με κραυγαλέους τίτλους και άλλα τεχνάσματα εντυπωσιασμού, προσελκύουν και πείθουν την πλειοψηφία, που θεωρεί ότι αν κάτι δημοσιεύεται γραπτά είναι οπωσδήποτε αληθινό. Η ευκολία διάδοσης αυτών των «πληροφοριών» τις καθιστά «δεδομένα» και κοινή γνώση μέσα σε ελάχιστο χρόνο.</a:t>
            </a:r>
            <a:endParaRPr lang="el-GR" dirty="0"/>
          </a:p>
        </p:txBody>
      </p:sp>
    </p:spTree>
    <p:extLst>
      <p:ext uri="{BB962C8B-B14F-4D97-AF65-F5344CB8AC3E}">
        <p14:creationId xmlns:p14="http://schemas.microsoft.com/office/powerpoint/2010/main" val="142867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65449" y="484094"/>
            <a:ext cx="5318966" cy="2958353"/>
          </a:xfrm>
        </p:spPr>
        <p:txBody>
          <a:bodyPr>
            <a:normAutofit/>
          </a:bodyPr>
          <a:lstStyle/>
          <a:p>
            <a:r>
              <a:rPr lang="el-GR" dirty="0" smtClean="0">
                <a:solidFill>
                  <a:srgbClr val="C00000"/>
                </a:solidFill>
              </a:rPr>
              <a:t>Η κάνναβη θεραπεύει τον καρκίνο!!!!</a:t>
            </a:r>
            <a:br>
              <a:rPr lang="el-GR" dirty="0" smtClean="0">
                <a:solidFill>
                  <a:srgbClr val="C00000"/>
                </a:solidFill>
              </a:rPr>
            </a:br>
            <a:r>
              <a:rPr lang="el-GR" dirty="0" smtClean="0">
                <a:solidFill>
                  <a:srgbClr val="C00000"/>
                </a:solidFill>
              </a:rPr>
              <a:t>Αλλά το κατεστημένο </a:t>
            </a:r>
            <a:r>
              <a:rPr lang="el-GR" dirty="0" smtClean="0">
                <a:solidFill>
                  <a:srgbClr val="C00000"/>
                </a:solidFill>
              </a:rPr>
              <a:t>μας </a:t>
            </a:r>
            <a:r>
              <a:rPr lang="el-GR" dirty="0" smtClean="0">
                <a:solidFill>
                  <a:srgbClr val="C00000"/>
                </a:solidFill>
              </a:rPr>
              <a:t>το κρύβει!!!!!!!!</a:t>
            </a:r>
            <a:endParaRPr lang="el-GR" dirty="0">
              <a:solidFill>
                <a:srgbClr val="C00000"/>
              </a:solidFill>
            </a:endParaRPr>
          </a:p>
        </p:txBody>
      </p:sp>
      <p:sp>
        <p:nvSpPr>
          <p:cNvPr id="4" name="Θέση κειμένου 3"/>
          <p:cNvSpPr>
            <a:spLocks noGrp="1"/>
          </p:cNvSpPr>
          <p:nvPr>
            <p:ph type="body" sz="half" idx="2"/>
          </p:nvPr>
        </p:nvSpPr>
        <p:spPr>
          <a:xfrm>
            <a:off x="6400801" y="3516406"/>
            <a:ext cx="5648262" cy="2729753"/>
          </a:xfrm>
        </p:spPr>
        <p:txBody>
          <a:bodyPr>
            <a:normAutofit fontScale="47500" lnSpcReduction="20000"/>
          </a:bodyPr>
          <a:lstStyle/>
          <a:p>
            <a:r>
              <a:rPr lang="el-GR" sz="4200" dirty="0" smtClean="0">
                <a:solidFill>
                  <a:srgbClr val="FFC000"/>
                </a:solidFill>
              </a:rPr>
              <a:t>Στην πραγματικότητα ο συγκεκριμένος ασθενής πέθανε λίγους μήνες αφότου αντικατέστησε την συμβατική θεραπεία με εναλλακτική. Η είδηση της αποθεραπείας του εξακολουθεί να διαδίδεται ακόμη και από πτυχιούχους πανεπιστημίου. Η είδηση του θανάτου του υπάρχει μόνο σε έναν ιστότοπο, ειδικευμένο στην ανίχνευση και κατάρριψη ψευδών ειδήσεων</a:t>
            </a:r>
            <a:r>
              <a:rPr lang="el-GR" dirty="0" smtClean="0"/>
              <a:t>.</a:t>
            </a:r>
            <a:endParaRPr lang="el-GR" dirty="0"/>
          </a:p>
        </p:txBody>
      </p:sp>
      <p:pic>
        <p:nvPicPr>
          <p:cNvPr id="1028" name="Picture 4" descr="http://i0.wp.com/ellinikahoaxes.gr/wp-content/uploads/2016/06/Hibbit.jpg?w=49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66" r="1566"/>
          <a:stretch>
            <a:fillRect/>
          </a:stretch>
        </p:blipFill>
        <p:spPr bwMode="auto">
          <a:xfrm>
            <a:off x="398028" y="1230406"/>
            <a:ext cx="581501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6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08502" y="699248"/>
            <a:ext cx="3401064" cy="1412538"/>
          </a:xfrm>
        </p:spPr>
        <p:txBody>
          <a:bodyPr/>
          <a:lstStyle/>
          <a:p>
            <a:r>
              <a:rPr lang="el-GR" dirty="0" smtClean="0">
                <a:solidFill>
                  <a:srgbClr val="FFC000"/>
                </a:solidFill>
              </a:rPr>
              <a:t>ΚΟΙΝΩΝΙΚΑ  ΔΙΚΤΥΑ ΚΑΙ ΠΑΡΑΠΛΗΡΟΦΟΡΗΣΗ</a:t>
            </a:r>
            <a:endParaRPr lang="el-GR" dirty="0">
              <a:solidFill>
                <a:srgbClr val="FFC000"/>
              </a:solidFill>
            </a:endParaRPr>
          </a:p>
        </p:txBody>
      </p:sp>
      <p:sp>
        <p:nvSpPr>
          <p:cNvPr id="4" name="Θέση κειμένου 3"/>
          <p:cNvSpPr>
            <a:spLocks noGrp="1"/>
          </p:cNvSpPr>
          <p:nvPr>
            <p:ph type="body" sz="half" idx="2"/>
          </p:nvPr>
        </p:nvSpPr>
        <p:spPr>
          <a:xfrm>
            <a:off x="6308502" y="2111786"/>
            <a:ext cx="4551315" cy="4275567"/>
          </a:xfrm>
        </p:spPr>
        <p:txBody>
          <a:bodyPr>
            <a:normAutofit/>
          </a:bodyPr>
          <a:lstStyle/>
          <a:p>
            <a:r>
              <a:rPr lang="el-GR" sz="1800" dirty="0"/>
              <a:t>Έ</a:t>
            </a:r>
            <a:r>
              <a:rPr lang="el-GR" sz="1800" dirty="0" smtClean="0"/>
              <a:t>νας από τους σημαντικότερους φορείς παραπληροφόρησης είναι τα λεγόμενα κοινωνικά δίκτυα, όπου οποιοσδήποτε μπορεί να αναρτήσει απόψεις, φήμες και ψευδείς πληροφορίες και να προσελκύσει μεγάλο αριθμό αναγνωστών. Πολλοί από αυτούς θεωρούν ότι η επιφανειακή γνώση που αποκτούν από μερικές ώρες περιήγηση σε τυχαίες ιστοσελίδες τους καθιστούν ειδήμονες. Όλοι χαρακτηρίζονται από καχύποπτη και περιφρονητική στάση απέναντι στην επιστήμη και το κράτος σε  επίπεδο σχεδόν εμμονής.</a:t>
            </a:r>
            <a:endParaRPr lang="el-GR" sz="1800" dirty="0"/>
          </a:p>
        </p:txBody>
      </p:sp>
      <p:pic>
        <p:nvPicPr>
          <p:cNvPr id="2050" name="Picture 2" descr="https://scontent.xx.fbcdn.net/v/t1.0-9/13413535_1302001636495355_3491646892220279590_n.png?oh=32b770f694e68502d27c567aa453c618&amp;oe=580A48D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113" y="96375"/>
            <a:ext cx="5226190" cy="641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403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88341" y="1726177"/>
            <a:ext cx="6096000" cy="3108543"/>
          </a:xfrm>
          <a:prstGeom prst="rect">
            <a:avLst/>
          </a:prstGeom>
        </p:spPr>
        <p:txBody>
          <a:bodyPr>
            <a:spAutoFit/>
          </a:bodyPr>
          <a:lstStyle/>
          <a:p>
            <a:r>
              <a:rPr lang="el-GR" sz="2800" dirty="0">
                <a:solidFill>
                  <a:srgbClr val="1D2129"/>
                </a:solidFill>
                <a:latin typeface="Arial Black" panose="020B0A04020102020204" pitchFamily="34" charset="0"/>
              </a:rPr>
              <a:t>Το φαινόμενο </a:t>
            </a:r>
            <a:r>
              <a:rPr lang="el-GR" sz="2800" dirty="0">
                <a:solidFill>
                  <a:srgbClr val="C00000"/>
                </a:solidFill>
                <a:latin typeface="Arial Black" panose="020B0A04020102020204" pitchFamily="34" charset="0"/>
              </a:rPr>
              <a:t>Dunning-Kruger</a:t>
            </a:r>
            <a:r>
              <a:rPr lang="el-GR" sz="2800" dirty="0">
                <a:solidFill>
                  <a:srgbClr val="1D2129"/>
                </a:solidFill>
                <a:latin typeface="Arial Black" panose="020B0A04020102020204" pitchFamily="34" charset="0"/>
              </a:rPr>
              <a:t> είναι αυτό όπου άτομα που είναι άσχετα με το αντικείμενο, πιστεύουν πως έχουν τόσο υψηλές γνώσεις για το θέμα, ώστε γνωρίζουν καλύτερα και από τους πραγματικά ειδικούς.</a:t>
            </a:r>
            <a:endParaRPr lang="el-GR" sz="2800" dirty="0">
              <a:latin typeface="Arial Black" panose="020B0A04020102020204" pitchFamily="34" charset="0"/>
            </a:endParaRPr>
          </a:p>
        </p:txBody>
      </p:sp>
    </p:spTree>
    <p:extLst>
      <p:ext uri="{BB962C8B-B14F-4D97-AF65-F5344CB8AC3E}">
        <p14:creationId xmlns:p14="http://schemas.microsoft.com/office/powerpoint/2010/main" val="3251739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130" y="452718"/>
            <a:ext cx="9404723" cy="1400530"/>
          </a:xfrm>
        </p:spPr>
        <p:txBody>
          <a:bodyPr/>
          <a:lstStyle/>
          <a:p>
            <a:r>
              <a:rPr lang="el-GR" dirty="0" smtClean="0"/>
              <a:t>               </a:t>
            </a:r>
            <a:r>
              <a:rPr lang="el-GR" sz="5400" dirty="0" smtClean="0">
                <a:solidFill>
                  <a:srgbClr val="C00000"/>
                </a:solidFill>
              </a:rPr>
              <a:t>ΑΣΤΙΚΟΙ ΜΥΘΟΙ</a:t>
            </a:r>
            <a:endParaRPr lang="el-GR" sz="5400" dirty="0">
              <a:solidFill>
                <a:srgbClr val="C00000"/>
              </a:solidFill>
            </a:endParaRPr>
          </a:p>
        </p:txBody>
      </p:sp>
      <p:sp>
        <p:nvSpPr>
          <p:cNvPr id="3" name="Θέση περιεχομένου 2"/>
          <p:cNvSpPr>
            <a:spLocks noGrp="1"/>
          </p:cNvSpPr>
          <p:nvPr>
            <p:ph idx="1"/>
          </p:nvPr>
        </p:nvSpPr>
        <p:spPr>
          <a:xfrm>
            <a:off x="1466383" y="1891143"/>
            <a:ext cx="8946541" cy="4395151"/>
          </a:xfrm>
        </p:spPr>
        <p:txBody>
          <a:bodyPr>
            <a:normAutofit/>
          </a:bodyPr>
          <a:lstStyle/>
          <a:p>
            <a:r>
              <a:rPr lang="el-GR" sz="2400" dirty="0" smtClean="0"/>
              <a:t>Οι αστικοί μύθοι είναι ιστορίες, συνήθως ανυπόστατες, βασισμένες σε φήμες και συχνά εξ ολοκλήρου κατασκευασμένες, ενίοτε κακόβουλα. Έχουν αντικαταστήσει στην εποχή μας τις ιστορίες που κυκλοφορούσαν παλιά στα χωριά για τις ξωθιές που χορεύουν τη νύχτα στο πηγάδι, τα στοιχειωμένα σπίτια, τους λυκανθρώπους και τα ξωτικά.</a:t>
            </a:r>
          </a:p>
          <a:p>
            <a:r>
              <a:rPr lang="el-GR" sz="2400" dirty="0" smtClean="0"/>
              <a:t>Στη διαδικτυακή τους εκδοχή λέγονται </a:t>
            </a:r>
            <a:r>
              <a:rPr lang="en-US" sz="2400" dirty="0" smtClean="0"/>
              <a:t>memes </a:t>
            </a:r>
            <a:r>
              <a:rPr lang="el-GR" sz="2400" dirty="0" smtClean="0"/>
              <a:t>και διαδίδονται με αστραπιαία ταχύτητα</a:t>
            </a:r>
            <a:endParaRPr lang="el-GR" sz="2400" dirty="0"/>
          </a:p>
        </p:txBody>
      </p:sp>
    </p:spTree>
    <p:extLst>
      <p:ext uri="{BB962C8B-B14F-4D97-AF65-F5344CB8AC3E}">
        <p14:creationId xmlns:p14="http://schemas.microsoft.com/office/powerpoint/2010/main" val="7274320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427</TotalTime>
  <Words>2504</Words>
  <Application>Microsoft Office PowerPoint</Application>
  <PresentationFormat>Ευρεία οθόνη</PresentationFormat>
  <Paragraphs>240</Paragraphs>
  <Slides>40</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40</vt:i4>
      </vt:variant>
    </vt:vector>
  </HeadingPairs>
  <TitlesOfParts>
    <vt:vector size="49" baseType="lpstr">
      <vt:lpstr>Arial</vt:lpstr>
      <vt:lpstr>Arial Black</vt:lpstr>
      <vt:lpstr>Calibri</vt:lpstr>
      <vt:lpstr>Century Gothic</vt:lpstr>
      <vt:lpstr>Helvetica</vt:lpstr>
      <vt:lpstr>Times New Roman</vt:lpstr>
      <vt:lpstr>Wingdings</vt:lpstr>
      <vt:lpstr>Wingdings 3</vt:lpstr>
      <vt:lpstr>Ιόν</vt:lpstr>
      <vt:lpstr>ΣΥΜΠΕΡΙΦΟΡΕΣ ΥΓΕΙΑΣ</vt:lpstr>
      <vt:lpstr>ΕΡΕΥΝΗΤΙΚΗ ΕΡΓΑΣΙΑ 2015-2016</vt:lpstr>
      <vt:lpstr>   ΕΠΙΛΟΓΕΣ ΚΑΙ ΑΠΟΦΑΣΕΙΣ ΥΓΕΙΑΣ</vt:lpstr>
      <vt:lpstr>  ΤΙ ΨΑΧΝΟΥΜΕ ΣΤΟ ΔΙΑΔΙΚΤΥΟ</vt:lpstr>
      <vt:lpstr>                     ΚΟΙΝΩΝΙΑ          ΤΗΣ ΠΑΡΑΠΛΗΡΟΦΟΡΗΣΗΣ</vt:lpstr>
      <vt:lpstr>Η κάνναβη θεραπεύει τον καρκίνο!!!! Αλλά το κατεστημένο μας το κρύβει!!!!!!!!</vt:lpstr>
      <vt:lpstr>ΚΟΙΝΩΝΙΚΑ  ΔΙΚΤΥΑ ΚΑΙ ΠΑΡΑΠΛΗΡΟΦΟΡΗΣΗ</vt:lpstr>
      <vt:lpstr>Παρουσίαση του PowerPoint</vt:lpstr>
      <vt:lpstr>               ΑΣΤΙΚΟΙ ΜΥΘΟΙ</vt:lpstr>
      <vt:lpstr>                  ΣΥΜΠΕΡΙΦΟΡΕΣ                            ΥΓΕΙΑΣ</vt:lpstr>
      <vt:lpstr>Παρουσίαση του PowerPoint</vt:lpstr>
      <vt:lpstr>Παρουσίαση του PowerPoint</vt:lpstr>
      <vt:lpstr>Παρουσίαση του PowerPoint</vt:lpstr>
      <vt:lpstr>           ΑΝ ΟΧΙ ΜΕ ΤΗ ΛΟΓΙΚΗ                      ΤΟΤΕ..;;</vt:lpstr>
      <vt:lpstr>Καπνός - Ενημερωτικό φυλλάδιο  Νο 339, Ενημέρωση Ιούλιος 2015, Παγκόσμιος Οργανισμός Υγείας  </vt:lpstr>
      <vt:lpstr>ΠΕΡΙΒΑΛΛΟΝΤΙΚΟΣ ΚΑΠΝΟΣ  (Παθητικό κάπνισμα)  </vt:lpstr>
      <vt:lpstr>Παρουσίαση του PowerPoint</vt:lpstr>
      <vt:lpstr>    ΤΑ ΣΤΟΙΧΕΙΑ ΓΙΑ ΤΗ ΧΩΡΑ ΜΑΣ</vt:lpstr>
      <vt:lpstr>Παρουσίαση του PowerPoint</vt:lpstr>
      <vt:lpstr>Παρουσίαση του PowerPoint</vt:lpstr>
      <vt:lpstr>               ΑΛΛΑ ΕΥΤΥΧΩΣ</vt:lpstr>
      <vt:lpstr>        ΓΙΑΤΙ ΑΡΧΙΣΕΣ ΤΟ ΚΑΠΝΙΣΜΑ;                       5 ΛΟΓΟΙ</vt:lpstr>
      <vt:lpstr>      ΓΙΑΤΙ ΑΡΧΙΣΕΣ ΤΟ ΚΑΠΝΙΣΜΑ;                ΑΛΛΟΙ 5 ΛΟΓΟΙ</vt:lpstr>
      <vt:lpstr>Παρουσίαση του PowerPoint</vt:lpstr>
      <vt:lpstr>Παρουσίαση του PowerPoint</vt:lpstr>
      <vt:lpstr> Κατά πόσο συμφωνείτε με τα παρακάτω; </vt:lpstr>
      <vt:lpstr>Παρουσίαση του PowerPoint</vt:lpstr>
      <vt:lpstr>Παρουσίαση του PowerPoint</vt:lpstr>
      <vt:lpstr>Παρουσίαση του PowerPoint</vt:lpstr>
      <vt:lpstr>Παρουσίαση του PowerPoint</vt:lpstr>
      <vt:lpstr>Ποια από τα παρακάτω μηνύματα θα σας ωθούσε να κόψετε το κάπνισμα;</vt:lpstr>
      <vt:lpstr>Παρουσίαση του PowerPoint</vt:lpstr>
      <vt:lpstr>Το  κάπνισμα αυξάνει 5 φορές τον κίνδυνο εμφάνισης καρκίνου του πνεύμονα. Τι ποσοστό πιθανοτήτων έχει ένας καπνιστής να εμφανίσει καρκίνο του πνεύμονα σε σχέση με έναν  μη-καπνιστή; </vt:lpstr>
      <vt:lpstr>Παρουσίαση του PowerPoint</vt:lpstr>
      <vt:lpstr>Παρουσίαση του PowerPoint</vt:lpstr>
      <vt:lpstr>       ΠΩΣ ΑΝΤΙΜΕΤΩΠΙΖΟΝΤΑΙ ΟΙ                     ΕΘΙΣΜΟΙ </vt:lpstr>
      <vt:lpstr>     ΤΟ ΔΙΑΘΕΩΡΗΤΙΚΟ ΜΟΝΤΕΛΟ                                      (ΤΤΜ)</vt:lpstr>
      <vt:lpstr>     ΤΑ ΣΤΑΔΙΑ </vt:lpstr>
      <vt:lpstr>Παρουσίαση του PowerPoint</vt:lpstr>
      <vt:lpstr>       ΠΗΓΕΣ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GEO ATHANAS</dc:creator>
  <cp:lastModifiedBy>GEO ATHANAS</cp:lastModifiedBy>
  <cp:revision>45</cp:revision>
  <dcterms:created xsi:type="dcterms:W3CDTF">2016-06-27T10:07:06Z</dcterms:created>
  <dcterms:modified xsi:type="dcterms:W3CDTF">2016-06-29T11:34:50Z</dcterms:modified>
</cp:coreProperties>
</file>