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6" r:id="rId1"/>
  </p:sldMasterIdLst>
  <p:sldIdLst>
    <p:sldId id="296" r:id="rId2"/>
    <p:sldId id="261" r:id="rId3"/>
    <p:sldId id="262" r:id="rId4"/>
    <p:sldId id="265" r:id="rId5"/>
    <p:sldId id="266" r:id="rId6"/>
    <p:sldId id="268" r:id="rId7"/>
    <p:sldId id="269" r:id="rId8"/>
    <p:sldId id="270" r:id="rId9"/>
    <p:sldId id="263" r:id="rId10"/>
    <p:sldId id="264" r:id="rId11"/>
    <p:sldId id="257" r:id="rId12"/>
    <p:sldId id="258" r:id="rId13"/>
    <p:sldId id="259" r:id="rId14"/>
    <p:sldId id="260" r:id="rId15"/>
    <p:sldId id="256" r:id="rId16"/>
    <p:sldId id="274" r:id="rId17"/>
    <p:sldId id="275" r:id="rId18"/>
    <p:sldId id="276" r:id="rId19"/>
    <p:sldId id="277" r:id="rId20"/>
    <p:sldId id="278" r:id="rId21"/>
    <p:sldId id="279" r:id="rId22"/>
    <p:sldId id="280" r:id="rId23"/>
    <p:sldId id="281" r:id="rId24"/>
    <p:sldId id="282" r:id="rId25"/>
    <p:sldId id="283" r:id="rId26"/>
    <p:sldId id="285" r:id="rId27"/>
    <p:sldId id="286" r:id="rId28"/>
    <p:sldId id="287" r:id="rId29"/>
    <p:sldId id="288" r:id="rId30"/>
    <p:sldId id="289" r:id="rId31"/>
    <p:sldId id="290" r:id="rId32"/>
    <p:sldId id="291" r:id="rId33"/>
    <p:sldId id="267" r:id="rId34"/>
    <p:sldId id="292" r:id="rId35"/>
    <p:sldId id="293" r:id="rId36"/>
    <p:sldId id="294" r:id="rId37"/>
    <p:sldId id="271" r:id="rId38"/>
    <p:sldId id="272" r:id="rId39"/>
    <p:sldId id="295" r:id="rId40"/>
    <p:sldId id="284"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95" autoAdjust="0"/>
    <p:restoredTop sz="94660"/>
  </p:normalViewPr>
  <p:slideViewPr>
    <p:cSldViewPr snapToGrid="0">
      <p:cViewPr varScale="1">
        <p:scale>
          <a:sx n="74" d="100"/>
          <a:sy n="74" d="100"/>
        </p:scale>
        <p:origin x="58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51CA9BB-6629-451A-A6E8-05924DDF503C}" type="datetimeFigureOut">
              <a:rPr lang="el-GR" smtClean="0"/>
              <a:t>26/6/2020</a:t>
            </a:fld>
            <a:endParaRPr lang="el-G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l-G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5307FC09-50CD-4B08-992F-B3E806E4720E}" type="slidenum">
              <a:rPr lang="el-GR" smtClean="0"/>
              <a:t>‹#›</a:t>
            </a:fld>
            <a:endParaRPr lang="el-G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49089063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51CA9BB-6629-451A-A6E8-05924DDF503C}" type="datetimeFigureOut">
              <a:rPr lang="el-GR" smtClean="0"/>
              <a:t>26/6/2020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307FC09-50CD-4B08-992F-B3E806E4720E}" type="slidenum">
              <a:rPr lang="el-GR" smtClean="0"/>
              <a:t>‹#›</a:t>
            </a:fld>
            <a:endParaRPr lang="el-GR"/>
          </a:p>
        </p:txBody>
      </p:sp>
    </p:spTree>
    <p:extLst>
      <p:ext uri="{BB962C8B-B14F-4D97-AF65-F5344CB8AC3E}">
        <p14:creationId xmlns:p14="http://schemas.microsoft.com/office/powerpoint/2010/main" val="1669568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51CA9BB-6629-451A-A6E8-05924DDF503C}" type="datetimeFigureOut">
              <a:rPr lang="el-GR" smtClean="0"/>
              <a:t>26/6/2020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307FC09-50CD-4B08-992F-B3E806E4720E}" type="slidenum">
              <a:rPr lang="el-GR" smtClean="0"/>
              <a:t>‹#›</a:t>
            </a:fld>
            <a:endParaRPr lang="el-GR"/>
          </a:p>
        </p:txBody>
      </p:sp>
    </p:spTree>
    <p:extLst>
      <p:ext uri="{BB962C8B-B14F-4D97-AF65-F5344CB8AC3E}">
        <p14:creationId xmlns:p14="http://schemas.microsoft.com/office/powerpoint/2010/main" val="320432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51CA9BB-6629-451A-A6E8-05924DDF503C}" type="datetimeFigureOut">
              <a:rPr lang="el-GR" smtClean="0"/>
              <a:t>26/6/2020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307FC09-50CD-4B08-992F-B3E806E4720E}" type="slidenum">
              <a:rPr lang="el-GR" smtClean="0"/>
              <a:t>‹#›</a:t>
            </a:fld>
            <a:endParaRPr lang="el-GR"/>
          </a:p>
        </p:txBody>
      </p:sp>
    </p:spTree>
    <p:extLst>
      <p:ext uri="{BB962C8B-B14F-4D97-AF65-F5344CB8AC3E}">
        <p14:creationId xmlns:p14="http://schemas.microsoft.com/office/powerpoint/2010/main" val="775048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51CA9BB-6629-451A-A6E8-05924DDF503C}" type="datetimeFigureOut">
              <a:rPr lang="el-GR" smtClean="0"/>
              <a:t>26/6/2020</a:t>
            </a:fld>
            <a:endParaRPr lang="el-G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l-G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5307FC09-50CD-4B08-992F-B3E806E4720E}" type="slidenum">
              <a:rPr lang="el-GR" smtClean="0"/>
              <a:t>‹#›</a:t>
            </a:fld>
            <a:endParaRPr lang="el-G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56845959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C51CA9BB-6629-451A-A6E8-05924DDF503C}" type="datetimeFigureOut">
              <a:rPr lang="el-GR" smtClean="0"/>
              <a:t>26/6/2020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307FC09-50CD-4B08-992F-B3E806E4720E}" type="slidenum">
              <a:rPr lang="el-GR" smtClean="0"/>
              <a:t>‹#›</a:t>
            </a:fld>
            <a:endParaRPr lang="el-GR"/>
          </a:p>
        </p:txBody>
      </p:sp>
    </p:spTree>
    <p:extLst>
      <p:ext uri="{BB962C8B-B14F-4D97-AF65-F5344CB8AC3E}">
        <p14:creationId xmlns:p14="http://schemas.microsoft.com/office/powerpoint/2010/main" val="3859951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C51CA9BB-6629-451A-A6E8-05924DDF503C}" type="datetimeFigureOut">
              <a:rPr lang="el-GR" smtClean="0"/>
              <a:t>26/6/2020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307FC09-50CD-4B08-992F-B3E806E4720E}" type="slidenum">
              <a:rPr lang="el-GR" smtClean="0"/>
              <a:t>‹#›</a:t>
            </a:fld>
            <a:endParaRPr lang="el-GR"/>
          </a:p>
        </p:txBody>
      </p:sp>
    </p:spTree>
    <p:extLst>
      <p:ext uri="{BB962C8B-B14F-4D97-AF65-F5344CB8AC3E}">
        <p14:creationId xmlns:p14="http://schemas.microsoft.com/office/powerpoint/2010/main" val="205486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C51CA9BB-6629-451A-A6E8-05924DDF503C}" type="datetimeFigureOut">
              <a:rPr lang="el-GR" smtClean="0"/>
              <a:t>26/6/2020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307FC09-50CD-4B08-992F-B3E806E4720E}" type="slidenum">
              <a:rPr lang="el-GR" smtClean="0"/>
              <a:t>‹#›</a:t>
            </a:fld>
            <a:endParaRPr lang="el-GR"/>
          </a:p>
        </p:txBody>
      </p:sp>
    </p:spTree>
    <p:extLst>
      <p:ext uri="{BB962C8B-B14F-4D97-AF65-F5344CB8AC3E}">
        <p14:creationId xmlns:p14="http://schemas.microsoft.com/office/powerpoint/2010/main" val="154613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1CA9BB-6629-451A-A6E8-05924DDF503C}" type="datetimeFigureOut">
              <a:rPr lang="el-GR" smtClean="0"/>
              <a:t>26/6/2020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5307FC09-50CD-4B08-992F-B3E806E4720E}" type="slidenum">
              <a:rPr lang="el-GR" smtClean="0"/>
              <a:t>‹#›</a:t>
            </a:fld>
            <a:endParaRPr lang="el-GR"/>
          </a:p>
        </p:txBody>
      </p:sp>
    </p:spTree>
    <p:extLst>
      <p:ext uri="{BB962C8B-B14F-4D97-AF65-F5344CB8AC3E}">
        <p14:creationId xmlns:p14="http://schemas.microsoft.com/office/powerpoint/2010/main" val="3319729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51CA9BB-6629-451A-A6E8-05924DDF503C}" type="datetimeFigureOut">
              <a:rPr lang="el-GR" smtClean="0"/>
              <a:t>26/6/2020</a:t>
            </a:fld>
            <a:endParaRPr lang="el-G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l-G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5307FC09-50CD-4B08-992F-B3E806E4720E}" type="slidenum">
              <a:rPr lang="el-GR" smtClean="0"/>
              <a:t>‹#›</a:t>
            </a:fld>
            <a:endParaRPr lang="el-G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75588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51CA9BB-6629-451A-A6E8-05924DDF503C}" type="datetimeFigureOut">
              <a:rPr lang="el-GR" smtClean="0"/>
              <a:t>26/6/2020</a:t>
            </a:fld>
            <a:endParaRPr lang="el-G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l-G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5307FC09-50CD-4B08-992F-B3E806E4720E}" type="slidenum">
              <a:rPr lang="el-GR" smtClean="0"/>
              <a:t>‹#›</a:t>
            </a:fld>
            <a:endParaRPr lang="el-G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46229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51CA9BB-6629-451A-A6E8-05924DDF503C}" type="datetimeFigureOut">
              <a:rPr lang="el-GR" smtClean="0"/>
              <a:t>26/6/2020</a:t>
            </a:fld>
            <a:endParaRPr lang="el-G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l-G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5307FC09-50CD-4B08-992F-B3E806E4720E}" type="slidenum">
              <a:rPr lang="el-GR" smtClean="0"/>
              <a:t>‹#›</a:t>
            </a:fld>
            <a:endParaRPr lang="el-G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87787428"/>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hypatia.teiath.gr/xmlui/bitstream/handle/11400/549/sexism,%20rachism.zip?sequence=1" TargetMode="External"/><Relationship Id="rId2" Type="http://schemas.openxmlformats.org/officeDocument/2006/relationships/hyperlink" Target="http://www.eif.gov.cy/mlsi/dl/genderequality.nsf/5A8EA302041882A1C22579BA00371ABC/$file/&#924;&#917;&#923;&#917;&#932;&#919;%20&#931;&#917;&#926;&#921;&#931;&#924;&#927;&#933;%20&#932;&#917;&#923;&#921;&#922;&#919;%20&#924;&#917;%20&#917;&#926;&#937;&#934;&#933;&#923;&#923;&#927;.pdf" TargetMode="External"/><Relationship Id="rId1" Type="http://schemas.openxmlformats.org/officeDocument/2006/relationships/slideLayout" Target="../slideLayouts/slideLayout2.xml"/><Relationship Id="rId4" Type="http://schemas.openxmlformats.org/officeDocument/2006/relationships/hyperlink" Target="http://repository.teiwest.gr/xmlui/bitstream/handle/123456789/5949/DE%20&#922;&#913;&#929;&#913;&#922;&#937;&#925;&#931;&#932;&#913;&#925;&#932;&#919;&#931;%20&#915;&#917;&#937;&#929;&#915;&#921;&#927;&#931;%20&#920;&#917;&#927;&#916;&#937;&#929;&#927;&#931;%20&#931;&#932;&#929;&#913;&#932;&#919;&#923;&#913;&#932;&#919;&#931;.pdf?sequence=1&amp;isAllowed=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edu09.pbworks.com/w/page/7879949/&#919;%20&#941;&#957;&#957;&#959;&#953;&#945;%20&#964;&#959;&#965;%20&#961;&#945;&#964;&#963;&#953;&#963;&#956;&#959;&#973;" TargetMode="External"/><Relationship Id="rId2" Type="http://schemas.openxmlformats.org/officeDocument/2006/relationships/hyperlink" Target="https://savalas.gr/pdfPublications/16275.pdf" TargetMode="External"/><Relationship Id="rId1" Type="http://schemas.openxmlformats.org/officeDocument/2006/relationships/slideLayout" Target="../slideLayouts/slideLayout2.xml"/><Relationship Id="rId5" Type="http://schemas.openxmlformats.org/officeDocument/2006/relationships/hyperlink" Target="https://latistor.blogspot.com/2014/05/blog-post.html" TargetMode="External"/><Relationship Id="rId4" Type="http://schemas.openxmlformats.org/officeDocument/2006/relationships/hyperlink" Target="https://tvxs.gr/news/&#954;&#972;&#963;&#956;&#959;&#962;/&#945;&#960;&#945;&#961;&#964;&#967;&#940;&#953;&#957;&#964;-&#959;-&#961;&#945;&#964;&#963;&#953;&#963;&#956;&#972;&#962;-&#960;&#959;&#965;-&#941;&#947;&#953;&#957;&#949;-&#957;&#972;&#956;&#959;&#962;"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80E14D1-1D44-46C5-A865-C11EA98A4C79}"/>
              </a:ext>
            </a:extLst>
          </p:cNvPr>
          <p:cNvSpPr>
            <a:spLocks noGrp="1"/>
          </p:cNvSpPr>
          <p:nvPr>
            <p:ph type="ctrTitle"/>
          </p:nvPr>
        </p:nvSpPr>
        <p:spPr>
          <a:xfrm>
            <a:off x="1901876" y="1429615"/>
            <a:ext cx="8713115" cy="1445076"/>
          </a:xfrm>
        </p:spPr>
        <p:txBody>
          <a:bodyPr/>
          <a:lstStyle/>
          <a:p>
            <a:r>
              <a:rPr lang="el-GR" sz="8000" b="1" dirty="0">
                <a:effectLst>
                  <a:outerShdw blurRad="38100" dist="38100" dir="2700000" algn="tl">
                    <a:srgbClr val="000000">
                      <a:alpha val="43137"/>
                    </a:srgbClr>
                  </a:outerShdw>
                </a:effectLst>
              </a:rPr>
              <a:t>ΡΑΤΣΙΜΟΣ</a:t>
            </a:r>
          </a:p>
        </p:txBody>
      </p:sp>
      <p:sp>
        <p:nvSpPr>
          <p:cNvPr id="3" name="Υπότιτλος 2">
            <a:extLst>
              <a:ext uri="{FF2B5EF4-FFF2-40B4-BE49-F238E27FC236}">
                <a16:creationId xmlns:a16="http://schemas.microsoft.com/office/drawing/2014/main" xmlns="" id="{0F13249D-2837-4110-862D-A73FDEA72204}"/>
              </a:ext>
            </a:extLst>
          </p:cNvPr>
          <p:cNvSpPr>
            <a:spLocks noGrp="1"/>
          </p:cNvSpPr>
          <p:nvPr>
            <p:ph type="subTitle" idx="1"/>
          </p:nvPr>
        </p:nvSpPr>
        <p:spPr>
          <a:xfrm>
            <a:off x="2679905" y="3429000"/>
            <a:ext cx="6831673" cy="1739348"/>
          </a:xfrm>
        </p:spPr>
        <p:txBody>
          <a:bodyPr>
            <a:noAutofit/>
          </a:bodyPr>
          <a:lstStyle/>
          <a:p>
            <a:r>
              <a:rPr lang="el-GR" sz="2400" b="1" i="1" dirty="0">
                <a:effectLst>
                  <a:outerShdw blurRad="38100" dist="38100" dir="2700000" algn="tl">
                    <a:srgbClr val="000000">
                      <a:alpha val="43137"/>
                    </a:srgbClr>
                  </a:outerShdw>
                </a:effectLst>
              </a:rPr>
              <a:t>Α’ Λυκείου Ψαρών 2019-2020 </a:t>
            </a:r>
          </a:p>
          <a:p>
            <a:r>
              <a:rPr lang="el-GR" sz="2400" b="1" i="1" dirty="0">
                <a:effectLst>
                  <a:outerShdw blurRad="38100" dist="38100" dir="2700000" algn="tl">
                    <a:srgbClr val="000000">
                      <a:alpha val="43137"/>
                    </a:srgbClr>
                  </a:outerShdw>
                </a:effectLst>
              </a:rPr>
              <a:t>Κλίτσα Αθήνα </a:t>
            </a:r>
          </a:p>
          <a:p>
            <a:r>
              <a:rPr lang="el-GR" sz="2400" b="1" i="1" dirty="0">
                <a:effectLst>
                  <a:outerShdw blurRad="38100" dist="38100" dir="2700000" algn="tl">
                    <a:srgbClr val="000000">
                      <a:alpha val="43137"/>
                    </a:srgbClr>
                  </a:outerShdw>
                </a:effectLst>
              </a:rPr>
              <a:t>Μπεναρδή Μαρκέλλα</a:t>
            </a:r>
          </a:p>
          <a:p>
            <a:r>
              <a:rPr lang="el-GR" sz="2400" b="1" i="1" dirty="0">
                <a:effectLst>
                  <a:outerShdw blurRad="38100" dist="38100" dir="2700000" algn="tl">
                    <a:srgbClr val="000000">
                      <a:alpha val="43137"/>
                    </a:srgbClr>
                  </a:outerShdw>
                </a:effectLst>
              </a:rPr>
              <a:t>Φιλίνη Δέσποινα </a:t>
            </a:r>
          </a:p>
        </p:txBody>
      </p:sp>
    </p:spTree>
    <p:extLst>
      <p:ext uri="{BB962C8B-B14F-4D97-AF65-F5344CB8AC3E}">
        <p14:creationId xmlns:p14="http://schemas.microsoft.com/office/powerpoint/2010/main" val="1275873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594AC27-0FBB-4D20-8826-9615C4C8F0C8}"/>
              </a:ext>
            </a:extLst>
          </p:cNvPr>
          <p:cNvSpPr>
            <a:spLocks noGrp="1"/>
          </p:cNvSpPr>
          <p:nvPr>
            <p:ph type="ctrTitle"/>
          </p:nvPr>
        </p:nvSpPr>
        <p:spPr>
          <a:xfrm>
            <a:off x="1915384" y="1417635"/>
            <a:ext cx="8361229" cy="1286050"/>
          </a:xfrm>
        </p:spPr>
        <p:txBody>
          <a:bodyPr/>
          <a:lstStyle/>
          <a:p>
            <a:pPr algn="ctr"/>
            <a:r>
              <a:rPr lang="el-GR" sz="6600" dirty="0" err="1"/>
              <a:t>Εθνικος</a:t>
            </a:r>
            <a:r>
              <a:rPr lang="el-GR" sz="6600" dirty="0"/>
              <a:t> </a:t>
            </a:r>
            <a:r>
              <a:rPr lang="el-GR" sz="6600" dirty="0" err="1"/>
              <a:t>Ρατσισμος</a:t>
            </a:r>
            <a:endParaRPr lang="el-GR" sz="6600" dirty="0"/>
          </a:p>
        </p:txBody>
      </p:sp>
      <p:pic>
        <p:nvPicPr>
          <p:cNvPr id="1026" name="Picture 2" descr="Αποτέλεσμα εικόνας για εθνικος ρατσισμος">
            <a:extLst>
              <a:ext uri="{FF2B5EF4-FFF2-40B4-BE49-F238E27FC236}">
                <a16:creationId xmlns:a16="http://schemas.microsoft.com/office/drawing/2014/main" xmlns="" id="{CDB9FEB7-9E53-493E-9FD4-81454857BDC3}"/>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4002846" y="2769704"/>
            <a:ext cx="4186306" cy="2643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5785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71600" y="685800"/>
            <a:ext cx="9601200" cy="811696"/>
          </a:xfrm>
        </p:spPr>
        <p:txBody>
          <a:bodyPr>
            <a:normAutofit/>
          </a:bodyPr>
          <a:lstStyle/>
          <a:p>
            <a:pPr algn="ctr"/>
            <a:r>
              <a:rPr lang="el-GR" sz="3600" b="1" dirty="0"/>
              <a:t>Εθνικός</a:t>
            </a:r>
            <a:r>
              <a:rPr lang="el-GR" sz="3200" b="1" dirty="0"/>
              <a:t> Ρατσισμός</a:t>
            </a:r>
          </a:p>
        </p:txBody>
      </p:sp>
      <p:sp>
        <p:nvSpPr>
          <p:cNvPr id="3" name="Θέση περιεχομένου 2"/>
          <p:cNvSpPr>
            <a:spLocks noGrp="1"/>
          </p:cNvSpPr>
          <p:nvPr>
            <p:ph idx="1"/>
          </p:nvPr>
        </p:nvSpPr>
        <p:spPr/>
        <p:txBody>
          <a:bodyPr>
            <a:normAutofit/>
          </a:bodyPr>
          <a:lstStyle/>
          <a:p>
            <a:pPr algn="just">
              <a:lnSpc>
                <a:spcPct val="107000"/>
              </a:lnSpc>
              <a:spcAft>
                <a:spcPts val="800"/>
              </a:spcAft>
            </a:pPr>
            <a:r>
              <a:rPr lang="el-GR" b="1" u="sng" dirty="0"/>
              <a:t>Εθνικός ρατσισμός</a:t>
            </a:r>
            <a:r>
              <a:rPr lang="el-GR" dirty="0"/>
              <a:t>: Διακρίσεις που βασίζονται στην αβάσιμη πεποίθηση της υπεροχής ορισμένων εθνών ή φυλών έναντι άλλων, που καταλήγουν συχνά σε ακραίες βιαιότητες.</a:t>
            </a:r>
          </a:p>
          <a:p>
            <a:pPr algn="just">
              <a:lnSpc>
                <a:spcPct val="107000"/>
              </a:lnSpc>
              <a:spcAft>
                <a:spcPts val="800"/>
              </a:spcAft>
            </a:pPr>
            <a:r>
              <a:rPr lang="el-GR" dirty="0"/>
              <a:t> Στον εθνικό ρατσισμό εντάσσεται και η αρνητική υποδοχή και κακομεταχείριση μεταναστών και προσφύγων στις χώρες όπου προσφεύγουν αναζητώντας ασφάλεια και μια καλύτερη ποιότητα ζωής.</a:t>
            </a:r>
            <a:endParaRPr lang="el-GR" dirty="0">
              <a:effectLst/>
              <a:latin typeface="Adobe Devanagari" panose="02040503050201020203" pitchFamily="18" charset="0"/>
              <a:ea typeface="Calibri" panose="020F0502020204030204" pitchFamily="34" charset="0"/>
              <a:cs typeface="Adobe Devanagari" panose="02040503050201020203" pitchFamily="18" charset="0"/>
            </a:endParaRPr>
          </a:p>
          <a:p>
            <a:pPr algn="just">
              <a:lnSpc>
                <a:spcPct val="107000"/>
              </a:lnSpc>
              <a:spcAft>
                <a:spcPts val="800"/>
              </a:spcAft>
            </a:pPr>
            <a:r>
              <a:rPr lang="el-GR" dirty="0"/>
              <a:t>Ο εθνικός ρατσισμός ταυτίζεται με τον εθνικισμό και τον σοβινισμό.</a:t>
            </a:r>
          </a:p>
          <a:p>
            <a:endParaRPr lang="el-GR"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3414731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1460499"/>
          </a:xfrm>
        </p:spPr>
        <p:txBody>
          <a:bodyPr>
            <a:noAutofit/>
          </a:bodyPr>
          <a:lstStyle/>
          <a:p>
            <a:pPr algn="ctr"/>
            <a:r>
              <a:rPr lang="el-GR" sz="3600" b="1" dirty="0"/>
              <a:t>Ιστορικά Παραδείγματα Εθνικού Ρατσισμού</a:t>
            </a:r>
          </a:p>
        </p:txBody>
      </p:sp>
      <p:sp>
        <p:nvSpPr>
          <p:cNvPr id="3" name="Θέση περιεχομένου 2"/>
          <p:cNvSpPr>
            <a:spLocks noGrp="1"/>
          </p:cNvSpPr>
          <p:nvPr>
            <p:ph idx="1"/>
          </p:nvPr>
        </p:nvSpPr>
        <p:spPr/>
        <p:txBody>
          <a:bodyPr>
            <a:normAutofit/>
          </a:bodyPr>
          <a:lstStyle/>
          <a:p>
            <a:pPr algn="just">
              <a:lnSpc>
                <a:spcPct val="107000"/>
              </a:lnSpc>
              <a:spcAft>
                <a:spcPts val="800"/>
              </a:spcAft>
            </a:pPr>
            <a:r>
              <a:rPr lang="el-GR" dirty="0">
                <a:effectLst/>
                <a:ea typeface="Calibri" panose="020F0502020204030204" pitchFamily="34" charset="0"/>
                <a:cs typeface="Adobe Devanagari" panose="02040503050201020203" pitchFamily="18" charset="0"/>
              </a:rPr>
              <a:t>Η αντίληψη των αρχαίων Ελλήνων περί της ανωτερότητας τους σε σχέση με τους άλλους λαούς, που εκφράζονταν με την ρήση "πας μη Έλλην βάρβαρος".</a:t>
            </a:r>
          </a:p>
          <a:p>
            <a:pPr algn="just">
              <a:lnSpc>
                <a:spcPct val="107000"/>
              </a:lnSpc>
              <a:spcAft>
                <a:spcPts val="800"/>
              </a:spcAft>
            </a:pPr>
            <a:r>
              <a:rPr lang="el-GR" dirty="0">
                <a:effectLst/>
                <a:ea typeface="Calibri" panose="020F0502020204030204" pitchFamily="34" charset="0"/>
                <a:cs typeface="Adobe Devanagari" panose="02040503050201020203" pitchFamily="18" charset="0"/>
              </a:rPr>
              <a:t>Το μίσος Ελλήνων-Τούρκων, ως αποτέλεσμα των ιστορικών συνθηκών και των σχέσεων των δυο λαών.</a:t>
            </a:r>
          </a:p>
          <a:p>
            <a:pPr algn="just">
              <a:lnSpc>
                <a:spcPct val="107000"/>
              </a:lnSpc>
              <a:spcAft>
                <a:spcPts val="800"/>
              </a:spcAft>
            </a:pPr>
            <a:r>
              <a:rPr lang="el-GR" dirty="0">
                <a:effectLst/>
                <a:ea typeface="Calibri" panose="020F0502020204030204" pitchFamily="34" charset="0"/>
                <a:cs typeface="Adobe Devanagari" panose="02040503050201020203" pitchFamily="18" charset="0"/>
              </a:rPr>
              <a:t>Η θεωρία του Ναζισμού πριν και κατά την διάρκεια του Β' Παγκοσμίου Πολέμου. Ο Χίτλερ έπεισε έναν ολόκληρο λαό για την ανωτερότητα της Αρίας Φυλής και την κατωτερότητα των </a:t>
            </a:r>
            <a:r>
              <a:rPr lang="el-GR" dirty="0"/>
              <a:t>Εβραίων</a:t>
            </a:r>
            <a:r>
              <a:rPr lang="el-GR" dirty="0">
                <a:effectLst/>
                <a:ea typeface="Calibri" panose="020F0502020204030204" pitchFamily="34" charset="0"/>
                <a:cs typeface="Adobe Devanagari" panose="02040503050201020203" pitchFamily="18" charset="0"/>
              </a:rPr>
              <a:t>, των Τσιγγάνων, των Πολωνών και των Ρώσων.</a:t>
            </a:r>
          </a:p>
          <a:p>
            <a:endParaRPr lang="el-GR"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1710568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24838" y="324182"/>
            <a:ext cx="7629096" cy="1325563"/>
          </a:xfrm>
        </p:spPr>
        <p:txBody>
          <a:bodyPr>
            <a:normAutofit/>
          </a:bodyPr>
          <a:lstStyle/>
          <a:p>
            <a:pPr algn="ctr"/>
            <a:r>
              <a:rPr lang="el-GR" sz="3600" b="1" dirty="0"/>
              <a:t>Ακραία Εκδήλωση Εθνικού Ρατσισμού  - Η Ναζιστική Γερμανία </a:t>
            </a:r>
            <a:r>
              <a:rPr lang="el-GR" sz="1600" b="1" dirty="0"/>
              <a:t>(1/2)</a:t>
            </a:r>
          </a:p>
        </p:txBody>
      </p:sp>
      <p:sp>
        <p:nvSpPr>
          <p:cNvPr id="3" name="Θέση περιεχομένου 2"/>
          <p:cNvSpPr>
            <a:spLocks noGrp="1"/>
          </p:cNvSpPr>
          <p:nvPr>
            <p:ph idx="1"/>
          </p:nvPr>
        </p:nvSpPr>
        <p:spPr/>
        <p:txBody>
          <a:bodyPr>
            <a:normAutofit/>
          </a:bodyPr>
          <a:lstStyle/>
          <a:p>
            <a:pPr algn="just"/>
            <a:r>
              <a:rPr lang="el-GR" dirty="0"/>
              <a:t>Το ρατσιστικό παραλήρημα του </a:t>
            </a:r>
            <a:r>
              <a:rPr lang="el-GR" u="sng" dirty="0"/>
              <a:t>Αδόλφου Χίτλερ </a:t>
            </a:r>
            <a:r>
              <a:rPr lang="el-GR" dirty="0"/>
              <a:t>και ο Δεύτερος Παγκόσμιος πόλεμος των 36 εκατομμυρίων νεκρών, περιλάμβανε και μια απάνθρωπη επιχείρηση γενοκτονίας των Εβραίων, ως οικονομικών εχθρών του γερμανικού έθνους.</a:t>
            </a:r>
          </a:p>
          <a:p>
            <a:pPr marL="0" indent="0" algn="just">
              <a:buNone/>
            </a:pPr>
            <a:endParaRPr lang="el-GR" dirty="0"/>
          </a:p>
          <a:p>
            <a:pPr algn="just"/>
            <a:r>
              <a:rPr lang="el-GR" dirty="0"/>
              <a:t>Επιδίωξη της ναζιστικής Γερμανίας ήταν η ανακήρυξη της υπεροχής της έναντι των άλλων Ευρωπαίων, στιγματίζοντας παράλληλα άλλους φυλετικούς τύπους (όπως των Εβραίων και των Σλάβων), καθώς και η εξάλειψη των οικονομικών και ιδεολογικών εχθρών της.</a:t>
            </a:r>
          </a:p>
        </p:txBody>
      </p:sp>
    </p:spTree>
    <p:extLst>
      <p:ext uri="{BB962C8B-B14F-4D97-AF65-F5344CB8AC3E}">
        <p14:creationId xmlns:p14="http://schemas.microsoft.com/office/powerpoint/2010/main" val="950980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p:cNvSpPr>
          <p:nvPr>
            <p:ph type="title"/>
          </p:nvPr>
        </p:nvSpPr>
        <p:spPr>
          <a:xfrm>
            <a:off x="2524838" y="324182"/>
            <a:ext cx="7629096" cy="1325563"/>
          </a:xfrm>
        </p:spPr>
        <p:txBody>
          <a:bodyPr>
            <a:normAutofit/>
          </a:bodyPr>
          <a:lstStyle/>
          <a:p>
            <a:pPr algn="ctr"/>
            <a:r>
              <a:rPr lang="el-GR" sz="3600" b="1" dirty="0"/>
              <a:t>Ακραία Εκδήλωση Εθνικού Ρατσισμού  - Η Ναζιστική Γερμανία </a:t>
            </a:r>
            <a:r>
              <a:rPr lang="el-GR" sz="1600" b="1" dirty="0"/>
              <a:t>(2/2)</a:t>
            </a:r>
          </a:p>
        </p:txBody>
      </p:sp>
      <p:sp>
        <p:nvSpPr>
          <p:cNvPr id="3" name="Θέση περιεχομένου 2"/>
          <p:cNvSpPr>
            <a:spLocks noGrp="1"/>
          </p:cNvSpPr>
          <p:nvPr>
            <p:ph idx="1"/>
          </p:nvPr>
        </p:nvSpPr>
        <p:spPr>
          <a:xfrm>
            <a:off x="853440" y="1825625"/>
            <a:ext cx="10515600" cy="4351338"/>
          </a:xfrm>
        </p:spPr>
        <p:txBody>
          <a:bodyPr>
            <a:normAutofit/>
          </a:bodyPr>
          <a:lstStyle/>
          <a:p>
            <a:pPr marL="0" indent="0">
              <a:buNone/>
            </a:pPr>
            <a:r>
              <a:rPr lang="el-GR" dirty="0"/>
              <a:t>Για την επίτευξη του στόχου αυτού, εφαρμόστηκαν από τον Χίτλερ και τους συνεργάτες του εφιαλτικές πρακτικές, πρωτοφανέρωτες στην παγκόσμια ιστορία:</a:t>
            </a:r>
          </a:p>
          <a:p>
            <a:pPr lvl="1">
              <a:buFont typeface="Wingdings" panose="05000000000000000000" pitchFamily="2" charset="2"/>
              <a:buChar char="ü"/>
            </a:pPr>
            <a:r>
              <a:rPr lang="el-GR" dirty="0"/>
              <a:t>φυσική εξόντωση μετά από επώδυνη παραμονή σε γκέτο ή σε στρατόπεδα συγκέντρωσης.</a:t>
            </a:r>
          </a:p>
          <a:p>
            <a:pPr lvl="1">
              <a:buFont typeface="Wingdings" panose="05000000000000000000" pitchFamily="2" charset="2"/>
              <a:buChar char="ü"/>
            </a:pPr>
            <a:r>
              <a:rPr lang="el-GR" dirty="0"/>
              <a:t>μαζικές εκτελέσεις</a:t>
            </a:r>
          </a:p>
          <a:p>
            <a:pPr lvl="1">
              <a:buFont typeface="Wingdings" panose="05000000000000000000" pitchFamily="2" charset="2"/>
              <a:buChar char="ü"/>
            </a:pPr>
            <a:r>
              <a:rPr lang="el-GR" dirty="0"/>
              <a:t>χρήση δηλητηριωδών αερίων -όπως το «</a:t>
            </a:r>
            <a:r>
              <a:rPr lang="el-GR" dirty="0" err="1"/>
              <a:t>Τσυκλόν</a:t>
            </a:r>
            <a:r>
              <a:rPr lang="el-GR" dirty="0"/>
              <a:t> Β»- προκειμένου να προκληθεί μαζικά ο θάνατος.</a:t>
            </a:r>
          </a:p>
          <a:p>
            <a:pPr marL="0" indent="0">
              <a:buNone/>
            </a:pPr>
            <a:r>
              <a:rPr lang="el-GR" dirty="0"/>
              <a:t>Γνωστά στρατόπεδα συγκέντρωσης ήταν </a:t>
            </a:r>
            <a:r>
              <a:rPr lang="el-GR" u="sng" dirty="0"/>
              <a:t>το Άουσβιτς</a:t>
            </a:r>
            <a:r>
              <a:rPr lang="el-GR" dirty="0"/>
              <a:t>, </a:t>
            </a:r>
            <a:r>
              <a:rPr lang="el-GR" u="sng" dirty="0"/>
              <a:t>η Τρεμπλίνκα</a:t>
            </a:r>
            <a:r>
              <a:rPr lang="el-GR" dirty="0"/>
              <a:t>, </a:t>
            </a:r>
            <a:r>
              <a:rPr lang="el-GR" u="sng" dirty="0"/>
              <a:t>το </a:t>
            </a:r>
            <a:r>
              <a:rPr lang="el-GR" u="sng" dirty="0" err="1"/>
              <a:t>Νταχάο</a:t>
            </a:r>
            <a:r>
              <a:rPr lang="el-GR" u="sng" dirty="0"/>
              <a:t> </a:t>
            </a:r>
            <a:r>
              <a:rPr lang="el-GR" dirty="0"/>
              <a:t>και το </a:t>
            </a:r>
            <a:r>
              <a:rPr lang="el-GR" u="sng" dirty="0" err="1"/>
              <a:t>Σόμπιμπορ</a:t>
            </a:r>
            <a:endParaRPr lang="el-GR" u="sng" dirty="0"/>
          </a:p>
        </p:txBody>
      </p:sp>
    </p:spTree>
    <p:extLst>
      <p:ext uri="{BB962C8B-B14F-4D97-AF65-F5344CB8AC3E}">
        <p14:creationId xmlns:p14="http://schemas.microsoft.com/office/powerpoint/2010/main" val="3285926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616765" y="1417203"/>
            <a:ext cx="9144000" cy="1196788"/>
          </a:xfrm>
        </p:spPr>
        <p:txBody>
          <a:bodyPr>
            <a:normAutofit/>
          </a:bodyPr>
          <a:lstStyle/>
          <a:p>
            <a:r>
              <a:rPr lang="el-GR" sz="6600" dirty="0" err="1"/>
              <a:t>Φυλετικος</a:t>
            </a:r>
            <a:r>
              <a:rPr lang="el-GR" sz="6600" b="1" dirty="0"/>
              <a:t> </a:t>
            </a:r>
            <a:r>
              <a:rPr lang="el-GR" sz="6600" dirty="0" err="1"/>
              <a:t>Ρατσισμος</a:t>
            </a:r>
            <a:endParaRPr lang="el-GR" sz="6600" dirty="0"/>
          </a:p>
        </p:txBody>
      </p:sp>
      <p:pic>
        <p:nvPicPr>
          <p:cNvPr id="5" name="Εικόνα 4">
            <a:extLst>
              <a:ext uri="{FF2B5EF4-FFF2-40B4-BE49-F238E27FC236}">
                <a16:creationId xmlns:a16="http://schemas.microsoft.com/office/drawing/2014/main" xmlns="" id="{F28D07A6-5DA7-407A-956F-83A153DE2B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1275" y="3134423"/>
            <a:ext cx="4669450" cy="2486330"/>
          </a:xfrm>
          <a:prstGeom prst="rect">
            <a:avLst/>
          </a:prstGeom>
        </p:spPr>
      </p:pic>
    </p:spTree>
    <p:extLst>
      <p:ext uri="{BB962C8B-B14F-4D97-AF65-F5344CB8AC3E}">
        <p14:creationId xmlns:p14="http://schemas.microsoft.com/office/powerpoint/2010/main" val="1420887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600" b="1" dirty="0">
                <a:cs typeface="Adobe Devanagari" panose="02040503050201020203" pitchFamily="18" charset="0"/>
              </a:rPr>
              <a:t>Ορισμός</a:t>
            </a:r>
            <a:r>
              <a:rPr lang="el-GR" b="1" dirty="0">
                <a:latin typeface="Adobe Devanagari" panose="02040503050201020203" pitchFamily="18" charset="0"/>
                <a:cs typeface="Adobe Devanagari" panose="02040503050201020203" pitchFamily="18" charset="0"/>
              </a:rPr>
              <a:t> </a:t>
            </a:r>
            <a:r>
              <a:rPr lang="el-GR" sz="3600" b="1" dirty="0">
                <a:cs typeface="Adobe Devanagari" panose="02040503050201020203" pitchFamily="18" charset="0"/>
              </a:rPr>
              <a:t>Φυλετικού Ρατσισμού</a:t>
            </a:r>
            <a:endParaRPr lang="en-US" sz="3600" dirty="0"/>
          </a:p>
        </p:txBody>
      </p:sp>
      <p:sp>
        <p:nvSpPr>
          <p:cNvPr id="3" name="Θέση περιεχομένου 2"/>
          <p:cNvSpPr>
            <a:spLocks noGrp="1"/>
          </p:cNvSpPr>
          <p:nvPr>
            <p:ph idx="1"/>
          </p:nvPr>
        </p:nvSpPr>
        <p:spPr>
          <a:xfrm>
            <a:off x="748301" y="2125361"/>
            <a:ext cx="6477000" cy="4351338"/>
          </a:xfrm>
        </p:spPr>
        <p:txBody>
          <a:bodyPr/>
          <a:lstStyle/>
          <a:p>
            <a:pPr marL="0" indent="0" algn="just">
              <a:buNone/>
            </a:pPr>
            <a:r>
              <a:rPr lang="el-GR" sz="2400" dirty="0"/>
              <a:t>Ο φυλετικός ρατσισμός διαχωρίζει τους ανθρώπους:</a:t>
            </a:r>
          </a:p>
          <a:p>
            <a:pPr marL="914400" lvl="1" indent="-457200" algn="just">
              <a:buFont typeface="+mj-lt"/>
              <a:buAutoNum type="alphaUcPeriod"/>
            </a:pPr>
            <a:r>
              <a:rPr lang="el-GR" b="1" dirty="0"/>
              <a:t>Βάσει των φυλετικών χαρακτηριστικών τους, </a:t>
            </a:r>
            <a:r>
              <a:rPr lang="el-GR" dirty="0"/>
              <a:t>όπως  το χρώμα του δέρματος (λευκοί, μαύροι ερυθρόδερμοι), το σχήμα προσώπου κ.λπ.</a:t>
            </a:r>
          </a:p>
          <a:p>
            <a:pPr marL="914400" lvl="1" indent="-457200" algn="just">
              <a:buFont typeface="+mj-lt"/>
              <a:buAutoNum type="alphaUcPeriod"/>
            </a:pPr>
            <a:r>
              <a:rPr lang="el-GR" b="1" dirty="0"/>
              <a:t>Βάσει της φυλετικής τους καταγωγής </a:t>
            </a:r>
            <a:r>
              <a:rPr lang="el-GR" dirty="0">
                <a:latin typeface="Adobe Devanagari" panose="02040503050201020203" pitchFamily="18" charset="0"/>
                <a:cs typeface="Adobe Devanagari" panose="02040503050201020203" pitchFamily="18" charset="0"/>
              </a:rPr>
              <a:t>(ξανθή </a:t>
            </a:r>
            <a:r>
              <a:rPr lang="el-GR" dirty="0" err="1">
                <a:latin typeface="Adobe Devanagari" panose="02040503050201020203" pitchFamily="18" charset="0"/>
                <a:cs typeface="Adobe Devanagari" panose="02040503050201020203" pitchFamily="18" charset="0"/>
              </a:rPr>
              <a:t>Άρεια</a:t>
            </a:r>
            <a:r>
              <a:rPr lang="el-GR" dirty="0">
                <a:latin typeface="Adobe Devanagari" panose="02040503050201020203" pitchFamily="18" charset="0"/>
                <a:cs typeface="Adobe Devanagari" panose="02040503050201020203" pitchFamily="18" charset="0"/>
              </a:rPr>
              <a:t> φυλή - Εβραίοι)</a:t>
            </a:r>
            <a:endParaRPr lang="en-US"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4520" y="2125361"/>
            <a:ext cx="4447823" cy="3011881"/>
          </a:xfrm>
          <a:prstGeom prst="rect">
            <a:avLst/>
          </a:prstGeom>
        </p:spPr>
      </p:pic>
    </p:spTree>
    <p:extLst>
      <p:ext uri="{BB962C8B-B14F-4D97-AF65-F5344CB8AC3E}">
        <p14:creationId xmlns:p14="http://schemas.microsoft.com/office/powerpoint/2010/main" val="2889451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600" b="1" dirty="0">
                <a:solidFill>
                  <a:prstClr val="black"/>
                </a:solidFill>
                <a:cs typeface="Adobe Devanagari" panose="02040503050201020203" pitchFamily="18" charset="0"/>
              </a:rPr>
              <a:t>Επιπτώσεις Φυλετικού Ρατσισμού</a:t>
            </a:r>
            <a:endParaRPr lang="el-GR" sz="3600" dirty="0">
              <a:cs typeface="Adobe Devanagari" panose="02040503050201020203" pitchFamily="18" charset="0"/>
            </a:endParaRPr>
          </a:p>
        </p:txBody>
      </p:sp>
      <p:sp>
        <p:nvSpPr>
          <p:cNvPr id="3" name="Θέση περιεχομένου 2"/>
          <p:cNvSpPr>
            <a:spLocks noGrp="1"/>
          </p:cNvSpPr>
          <p:nvPr>
            <p:ph idx="1"/>
          </p:nvPr>
        </p:nvSpPr>
        <p:spPr>
          <a:xfrm>
            <a:off x="609600" y="2088253"/>
            <a:ext cx="5168056" cy="3754904"/>
          </a:xfrm>
        </p:spPr>
        <p:txBody>
          <a:bodyPr>
            <a:normAutofit/>
          </a:bodyPr>
          <a:lstStyle/>
          <a:p>
            <a:pPr algn="just">
              <a:buFont typeface="Wingdings" panose="05000000000000000000" pitchFamily="2" charset="2"/>
              <a:buChar char="v"/>
            </a:pPr>
            <a:r>
              <a:rPr lang="en-US" sz="2400" dirty="0">
                <a:latin typeface="Adobe Devanagari" panose="02040503050201020203" pitchFamily="18" charset="0"/>
                <a:cs typeface="Adobe Devanagari" panose="02040503050201020203" pitchFamily="18" charset="0"/>
              </a:rPr>
              <a:t> </a:t>
            </a:r>
            <a:r>
              <a:rPr lang="el-GR" sz="2400" dirty="0">
                <a:latin typeface="Adobe Devanagari" panose="02040503050201020203" pitchFamily="18" charset="0"/>
                <a:cs typeface="Adobe Devanagari" panose="02040503050201020203" pitchFamily="18" charset="0"/>
              </a:rPr>
              <a:t>Η σοβαρότητα του φυλετικού ρατσισμού γίνεται αντιληπτή από τις ποίκιλλες επιδράσεις στην ζωή του ανθρώπου. Αρχικά οι συνέπειες που υφίστανται τα άτομα αυτά είναι καταστροφικές για την ψυχολογία τους. Βιώνουν την καταρράκωση της ανθρώπινης προσωπικότητας λόγω της απάνθρωπης αντιμετώπισης που</a:t>
            </a:r>
            <a:endParaRPr lang="el-GR" dirty="0">
              <a:latin typeface="Adobe Devanagari" panose="02040503050201020203" pitchFamily="18" charset="0"/>
              <a:cs typeface="Adobe Devanagari" panose="02040503050201020203" pitchFamily="18" charset="0"/>
            </a:endParaRPr>
          </a:p>
        </p:txBody>
      </p:sp>
      <p:pic>
        <p:nvPicPr>
          <p:cNvPr id="5" name="Εικόνα 4">
            <a:extLst>
              <a:ext uri="{FF2B5EF4-FFF2-40B4-BE49-F238E27FC236}">
                <a16:creationId xmlns:a16="http://schemas.microsoft.com/office/drawing/2014/main" xmlns="" id="{65329D2D-4138-413F-B446-CC1B44DB25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3430" y="2088253"/>
            <a:ext cx="5990884" cy="3358390"/>
          </a:xfrm>
          <a:prstGeom prst="rect">
            <a:avLst/>
          </a:prstGeom>
        </p:spPr>
      </p:pic>
    </p:spTree>
    <p:extLst>
      <p:ext uri="{BB962C8B-B14F-4D97-AF65-F5344CB8AC3E}">
        <p14:creationId xmlns:p14="http://schemas.microsoft.com/office/powerpoint/2010/main" val="1014738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8D69035-B960-4F0F-B931-ED5F2A0402D7}"/>
              </a:ext>
            </a:extLst>
          </p:cNvPr>
          <p:cNvSpPr>
            <a:spLocks noGrp="1"/>
          </p:cNvSpPr>
          <p:nvPr>
            <p:ph type="title"/>
          </p:nvPr>
        </p:nvSpPr>
        <p:spPr>
          <a:xfrm>
            <a:off x="1371600" y="685800"/>
            <a:ext cx="9601200" cy="1004886"/>
          </a:xfrm>
        </p:spPr>
        <p:txBody>
          <a:bodyPr>
            <a:normAutofit/>
          </a:bodyPr>
          <a:lstStyle/>
          <a:p>
            <a:pPr algn="ctr"/>
            <a:r>
              <a:rPr lang="el-GR" sz="3600" b="1" dirty="0">
                <a:solidFill>
                  <a:prstClr val="black"/>
                </a:solidFill>
              </a:rPr>
              <a:t>Παράδειγμα Φυλετικού Ρατσισμού – Απαρτχάιντ </a:t>
            </a:r>
            <a:r>
              <a:rPr lang="el-GR" sz="1600" b="1" dirty="0">
                <a:solidFill>
                  <a:prstClr val="black"/>
                </a:solidFill>
              </a:rPr>
              <a:t>(1/2)</a:t>
            </a:r>
          </a:p>
        </p:txBody>
      </p:sp>
      <p:sp>
        <p:nvSpPr>
          <p:cNvPr id="3" name="Θέση περιεχομένου 2">
            <a:extLst>
              <a:ext uri="{FF2B5EF4-FFF2-40B4-BE49-F238E27FC236}">
                <a16:creationId xmlns:a16="http://schemas.microsoft.com/office/drawing/2014/main" xmlns="" id="{F89E1AD8-A0AD-4575-8D0E-5284F0874612}"/>
              </a:ext>
            </a:extLst>
          </p:cNvPr>
          <p:cNvSpPr>
            <a:spLocks noGrp="1"/>
          </p:cNvSpPr>
          <p:nvPr>
            <p:ph idx="1"/>
          </p:nvPr>
        </p:nvSpPr>
        <p:spPr>
          <a:xfrm>
            <a:off x="675861" y="1908590"/>
            <a:ext cx="4648200" cy="2139190"/>
          </a:xfrm>
        </p:spPr>
        <p:txBody>
          <a:bodyPr>
            <a:normAutofit/>
          </a:bodyPr>
          <a:lstStyle/>
          <a:p>
            <a:pPr marL="285750" lvl="0" indent="-285750" algn="just">
              <a:lnSpc>
                <a:spcPct val="100000"/>
              </a:lnSpc>
              <a:spcBef>
                <a:spcPts val="0"/>
              </a:spcBef>
              <a:buFont typeface="Wingdings" panose="05000000000000000000" pitchFamily="2" charset="2"/>
              <a:buChar char="v"/>
            </a:pPr>
            <a:r>
              <a:rPr lang="el-GR" sz="2000" dirty="0">
                <a:solidFill>
                  <a:prstClr val="black"/>
                </a:solidFill>
              </a:rPr>
              <a:t>Στις 29 Ιουνίου 1949 η κυβέρνηση της Ν. Αφρικής απαγόρευσε την τέλεση μικτών γάμων, μεταξύ λευκών και μαύρων, ξεκινώντας στην ουσία την εφαρμογή του ρατσιστικού νόμου, με το όνομα Απαρτχάιντ. </a:t>
            </a:r>
          </a:p>
          <a:p>
            <a:pPr marL="0" indent="0">
              <a:buNone/>
            </a:pPr>
            <a:endParaRPr lang="el-GR" sz="4400" dirty="0"/>
          </a:p>
        </p:txBody>
      </p:sp>
      <p:sp>
        <p:nvSpPr>
          <p:cNvPr id="4" name="TextBox 3">
            <a:extLst>
              <a:ext uri="{FF2B5EF4-FFF2-40B4-BE49-F238E27FC236}">
                <a16:creationId xmlns:a16="http://schemas.microsoft.com/office/drawing/2014/main" xmlns="" id="{93AD49EC-032A-4EBA-8790-3BE567707EAC}"/>
              </a:ext>
            </a:extLst>
          </p:cNvPr>
          <p:cNvSpPr txBox="1"/>
          <p:nvPr/>
        </p:nvSpPr>
        <p:spPr>
          <a:xfrm>
            <a:off x="675861" y="4047780"/>
            <a:ext cx="4648200" cy="2246769"/>
          </a:xfrm>
          <a:prstGeom prst="rect">
            <a:avLst/>
          </a:prstGeom>
          <a:noFill/>
        </p:spPr>
        <p:txBody>
          <a:bodyPr wrap="square" rtlCol="0">
            <a:spAutoFit/>
          </a:bodyPr>
          <a:lstStyle/>
          <a:p>
            <a:pPr marL="342900" indent="-342900" algn="just">
              <a:buFont typeface="Wingdings" panose="05000000000000000000" pitchFamily="2" charset="2"/>
              <a:buChar char="v"/>
            </a:pPr>
            <a:r>
              <a:rPr lang="el-GR" sz="2000" dirty="0"/>
              <a:t>Ο όρος Απαρτχάιντ σημαίνει στην τοπική διάλεκτο «διαχωρισμός» και επιβλήθηκε από την κυβέρνηση σε όλα τα επίπεδα της ζωής, από την παιδεία ως την υγεία, ενώ όσοι αντιστάθηκαν έχασαν τη ζωή τους ή κλείστηκαν στη φυλακή για δεκαετίες</a:t>
            </a:r>
          </a:p>
        </p:txBody>
      </p:sp>
      <p:sp>
        <p:nvSpPr>
          <p:cNvPr id="5" name="TextBox 4">
            <a:extLst>
              <a:ext uri="{FF2B5EF4-FFF2-40B4-BE49-F238E27FC236}">
                <a16:creationId xmlns:a16="http://schemas.microsoft.com/office/drawing/2014/main" xmlns="" id="{DDFC8E7C-3B15-4043-BDD0-0FBBEF5958E3}"/>
              </a:ext>
            </a:extLst>
          </p:cNvPr>
          <p:cNvSpPr txBox="1"/>
          <p:nvPr/>
        </p:nvSpPr>
        <p:spPr>
          <a:xfrm>
            <a:off x="6867941" y="4047780"/>
            <a:ext cx="4648200" cy="2554545"/>
          </a:xfrm>
          <a:prstGeom prst="rect">
            <a:avLst/>
          </a:prstGeom>
          <a:noFill/>
        </p:spPr>
        <p:txBody>
          <a:bodyPr wrap="square" rtlCol="0">
            <a:spAutoFit/>
          </a:bodyPr>
          <a:lstStyle/>
          <a:p>
            <a:pPr marL="342900" indent="-342900" algn="just">
              <a:buFont typeface="Wingdings" panose="05000000000000000000" pitchFamily="2" charset="2"/>
              <a:buChar char="v"/>
            </a:pPr>
            <a:r>
              <a:rPr lang="el-GR" sz="2000" dirty="0"/>
              <a:t>Η μη συμμόρφωση με το νόμο σήμαινε σκληρό θάνατο για όποιον το αποτολμούσε ενώ οι μαύροι πολίτες ήταν υποχρεωμένοι να φέρουν μαζί τους βιβλιάριο με δαχτυλικά αποτυπώματα, φωτογραφία και πληροφορίες για τις περιοχές στις οποίες τους επιτρεπόταν η είσοδος.</a:t>
            </a:r>
          </a:p>
        </p:txBody>
      </p:sp>
      <p:pic>
        <p:nvPicPr>
          <p:cNvPr id="8" name="Εικόνα 7">
            <a:extLst>
              <a:ext uri="{FF2B5EF4-FFF2-40B4-BE49-F238E27FC236}">
                <a16:creationId xmlns:a16="http://schemas.microsoft.com/office/drawing/2014/main" xmlns="" id="{B1F4A91D-CC80-44FA-ABD5-CE4EF75388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8722" y="1690686"/>
            <a:ext cx="4033491" cy="2258755"/>
          </a:xfrm>
          <a:prstGeom prst="rect">
            <a:avLst/>
          </a:prstGeom>
        </p:spPr>
      </p:pic>
    </p:spTree>
    <p:extLst>
      <p:ext uri="{BB962C8B-B14F-4D97-AF65-F5344CB8AC3E}">
        <p14:creationId xmlns:p14="http://schemas.microsoft.com/office/powerpoint/2010/main" val="1186189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D511F07-4A33-4D04-A399-DE7ED632405E}"/>
              </a:ext>
            </a:extLst>
          </p:cNvPr>
          <p:cNvSpPr>
            <a:spLocks noGrp="1"/>
          </p:cNvSpPr>
          <p:nvPr>
            <p:ph type="title"/>
          </p:nvPr>
        </p:nvSpPr>
        <p:spPr/>
        <p:txBody>
          <a:bodyPr/>
          <a:lstStyle/>
          <a:p>
            <a:pPr algn="ctr"/>
            <a:r>
              <a:rPr lang="el-GR" sz="3600" b="1" dirty="0">
                <a:solidFill>
                  <a:prstClr val="black"/>
                </a:solidFill>
              </a:rPr>
              <a:t>Παράδειγμα Φυλετικού Ρατσισμού – Απαρτχάιντ </a:t>
            </a:r>
            <a:r>
              <a:rPr lang="el-GR" sz="1600" b="1" dirty="0">
                <a:solidFill>
                  <a:prstClr val="black"/>
                </a:solidFill>
                <a:cs typeface="Adobe Devanagari" panose="02040503050201020203" pitchFamily="18" charset="0"/>
              </a:rPr>
              <a:t>(2/2)</a:t>
            </a:r>
            <a:endParaRPr lang="el-GR" sz="1600" dirty="0"/>
          </a:p>
        </p:txBody>
      </p:sp>
      <p:sp>
        <p:nvSpPr>
          <p:cNvPr id="3" name="Θέση περιεχομένου 2">
            <a:extLst>
              <a:ext uri="{FF2B5EF4-FFF2-40B4-BE49-F238E27FC236}">
                <a16:creationId xmlns:a16="http://schemas.microsoft.com/office/drawing/2014/main" xmlns="" id="{31B17DE7-F734-4898-B13A-A664C3FDCED7}"/>
              </a:ext>
            </a:extLst>
          </p:cNvPr>
          <p:cNvSpPr>
            <a:spLocks noGrp="1"/>
          </p:cNvSpPr>
          <p:nvPr>
            <p:ph idx="1"/>
          </p:nvPr>
        </p:nvSpPr>
        <p:spPr>
          <a:xfrm>
            <a:off x="675859" y="1761817"/>
            <a:ext cx="5420139" cy="2110773"/>
          </a:xfrm>
        </p:spPr>
        <p:txBody>
          <a:bodyPr>
            <a:normAutofit/>
          </a:bodyPr>
          <a:lstStyle/>
          <a:p>
            <a:pPr marL="285750" lvl="0" indent="-285750" algn="just">
              <a:lnSpc>
                <a:spcPct val="100000"/>
              </a:lnSpc>
              <a:spcBef>
                <a:spcPts val="0"/>
              </a:spcBef>
              <a:buFont typeface="Wingdings" panose="05000000000000000000" pitchFamily="2" charset="2"/>
              <a:buChar char="v"/>
            </a:pPr>
            <a:r>
              <a:rPr lang="el-GR" sz="2000" dirty="0">
                <a:solidFill>
                  <a:prstClr val="black"/>
                </a:solidFill>
              </a:rPr>
              <a:t>Χιλιάδες άνθρωποι πέθαναν κατά την προφυλάκιση, συχνά μετά από φρικτά βασανιστήρια. Όσοι δικάστηκαν καταδικάστηκαν σε θάνατο, εξορίστηκαν ή καταδικάστηκαν σε ισόβια φυλάκιση, όπως ο Νέλσον Μαντέλα</a:t>
            </a:r>
          </a:p>
          <a:p>
            <a:pPr marL="0" indent="0">
              <a:buNone/>
            </a:pPr>
            <a:endParaRPr lang="el-GR" dirty="0"/>
          </a:p>
        </p:txBody>
      </p:sp>
      <p:sp>
        <p:nvSpPr>
          <p:cNvPr id="4" name="TextBox 3">
            <a:extLst>
              <a:ext uri="{FF2B5EF4-FFF2-40B4-BE49-F238E27FC236}">
                <a16:creationId xmlns:a16="http://schemas.microsoft.com/office/drawing/2014/main" xmlns="" id="{24D247B4-176B-41DE-B3A4-5F0E1BC2ECFC}"/>
              </a:ext>
            </a:extLst>
          </p:cNvPr>
          <p:cNvSpPr txBox="1"/>
          <p:nvPr/>
        </p:nvSpPr>
        <p:spPr>
          <a:xfrm>
            <a:off x="675860" y="3994034"/>
            <a:ext cx="5420139" cy="2246769"/>
          </a:xfrm>
          <a:prstGeom prst="rect">
            <a:avLst/>
          </a:prstGeom>
          <a:noFill/>
        </p:spPr>
        <p:txBody>
          <a:bodyPr wrap="square" rtlCol="0">
            <a:spAutoFit/>
          </a:bodyPr>
          <a:lstStyle/>
          <a:p>
            <a:pPr marL="285750" indent="-285750" algn="just">
              <a:buFont typeface="Wingdings" panose="05000000000000000000" pitchFamily="2" charset="2"/>
              <a:buChar char="v"/>
            </a:pPr>
            <a:r>
              <a:rPr lang="en-US" sz="2000" dirty="0">
                <a:latin typeface="Adobe Devanagari"/>
              </a:rPr>
              <a:t>T</a:t>
            </a:r>
            <a:r>
              <a:rPr lang="el-GR" sz="2000" dirty="0">
                <a:latin typeface="Adobe Devanagari"/>
              </a:rPr>
              <a:t>ο 1990 ο πρόεδρος Frederik Willem de Klerk ξεκίνησε τις διαπραγματεύσεις για τον τερματισμό του ρατσιστικού νόμου, με αποκορύφωμα τις πολυ-φυλετικές δημοκρατικές εκλογές του 1994, τις οποίες κέρδισε το κόμμα του Νέλσον Μαντέλα, Αφρικανικό Εθνικό Κογκρέσο.</a:t>
            </a:r>
          </a:p>
        </p:txBody>
      </p:sp>
      <p:pic>
        <p:nvPicPr>
          <p:cNvPr id="8" name="Εικόνα 7">
            <a:extLst>
              <a:ext uri="{FF2B5EF4-FFF2-40B4-BE49-F238E27FC236}">
                <a16:creationId xmlns:a16="http://schemas.microsoft.com/office/drawing/2014/main" xmlns="" id="{D934E4AC-2147-4A95-ABDB-1D4F94C3E1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4307" y="1690688"/>
            <a:ext cx="4069493" cy="2253032"/>
          </a:xfrm>
          <a:prstGeom prst="rect">
            <a:avLst/>
          </a:prstGeom>
        </p:spPr>
      </p:pic>
      <p:pic>
        <p:nvPicPr>
          <p:cNvPr id="10" name="Εικόνα 9">
            <a:extLst>
              <a:ext uri="{FF2B5EF4-FFF2-40B4-BE49-F238E27FC236}">
                <a16:creationId xmlns:a16="http://schemas.microsoft.com/office/drawing/2014/main" xmlns="" id="{8287578D-B013-4C4E-9080-E2F5F872E5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4307" y="4044350"/>
            <a:ext cx="4069493" cy="2146139"/>
          </a:xfrm>
          <a:prstGeom prst="rect">
            <a:avLst/>
          </a:prstGeom>
        </p:spPr>
      </p:pic>
    </p:spTree>
    <p:extLst>
      <p:ext uri="{BB962C8B-B14F-4D97-AF65-F5344CB8AC3E}">
        <p14:creationId xmlns:p14="http://schemas.microsoft.com/office/powerpoint/2010/main" val="1397274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A49DA1F-4BB2-4747-9344-C61037560677}"/>
              </a:ext>
            </a:extLst>
          </p:cNvPr>
          <p:cNvSpPr>
            <a:spLocks noGrp="1"/>
          </p:cNvSpPr>
          <p:nvPr>
            <p:ph type="title"/>
          </p:nvPr>
        </p:nvSpPr>
        <p:spPr>
          <a:xfrm>
            <a:off x="1371600" y="685801"/>
            <a:ext cx="9601200" cy="838200"/>
          </a:xfrm>
        </p:spPr>
        <p:txBody>
          <a:bodyPr>
            <a:normAutofit/>
          </a:bodyPr>
          <a:lstStyle/>
          <a:p>
            <a:pPr algn="ctr"/>
            <a:r>
              <a:rPr lang="el-GR" sz="3600" b="1" dirty="0"/>
              <a:t>Εισαγωγή στον Ρατσισμό</a:t>
            </a:r>
          </a:p>
        </p:txBody>
      </p:sp>
      <p:sp>
        <p:nvSpPr>
          <p:cNvPr id="3" name="Θέση περιεχομένου 2">
            <a:extLst>
              <a:ext uri="{FF2B5EF4-FFF2-40B4-BE49-F238E27FC236}">
                <a16:creationId xmlns:a16="http://schemas.microsoft.com/office/drawing/2014/main" xmlns="" id="{15FF5881-0B61-4312-83C2-FFB3EF4F1F44}"/>
              </a:ext>
            </a:extLst>
          </p:cNvPr>
          <p:cNvSpPr>
            <a:spLocks noGrp="1"/>
          </p:cNvSpPr>
          <p:nvPr>
            <p:ph idx="1"/>
          </p:nvPr>
        </p:nvSpPr>
        <p:spPr>
          <a:xfrm>
            <a:off x="1105468" y="1825625"/>
            <a:ext cx="10194879" cy="4351338"/>
          </a:xfrm>
        </p:spPr>
        <p:txBody>
          <a:bodyPr/>
          <a:lstStyle/>
          <a:p>
            <a:pPr marL="0" indent="0" algn="just">
              <a:buNone/>
            </a:pPr>
            <a:r>
              <a:rPr lang="el-GR" dirty="0"/>
              <a:t>Ο ρατσισμός είναι ένα φαινόμενο που υπάρχει ακόμη και στις μέρες μας και επιβάλλεται να αντιμετωπιστεί.</a:t>
            </a:r>
          </a:p>
          <a:p>
            <a:pPr marL="0" indent="0" algn="just">
              <a:buNone/>
            </a:pPr>
            <a:r>
              <a:rPr lang="el-GR" dirty="0"/>
              <a:t> Ρατσισμός μπορεί να εκδηλωθεί  οπουδήποτε, ακόμα  και  σε  χώρους  όπου  η  εκδήλωσή  του  είναι  απαράδεκτη,  στην οικογένεια  ή  στο  σχολείο για  παράδειγμα.  Για  να  μπορούν,  όμως  οι άνθρωποι να κατανοούν  πότε  υπονομεύονται  τα  δικαιώματα των συνανθρώπων τους, τις διακρίσεις σε βάρος τους και τις σκοπιμότητες που κρύβονται, για να είναι σε θέση να κρίνουν τι είναι ρατσιστικό και τι όχι, πρέπει να έχουν γνώσεις.</a:t>
            </a:r>
          </a:p>
        </p:txBody>
      </p:sp>
    </p:spTree>
    <p:extLst>
      <p:ext uri="{BB962C8B-B14F-4D97-AF65-F5344CB8AC3E}">
        <p14:creationId xmlns:p14="http://schemas.microsoft.com/office/powerpoint/2010/main" val="56345522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DC50AAF-B8A6-45AE-82B7-EABBF411BDA5}"/>
              </a:ext>
            </a:extLst>
          </p:cNvPr>
          <p:cNvSpPr>
            <a:spLocks noGrp="1"/>
          </p:cNvSpPr>
          <p:nvPr>
            <p:ph type="title"/>
          </p:nvPr>
        </p:nvSpPr>
        <p:spPr/>
        <p:txBody>
          <a:bodyPr>
            <a:normAutofit/>
          </a:bodyPr>
          <a:lstStyle/>
          <a:p>
            <a:pPr algn="ctr"/>
            <a:r>
              <a:rPr lang="el-GR" sz="3600" b="1" dirty="0">
                <a:solidFill>
                  <a:prstClr val="black"/>
                </a:solidFill>
                <a:cs typeface="Adobe Devanagari" panose="02040503050201020203" pitchFamily="18" charset="0"/>
              </a:rPr>
              <a:t>Φυλετικός Ρατσισμός - </a:t>
            </a:r>
            <a:r>
              <a:rPr lang="en-US" sz="3600" b="1" dirty="0">
                <a:solidFill>
                  <a:prstClr val="black"/>
                </a:solidFill>
                <a:cs typeface="Adobe Devanagari" panose="02040503050201020203" pitchFamily="18" charset="0"/>
              </a:rPr>
              <a:t>Nelson Mandela</a:t>
            </a:r>
            <a:r>
              <a:rPr lang="el-GR" sz="3600" b="1" dirty="0">
                <a:solidFill>
                  <a:prstClr val="black"/>
                </a:solidFill>
                <a:cs typeface="Adobe Devanagari" panose="02040503050201020203" pitchFamily="18" charset="0"/>
              </a:rPr>
              <a:t> </a:t>
            </a:r>
            <a:r>
              <a:rPr lang="el-GR" sz="1600" b="1" dirty="0">
                <a:solidFill>
                  <a:prstClr val="black"/>
                </a:solidFill>
                <a:cs typeface="Adobe Devanagari" panose="02040503050201020203" pitchFamily="18" charset="0"/>
              </a:rPr>
              <a:t>(1/3)</a:t>
            </a:r>
            <a:endParaRPr lang="el-GR" sz="1600" dirty="0"/>
          </a:p>
        </p:txBody>
      </p:sp>
      <p:sp>
        <p:nvSpPr>
          <p:cNvPr id="4" name="TextBox 3">
            <a:extLst>
              <a:ext uri="{FF2B5EF4-FFF2-40B4-BE49-F238E27FC236}">
                <a16:creationId xmlns:a16="http://schemas.microsoft.com/office/drawing/2014/main" xmlns="" id="{6358D074-BC42-4683-892C-6434661AE9C7}"/>
              </a:ext>
            </a:extLst>
          </p:cNvPr>
          <p:cNvSpPr txBox="1"/>
          <p:nvPr/>
        </p:nvSpPr>
        <p:spPr>
          <a:xfrm>
            <a:off x="838200" y="1990896"/>
            <a:ext cx="5716484" cy="3785652"/>
          </a:xfrm>
          <a:prstGeom prst="rect">
            <a:avLst/>
          </a:prstGeom>
          <a:noFill/>
        </p:spPr>
        <p:txBody>
          <a:bodyPr wrap="square" rtlCol="0">
            <a:spAutoFit/>
          </a:bodyPr>
          <a:lstStyle/>
          <a:p>
            <a:pPr marL="285750" lvl="0" indent="-285750" algn="just">
              <a:spcBef>
                <a:spcPts val="1200"/>
              </a:spcBef>
              <a:spcAft>
                <a:spcPts val="1200"/>
              </a:spcAft>
              <a:buFont typeface="Wingdings" panose="05000000000000000000" pitchFamily="2" charset="2"/>
              <a:buChar char="v"/>
            </a:pPr>
            <a:r>
              <a:rPr lang="el-GR" sz="2000" dirty="0">
                <a:solidFill>
                  <a:prstClr val="black"/>
                </a:solidFill>
                <a:cs typeface="Angsana New" panose="02020603050405020304" pitchFamily="18" charset="-34"/>
              </a:rPr>
              <a:t>Ο Νέλσον Μαντέλα ήταν αγωνιστής του κινήματος κατά του Απαρτχάιντ, που αναπτύχθηκε στη Δημοκρατία της Νότιας Αφρικής.</a:t>
            </a:r>
            <a:endParaRPr lang="en-US" sz="2000" dirty="0">
              <a:cs typeface="Angsana New" panose="02020603050405020304" pitchFamily="18" charset="-34"/>
            </a:endParaRPr>
          </a:p>
          <a:p>
            <a:pPr marL="342900" indent="-342900" algn="just">
              <a:spcBef>
                <a:spcPts val="1200"/>
              </a:spcBef>
              <a:spcAft>
                <a:spcPts val="1200"/>
              </a:spcAft>
              <a:buFont typeface="Wingdings" panose="05000000000000000000" pitchFamily="2" charset="2"/>
              <a:buChar char="v"/>
            </a:pPr>
            <a:r>
              <a:rPr lang="el-GR" sz="2000" dirty="0">
                <a:cs typeface="Angsana New" panose="02020603050405020304" pitchFamily="18" charset="-34"/>
              </a:rPr>
              <a:t>Ασχολήθηκε με την πολιτική και υπήρξε ο πρώτος έγχρωμος πρόεδρος της πατρίδας του. Από το 1998 μέχρι το 1999 διετέλεσε Πρόεδρος του Κινήματος των Αδεσμεύτων.</a:t>
            </a:r>
          </a:p>
          <a:p>
            <a:pPr marL="285750" indent="-285750" algn="just">
              <a:spcBef>
                <a:spcPts val="1200"/>
              </a:spcBef>
              <a:spcAft>
                <a:spcPts val="1200"/>
              </a:spcAft>
              <a:buFont typeface="Wingdings" panose="05000000000000000000" pitchFamily="2" charset="2"/>
              <a:buChar char="v"/>
            </a:pPr>
            <a:r>
              <a:rPr lang="el-GR" sz="2000" dirty="0">
                <a:cs typeface="Angsana New" panose="02020603050405020304" pitchFamily="18" charset="-34"/>
              </a:rPr>
              <a:t>Ήταν δικηγόρος στο Γιοχάνεσμπουργκ και έγινε μέλος του Αφρικανικού Εθνικού Κογκρέσου ANC (African National Congress) το 1944. </a:t>
            </a:r>
          </a:p>
        </p:txBody>
      </p:sp>
      <p:pic>
        <p:nvPicPr>
          <p:cNvPr id="8" name="Εικόνα 7">
            <a:extLst>
              <a:ext uri="{FF2B5EF4-FFF2-40B4-BE49-F238E27FC236}">
                <a16:creationId xmlns:a16="http://schemas.microsoft.com/office/drawing/2014/main" xmlns="" id="{8B906EFC-E1DD-4663-BC3E-A3F3EF53DC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0925" y="1497496"/>
            <a:ext cx="3952875" cy="4772452"/>
          </a:xfrm>
          <a:prstGeom prst="rect">
            <a:avLst/>
          </a:prstGeom>
        </p:spPr>
      </p:pic>
    </p:spTree>
    <p:extLst>
      <p:ext uri="{BB962C8B-B14F-4D97-AF65-F5344CB8AC3E}">
        <p14:creationId xmlns:p14="http://schemas.microsoft.com/office/powerpoint/2010/main" val="28270575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BD3A04D-5A95-4213-8429-FFC469C8FA28}"/>
              </a:ext>
            </a:extLst>
          </p:cNvPr>
          <p:cNvSpPr>
            <a:spLocks noGrp="1"/>
          </p:cNvSpPr>
          <p:nvPr>
            <p:ph type="title"/>
          </p:nvPr>
        </p:nvSpPr>
        <p:spPr/>
        <p:txBody>
          <a:bodyPr/>
          <a:lstStyle/>
          <a:p>
            <a:pPr algn="ctr"/>
            <a:r>
              <a:rPr lang="el-GR" sz="3600" b="1" dirty="0">
                <a:solidFill>
                  <a:prstClr val="black"/>
                </a:solidFill>
              </a:rPr>
              <a:t>Φυλετικός Ρατσισμός - </a:t>
            </a:r>
            <a:r>
              <a:rPr lang="en-US" sz="3600" b="1" dirty="0">
                <a:solidFill>
                  <a:prstClr val="black"/>
                </a:solidFill>
              </a:rPr>
              <a:t>Nelson Mandela</a:t>
            </a:r>
            <a:r>
              <a:rPr lang="el-GR" sz="3600" b="1" dirty="0">
                <a:solidFill>
                  <a:prstClr val="black"/>
                </a:solidFill>
              </a:rPr>
              <a:t> </a:t>
            </a:r>
            <a:r>
              <a:rPr lang="el-GR" sz="1600" b="1" dirty="0">
                <a:solidFill>
                  <a:prstClr val="black"/>
                </a:solidFill>
              </a:rPr>
              <a:t>(2/3)</a:t>
            </a:r>
          </a:p>
        </p:txBody>
      </p:sp>
      <p:sp>
        <p:nvSpPr>
          <p:cNvPr id="4" name="TextBox 3">
            <a:extLst>
              <a:ext uri="{FF2B5EF4-FFF2-40B4-BE49-F238E27FC236}">
                <a16:creationId xmlns:a16="http://schemas.microsoft.com/office/drawing/2014/main" xmlns="" id="{836E8459-A168-48B5-A4F5-E5F222DF3B4E}"/>
              </a:ext>
            </a:extLst>
          </p:cNvPr>
          <p:cNvSpPr txBox="1"/>
          <p:nvPr/>
        </p:nvSpPr>
        <p:spPr>
          <a:xfrm>
            <a:off x="715429" y="1786801"/>
            <a:ext cx="4979504" cy="3785652"/>
          </a:xfrm>
          <a:prstGeom prst="rect">
            <a:avLst/>
          </a:prstGeom>
          <a:noFill/>
        </p:spPr>
        <p:txBody>
          <a:bodyPr wrap="square" rtlCol="0">
            <a:spAutoFit/>
          </a:bodyPr>
          <a:lstStyle/>
          <a:p>
            <a:pPr marL="285750" indent="-285750" algn="just">
              <a:spcBef>
                <a:spcPts val="1200"/>
              </a:spcBef>
              <a:spcAft>
                <a:spcPts val="1200"/>
              </a:spcAft>
              <a:buFont typeface="Wingdings" panose="05000000000000000000" pitchFamily="2" charset="2"/>
              <a:buChar char="v"/>
            </a:pPr>
            <a:r>
              <a:rPr lang="el-GR" sz="2000" dirty="0"/>
              <a:t>Τον Ιούνιο του 2004, σε ηλικία 85 ετών και με εξασθενημένη υγεία, ο Μαντέλα ανακοίνωσε ότι αποσύρεται επίσημα και αποχωρεί από τη δημόσια ζωή.</a:t>
            </a:r>
          </a:p>
          <a:p>
            <a:pPr marL="285750" indent="-285750" algn="just">
              <a:spcBef>
                <a:spcPts val="1200"/>
              </a:spcBef>
              <a:spcAft>
                <a:spcPts val="1200"/>
              </a:spcAft>
              <a:buFont typeface="Wingdings" panose="05000000000000000000" pitchFamily="2" charset="2"/>
              <a:buChar char="v"/>
            </a:pPr>
            <a:r>
              <a:rPr lang="el-GR" sz="2000" dirty="0"/>
              <a:t>Ο Μαντέλα διατήρησε κάποια συμμετοχή στις διεθνείς υποθέσεις. Το 2005 ίδρυσε το Nelson Mandela Trust Legacy και ταξίδεψε στις ΗΠΑ για να μιλήσει ενώπιον του Ινστιτούτου Brookings και του NAACP σχετικά με την ανάγκη παροχής οικονομικής βοήθειας στην Αφρική.</a:t>
            </a:r>
          </a:p>
        </p:txBody>
      </p:sp>
      <p:sp>
        <p:nvSpPr>
          <p:cNvPr id="6" name="TextBox 5">
            <a:extLst>
              <a:ext uri="{FF2B5EF4-FFF2-40B4-BE49-F238E27FC236}">
                <a16:creationId xmlns:a16="http://schemas.microsoft.com/office/drawing/2014/main" xmlns="" id="{FAB5401F-F567-460B-A2C2-FC733E74108C}"/>
              </a:ext>
            </a:extLst>
          </p:cNvPr>
          <p:cNvSpPr txBox="1"/>
          <p:nvPr/>
        </p:nvSpPr>
        <p:spPr>
          <a:xfrm>
            <a:off x="6232477" y="5047190"/>
            <a:ext cx="5579259" cy="1631216"/>
          </a:xfrm>
          <a:prstGeom prst="rect">
            <a:avLst/>
          </a:prstGeom>
          <a:noFill/>
        </p:spPr>
        <p:txBody>
          <a:bodyPr wrap="square" rtlCol="0">
            <a:spAutoFit/>
          </a:bodyPr>
          <a:lstStyle/>
          <a:p>
            <a:pPr marL="285750" indent="-285750" algn="just">
              <a:buFont typeface="Wingdings" panose="05000000000000000000" pitchFamily="2" charset="2"/>
              <a:buChar char="v"/>
            </a:pPr>
            <a:r>
              <a:rPr lang="el-GR" sz="2000" dirty="0"/>
              <a:t>Έχοντας υποφέρει από μια παρατεταμένη αναπνευστική λοίμωξη, ο Μαντέλα πέθανε στις 5 Δεκεμβρίου 2013, σε ηλικία 95 ετών, στο σπίτι του στο Χάουτον, έχοντας την οικογένειά του στο πλευρό του.</a:t>
            </a:r>
          </a:p>
        </p:txBody>
      </p:sp>
      <p:pic>
        <p:nvPicPr>
          <p:cNvPr id="10" name="Εικόνα 9">
            <a:extLst>
              <a:ext uri="{FF2B5EF4-FFF2-40B4-BE49-F238E27FC236}">
                <a16:creationId xmlns:a16="http://schemas.microsoft.com/office/drawing/2014/main" xmlns="" id="{AA7085E6-00BE-4049-AEC8-1DBAC241EA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2477" y="1786801"/>
            <a:ext cx="5579259" cy="3140583"/>
          </a:xfrm>
          <a:prstGeom prst="rect">
            <a:avLst/>
          </a:prstGeom>
        </p:spPr>
      </p:pic>
    </p:spTree>
    <p:extLst>
      <p:ext uri="{BB962C8B-B14F-4D97-AF65-F5344CB8AC3E}">
        <p14:creationId xmlns:p14="http://schemas.microsoft.com/office/powerpoint/2010/main" val="3780754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4F619BC-8748-4D95-993E-1CD79B871ABB}"/>
              </a:ext>
            </a:extLst>
          </p:cNvPr>
          <p:cNvSpPr>
            <a:spLocks noGrp="1"/>
          </p:cNvSpPr>
          <p:nvPr>
            <p:ph type="title"/>
          </p:nvPr>
        </p:nvSpPr>
        <p:spPr/>
        <p:txBody>
          <a:bodyPr/>
          <a:lstStyle/>
          <a:p>
            <a:pPr algn="ctr"/>
            <a:r>
              <a:rPr lang="el-GR" sz="3600" b="1" dirty="0">
                <a:solidFill>
                  <a:prstClr val="black"/>
                </a:solidFill>
              </a:rPr>
              <a:t>Φυλετικός Ρατσισμός - </a:t>
            </a:r>
            <a:r>
              <a:rPr lang="en-US" sz="3600" b="1" dirty="0">
                <a:solidFill>
                  <a:prstClr val="black"/>
                </a:solidFill>
              </a:rPr>
              <a:t>Nelson Mandela</a:t>
            </a:r>
            <a:r>
              <a:rPr lang="el-GR" sz="3600" b="1" dirty="0">
                <a:solidFill>
                  <a:prstClr val="black"/>
                </a:solidFill>
              </a:rPr>
              <a:t> </a:t>
            </a:r>
            <a:r>
              <a:rPr lang="el-GR" sz="1600" b="1" dirty="0">
                <a:solidFill>
                  <a:prstClr val="black"/>
                </a:solidFill>
              </a:rPr>
              <a:t>(3/3)</a:t>
            </a:r>
          </a:p>
        </p:txBody>
      </p:sp>
      <p:sp>
        <p:nvSpPr>
          <p:cNvPr id="4" name="TextBox 3">
            <a:extLst>
              <a:ext uri="{FF2B5EF4-FFF2-40B4-BE49-F238E27FC236}">
                <a16:creationId xmlns:a16="http://schemas.microsoft.com/office/drawing/2014/main" xmlns="" id="{C66D5819-9678-4D2C-A93D-CD2A05196D78}"/>
              </a:ext>
            </a:extLst>
          </p:cNvPr>
          <p:cNvSpPr txBox="1"/>
          <p:nvPr/>
        </p:nvSpPr>
        <p:spPr>
          <a:xfrm>
            <a:off x="980662" y="2214843"/>
            <a:ext cx="5367130" cy="3416320"/>
          </a:xfrm>
          <a:prstGeom prst="rect">
            <a:avLst/>
          </a:prstGeom>
          <a:noFill/>
        </p:spPr>
        <p:txBody>
          <a:bodyPr wrap="square" rtlCol="0">
            <a:spAutoFit/>
          </a:bodyPr>
          <a:lstStyle/>
          <a:p>
            <a:pPr algn="just"/>
            <a:r>
              <a:rPr lang="el-GR" sz="3600" i="1" dirty="0"/>
              <a:t>«Το να είσαι ελεύθερος δεν σημαίνει απλώς να σπάσεις τις αλυσίδες σου, αλλά το να ζεις με τρόπο που να σέβεται και να υποστηρίζει την ελευθερία των άλλων.»</a:t>
            </a:r>
          </a:p>
        </p:txBody>
      </p:sp>
      <p:pic>
        <p:nvPicPr>
          <p:cNvPr id="8" name="Εικόνα 7">
            <a:extLst>
              <a:ext uri="{FF2B5EF4-FFF2-40B4-BE49-F238E27FC236}">
                <a16:creationId xmlns:a16="http://schemas.microsoft.com/office/drawing/2014/main" xmlns="" id="{E86B923B-D3A2-4C1F-9128-A5949BE3A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2902" y="1542377"/>
            <a:ext cx="3689592" cy="4761252"/>
          </a:xfrm>
          <a:prstGeom prst="rect">
            <a:avLst/>
          </a:prstGeom>
        </p:spPr>
      </p:pic>
    </p:spTree>
    <p:extLst>
      <p:ext uri="{BB962C8B-B14F-4D97-AF65-F5344CB8AC3E}">
        <p14:creationId xmlns:p14="http://schemas.microsoft.com/office/powerpoint/2010/main" val="4046058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25368"/>
            <a:ext cx="10515600" cy="1325563"/>
          </a:xfrm>
        </p:spPr>
        <p:txBody>
          <a:bodyPr>
            <a:normAutofit/>
          </a:bodyPr>
          <a:lstStyle/>
          <a:p>
            <a:pPr algn="ctr"/>
            <a:r>
              <a:rPr lang="el-GR" sz="3600" b="1" dirty="0">
                <a:solidFill>
                  <a:prstClr val="black"/>
                </a:solidFill>
              </a:rPr>
              <a:t>Φυλετικός Ρατσισμός - </a:t>
            </a:r>
            <a:r>
              <a:rPr lang="en-US" sz="3600" b="1" dirty="0">
                <a:solidFill>
                  <a:prstClr val="black"/>
                </a:solidFill>
              </a:rPr>
              <a:t>Martin Luther King </a:t>
            </a:r>
            <a:r>
              <a:rPr lang="el-GR" sz="1600" b="1" dirty="0">
                <a:solidFill>
                  <a:prstClr val="black"/>
                </a:solidFill>
              </a:rPr>
              <a:t>(1/3)</a:t>
            </a:r>
          </a:p>
        </p:txBody>
      </p:sp>
      <p:sp>
        <p:nvSpPr>
          <p:cNvPr id="5" name="TextBox 4"/>
          <p:cNvSpPr txBox="1"/>
          <p:nvPr/>
        </p:nvSpPr>
        <p:spPr>
          <a:xfrm>
            <a:off x="838200" y="1608207"/>
            <a:ext cx="5342966" cy="4924425"/>
          </a:xfrm>
          <a:prstGeom prst="rect">
            <a:avLst/>
          </a:prstGeom>
          <a:noFill/>
        </p:spPr>
        <p:txBody>
          <a:bodyPr wrap="square" rtlCol="0">
            <a:spAutoFit/>
          </a:bodyPr>
          <a:lstStyle/>
          <a:p>
            <a:pPr marL="342900" indent="-342900" algn="just">
              <a:buFont typeface="Wingdings" panose="05000000000000000000" pitchFamily="2" charset="2"/>
              <a:buChar char="v"/>
            </a:pPr>
            <a:r>
              <a:rPr lang="en-US" sz="2000" dirty="0">
                <a:latin typeface="Adobe Devanagari" panose="02040503050201020203" pitchFamily="18" charset="0"/>
                <a:cs typeface="Adobe Devanagari" panose="02040503050201020203" pitchFamily="18" charset="0"/>
              </a:rPr>
              <a:t>O </a:t>
            </a:r>
            <a:r>
              <a:rPr lang="en-US" sz="2400" dirty="0">
                <a:latin typeface="Adobe Devanagari" panose="02040503050201020203" pitchFamily="18" charset="0"/>
                <a:cs typeface="Adobe Devanagari" panose="02040503050201020203" pitchFamily="18" charset="0"/>
              </a:rPr>
              <a:t>Martin Luther King </a:t>
            </a:r>
            <a:r>
              <a:rPr lang="el-GR" sz="2000" dirty="0">
                <a:latin typeface="Adobe Devanagari" panose="02040503050201020203" pitchFamily="18" charset="0"/>
                <a:cs typeface="Adobe Devanagari" panose="02040503050201020203" pitchFamily="18" charset="0"/>
              </a:rPr>
              <a:t>ήταν Αμερικανός ιερέας των Βαπτιστών, ειρηνιστής και οπαδός της δράσης μέσω της παθητικής αντίστασης, ηγέτης του Αφροαμερικανικού Κινήματος για τα πολιτικά δικαιώματα των έγχρωμων ανθρώπων. </a:t>
            </a:r>
            <a:endParaRPr lang="en-US" sz="2000" dirty="0">
              <a:latin typeface="Adobe Devanagari" panose="02040503050201020203" pitchFamily="18" charset="0"/>
              <a:cs typeface="Adobe Devanagari" panose="02040503050201020203" pitchFamily="18" charset="0"/>
            </a:endParaRPr>
          </a:p>
          <a:p>
            <a:pPr marL="342900" indent="-342900" algn="just">
              <a:buFont typeface="Wingdings" panose="05000000000000000000" pitchFamily="2" charset="2"/>
              <a:buChar char="v"/>
            </a:pPr>
            <a:r>
              <a:rPr lang="en-US" sz="2000" dirty="0">
                <a:latin typeface="Adobe Devanagari" panose="02040503050201020203" pitchFamily="18" charset="0"/>
                <a:cs typeface="Adobe Devanagari" panose="02040503050201020203" pitchFamily="18" charset="0"/>
              </a:rPr>
              <a:t>O</a:t>
            </a:r>
            <a:r>
              <a:rPr lang="el-GR" sz="2000" dirty="0">
                <a:latin typeface="Adobe Devanagari" panose="02040503050201020203" pitchFamily="18" charset="0"/>
                <a:cs typeface="Adobe Devanagari" panose="02040503050201020203" pitchFamily="18" charset="0"/>
              </a:rPr>
              <a:t>λοκλήρωσε μια σειρά θεολογικών σπουδών, έλαβε θέση πάστορα σε εκκλησία των Βαπτιστών και αναμίχθηκε στον αγώνα των έγχρωμων για την απόκτηση πολιτικών και κοινωνικών δικαιωμάτων</a:t>
            </a:r>
            <a:r>
              <a:rPr lang="el-GR" dirty="0">
                <a:latin typeface="Adobe Devanagari" panose="02040503050201020203" pitchFamily="18" charset="0"/>
                <a:cs typeface="Adobe Devanagari" panose="02040503050201020203" pitchFamily="18" charset="0"/>
              </a:rPr>
              <a:t>.</a:t>
            </a:r>
            <a:endParaRPr lang="en-US" dirty="0">
              <a:latin typeface="Adobe Devanagari" panose="02040503050201020203" pitchFamily="18" charset="0"/>
              <a:cs typeface="Adobe Devanagari" panose="02040503050201020203" pitchFamily="18" charset="0"/>
            </a:endParaRPr>
          </a:p>
          <a:p>
            <a:pPr marL="342900" indent="-342900" algn="just">
              <a:buFont typeface="Wingdings" panose="05000000000000000000" pitchFamily="2" charset="2"/>
              <a:buChar char="v"/>
            </a:pPr>
            <a:r>
              <a:rPr lang="el-GR" dirty="0">
                <a:latin typeface="Arial" pitchFamily="34" charset="0"/>
                <a:cs typeface="Arial" pitchFamily="34" charset="0"/>
              </a:rPr>
              <a:t>Το Δεκέμβριο του 1964 του απονεμήθηκε Νόμπελ Ειρήνης, ενώ ο αγώνας του, οδήγησε στην ψήφιση του νόμου περί Πολιτικών Δικαιωμάτων.</a:t>
            </a:r>
          </a:p>
          <a:p>
            <a:pPr marL="342900" indent="-342900">
              <a:buFont typeface="Wingdings" panose="05000000000000000000" pitchFamily="2" charset="2"/>
              <a:buChar char="v"/>
            </a:pPr>
            <a:endParaRPr lang="el-GR" dirty="0">
              <a:latin typeface="Adobe Devanagari" panose="02040503050201020203" pitchFamily="18" charset="0"/>
              <a:cs typeface="Adobe Devanagari" panose="02040503050201020203" pitchFamily="18" charset="0"/>
            </a:endParaRP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1522" y="1529323"/>
            <a:ext cx="3018037" cy="4535301"/>
          </a:xfrm>
          <a:prstGeom prst="rect">
            <a:avLst/>
          </a:prstGeom>
        </p:spPr>
      </p:pic>
    </p:spTree>
    <p:extLst>
      <p:ext uri="{BB962C8B-B14F-4D97-AF65-F5344CB8AC3E}">
        <p14:creationId xmlns:p14="http://schemas.microsoft.com/office/powerpoint/2010/main" val="2945080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78378"/>
            <a:ext cx="10515600" cy="1325563"/>
          </a:xfrm>
        </p:spPr>
        <p:txBody>
          <a:bodyPr/>
          <a:lstStyle/>
          <a:p>
            <a:pPr algn="ctr"/>
            <a:r>
              <a:rPr lang="el-GR" sz="3600" b="1" dirty="0">
                <a:solidFill>
                  <a:prstClr val="black"/>
                </a:solidFill>
              </a:rPr>
              <a:t>Φυλετικός Ρατσισμός - </a:t>
            </a:r>
            <a:r>
              <a:rPr lang="en-US" sz="3600" b="1" dirty="0">
                <a:solidFill>
                  <a:prstClr val="black"/>
                </a:solidFill>
              </a:rPr>
              <a:t>Martin Luther King </a:t>
            </a:r>
            <a:r>
              <a:rPr lang="el-GR" sz="1600" b="1" dirty="0">
                <a:solidFill>
                  <a:prstClr val="black"/>
                </a:solidFill>
              </a:rPr>
              <a:t>(2/3)</a:t>
            </a:r>
          </a:p>
        </p:txBody>
      </p:sp>
      <p:sp>
        <p:nvSpPr>
          <p:cNvPr id="4" name="TextBox 3"/>
          <p:cNvSpPr txBox="1"/>
          <p:nvPr/>
        </p:nvSpPr>
        <p:spPr>
          <a:xfrm>
            <a:off x="838200" y="1983242"/>
            <a:ext cx="5455024" cy="3785652"/>
          </a:xfrm>
          <a:prstGeom prst="rect">
            <a:avLst/>
          </a:prstGeom>
          <a:noFill/>
        </p:spPr>
        <p:txBody>
          <a:bodyPr wrap="square" rtlCol="0">
            <a:spAutoFit/>
          </a:bodyPr>
          <a:lstStyle/>
          <a:p>
            <a:pPr marL="342900" indent="-342900" algn="just">
              <a:buFont typeface="Wingdings" panose="05000000000000000000" pitchFamily="2" charset="2"/>
              <a:buChar char="v"/>
            </a:pPr>
            <a:endParaRPr lang="en-US" sz="2000" dirty="0">
              <a:latin typeface="Adobe Devanagari" panose="02040503050201020203" pitchFamily="18" charset="0"/>
              <a:cs typeface="Adobe Devanagari" panose="02040503050201020203" pitchFamily="18" charset="0"/>
            </a:endParaRPr>
          </a:p>
          <a:p>
            <a:pPr marL="342900" indent="-342900" algn="just">
              <a:buFont typeface="Wingdings" panose="05000000000000000000" pitchFamily="2" charset="2"/>
              <a:buChar char="v"/>
            </a:pPr>
            <a:r>
              <a:rPr lang="el-GR" sz="2000" dirty="0">
                <a:latin typeface="Adobe Devanagari" panose="02040503050201020203" pitchFamily="18" charset="0"/>
                <a:cs typeface="Adobe Devanagari" panose="02040503050201020203" pitchFamily="18" charset="0"/>
              </a:rPr>
              <a:t>Το 1968, ενώ σχεδίαζε ακόμα μια πορεία προς την Ουάσιγκτον, την «Πορεία των Φτωχών», δολοφονήθηκε στις 4 Απριλίου στο Μέμφις (Τενεσσί).</a:t>
            </a:r>
            <a:endParaRPr lang="en-US" sz="2000" dirty="0">
              <a:latin typeface="Adobe Devanagari" panose="02040503050201020203" pitchFamily="18" charset="0"/>
              <a:cs typeface="Adobe Devanagari" panose="02040503050201020203" pitchFamily="18" charset="0"/>
            </a:endParaRPr>
          </a:p>
          <a:p>
            <a:pPr marL="342900" indent="-342900" algn="just">
              <a:buFont typeface="Wingdings" panose="05000000000000000000" pitchFamily="2" charset="2"/>
              <a:buChar char="v"/>
            </a:pPr>
            <a:r>
              <a:rPr lang="el-GR" sz="2000" dirty="0">
                <a:latin typeface="Adobe Devanagari" panose="02040503050201020203" pitchFamily="18" charset="0"/>
                <a:cs typeface="Adobe Devanagari" panose="02040503050201020203" pitchFamily="18" charset="0"/>
              </a:rPr>
              <a:t>Ο Κινγκ έλαβε μετά θάνατον πολλές διακρίσεις όπως το Προεδρικό Μετάλλιο για την Ελευθερία και το Χρυσό Μετάλλιο του Κογκρέσσου. Το 1986 η 15η Ιανουαρίου (η ημέρα της γέννησής του) ανακηρύχθηκε επίσημη εορτή στις Η.Π.Α.</a:t>
            </a:r>
            <a:endParaRPr lang="en-US" sz="2000" dirty="0">
              <a:latin typeface="Adobe Devanagari" panose="02040503050201020203" pitchFamily="18" charset="0"/>
              <a:cs typeface="Adobe Devanagari" panose="02040503050201020203" pitchFamily="18" charset="0"/>
            </a:endParaRPr>
          </a:p>
          <a:p>
            <a:endParaRPr lang="el-GR" sz="2000" dirty="0">
              <a:latin typeface="Adobe Devanagari" panose="02040503050201020203" pitchFamily="18" charset="0"/>
              <a:cs typeface="Adobe Devanagari" panose="02040503050201020203" pitchFamily="18" charset="0"/>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3935" y="1448874"/>
            <a:ext cx="4510536" cy="4854388"/>
          </a:xfrm>
          <a:prstGeom prst="rect">
            <a:avLst/>
          </a:prstGeom>
        </p:spPr>
      </p:pic>
    </p:spTree>
    <p:extLst>
      <p:ext uri="{BB962C8B-B14F-4D97-AF65-F5344CB8AC3E}">
        <p14:creationId xmlns:p14="http://schemas.microsoft.com/office/powerpoint/2010/main" val="1734559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600" b="1" dirty="0">
                <a:solidFill>
                  <a:prstClr val="black"/>
                </a:solidFill>
              </a:rPr>
              <a:t>Φυλετικός Ρατσισμός - </a:t>
            </a:r>
            <a:r>
              <a:rPr lang="en-US" sz="3600" b="1" dirty="0">
                <a:solidFill>
                  <a:prstClr val="black"/>
                </a:solidFill>
              </a:rPr>
              <a:t>Martin Luther King </a:t>
            </a:r>
            <a:r>
              <a:rPr lang="el-GR" sz="1600" b="1" dirty="0">
                <a:solidFill>
                  <a:prstClr val="black"/>
                </a:solidFill>
              </a:rPr>
              <a:t>(3/3)</a:t>
            </a: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3388" y="1690688"/>
            <a:ext cx="4972800" cy="4064653"/>
          </a:xfrm>
          <a:prstGeom prst="rect">
            <a:avLst/>
          </a:prstGeom>
        </p:spPr>
      </p:pic>
      <p:sp>
        <p:nvSpPr>
          <p:cNvPr id="9" name="TextBox 8"/>
          <p:cNvSpPr txBox="1"/>
          <p:nvPr/>
        </p:nvSpPr>
        <p:spPr>
          <a:xfrm>
            <a:off x="969386" y="2168742"/>
            <a:ext cx="4817660" cy="3108543"/>
          </a:xfrm>
          <a:prstGeom prst="rect">
            <a:avLst/>
          </a:prstGeom>
          <a:noFill/>
        </p:spPr>
        <p:txBody>
          <a:bodyPr wrap="square" rtlCol="0">
            <a:spAutoFit/>
          </a:bodyPr>
          <a:lstStyle/>
          <a:p>
            <a:pPr algn="just"/>
            <a:r>
              <a:rPr lang="el-GR" sz="2800" i="1" dirty="0">
                <a:latin typeface="Adobe Devanagari" panose="02040503050201020203" pitchFamily="18" charset="0"/>
                <a:cs typeface="Adobe Devanagari" panose="02040503050201020203" pitchFamily="18" charset="0"/>
              </a:rPr>
              <a:t>«Έχω ένα όνειρο, ότι τα τέσσερα μικρά παιδιά μου θα ζήσουν μια μέρα σ’ ένα έθνος όπου δεν θα κρίνονται από το χρώμα του δέρματός τους, αλλά από τον χαρακτήρα τους.»</a:t>
            </a:r>
            <a:endParaRPr lang="en-US" sz="2800" i="1"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2011299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E4E4F75-5584-41D0-AF22-FAE88C44045B}"/>
              </a:ext>
            </a:extLst>
          </p:cNvPr>
          <p:cNvSpPr>
            <a:spLocks noGrp="1"/>
          </p:cNvSpPr>
          <p:nvPr>
            <p:ph type="ctrTitle"/>
          </p:nvPr>
        </p:nvSpPr>
        <p:spPr>
          <a:xfrm>
            <a:off x="1548714" y="875227"/>
            <a:ext cx="9144000" cy="2387600"/>
          </a:xfrm>
        </p:spPr>
        <p:txBody>
          <a:bodyPr/>
          <a:lstStyle/>
          <a:p>
            <a:r>
              <a:rPr lang="el-GR" sz="6600" dirty="0" err="1"/>
              <a:t>Ρατσισμος</a:t>
            </a:r>
            <a:r>
              <a:rPr lang="el-GR" sz="6600" dirty="0"/>
              <a:t> </a:t>
            </a:r>
            <a:r>
              <a:rPr lang="el-GR" sz="6600" dirty="0" err="1"/>
              <a:t>Βασει</a:t>
            </a:r>
            <a:r>
              <a:rPr lang="el-GR" sz="6600" dirty="0"/>
              <a:t> </a:t>
            </a:r>
            <a:r>
              <a:rPr lang="el-GR" sz="6600" dirty="0" err="1"/>
              <a:t>Φυλου</a:t>
            </a:r>
            <a:r>
              <a:rPr lang="el-GR" sz="6600" dirty="0"/>
              <a:t> (</a:t>
            </a:r>
            <a:r>
              <a:rPr lang="el-GR" sz="6600" dirty="0" err="1"/>
              <a:t>Σεξισμος</a:t>
            </a:r>
            <a:r>
              <a:rPr lang="el-GR" sz="6600" dirty="0"/>
              <a:t>)</a:t>
            </a:r>
          </a:p>
        </p:txBody>
      </p:sp>
      <p:pic>
        <p:nvPicPr>
          <p:cNvPr id="5" name="Εικόνα 4">
            <a:extLst>
              <a:ext uri="{FF2B5EF4-FFF2-40B4-BE49-F238E27FC236}">
                <a16:creationId xmlns:a16="http://schemas.microsoft.com/office/drawing/2014/main" xmlns="" id="{BBFF9199-CF3D-49C0-8F78-2146F51359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0905" y="3262827"/>
            <a:ext cx="2399617" cy="2619953"/>
          </a:xfrm>
          <a:prstGeom prst="rect">
            <a:avLst/>
          </a:prstGeom>
        </p:spPr>
      </p:pic>
    </p:spTree>
    <p:extLst>
      <p:ext uri="{BB962C8B-B14F-4D97-AF65-F5344CB8AC3E}">
        <p14:creationId xmlns:p14="http://schemas.microsoft.com/office/powerpoint/2010/main" val="198229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xmlns="" id="{82F6FCCA-BC1D-4CB2-ABBC-A4DDD2140D82}"/>
              </a:ext>
            </a:extLst>
          </p:cNvPr>
          <p:cNvSpPr>
            <a:spLocks noGrp="1"/>
          </p:cNvSpPr>
          <p:nvPr>
            <p:ph type="title"/>
          </p:nvPr>
        </p:nvSpPr>
        <p:spPr/>
        <p:txBody>
          <a:bodyPr>
            <a:normAutofit/>
          </a:bodyPr>
          <a:lstStyle/>
          <a:p>
            <a:pPr algn="ctr"/>
            <a:r>
              <a:rPr lang="el-GR" sz="3600" b="1" dirty="0"/>
              <a:t>Ορισμός Ρατσισμού βάσει Φύλου</a:t>
            </a:r>
          </a:p>
        </p:txBody>
      </p:sp>
      <p:sp>
        <p:nvSpPr>
          <p:cNvPr id="3" name="Θέση περιεχομένου 2">
            <a:extLst>
              <a:ext uri="{FF2B5EF4-FFF2-40B4-BE49-F238E27FC236}">
                <a16:creationId xmlns:a16="http://schemas.microsoft.com/office/drawing/2014/main" xmlns="" id="{81CA8BFC-52AD-47C8-8146-2555CDC6B007}"/>
              </a:ext>
            </a:extLst>
          </p:cNvPr>
          <p:cNvSpPr>
            <a:spLocks noGrp="1"/>
          </p:cNvSpPr>
          <p:nvPr>
            <p:ph idx="1"/>
          </p:nvPr>
        </p:nvSpPr>
        <p:spPr>
          <a:xfrm>
            <a:off x="1139687" y="2208115"/>
            <a:ext cx="10515600" cy="1485901"/>
          </a:xfrm>
        </p:spPr>
        <p:txBody>
          <a:bodyPr>
            <a:normAutofit lnSpcReduction="10000"/>
          </a:bodyPr>
          <a:lstStyle/>
          <a:p>
            <a:pPr marL="0" indent="0" algn="just">
              <a:buNone/>
            </a:pPr>
            <a:r>
              <a:rPr lang="el-GR" dirty="0"/>
              <a:t> Ως </a:t>
            </a:r>
            <a:r>
              <a:rPr lang="el-GR" b="1" dirty="0"/>
              <a:t>ρατσισμός βάσει φύλου </a:t>
            </a:r>
            <a:r>
              <a:rPr lang="el-GR" dirty="0"/>
              <a:t>ή </a:t>
            </a:r>
            <a:r>
              <a:rPr lang="el-GR" b="1" dirty="0"/>
              <a:t>σεξισμός</a:t>
            </a:r>
            <a:r>
              <a:rPr lang="el-GR" dirty="0"/>
              <a:t> ορίζεται το σύνολο των προκαταλήψεων και συμπεριφορών, οι οποίες θεωρούν το ένα εκ των δύο φύλων βιολογικά, ηθικά, διανοητικά και πνευματικά υποδεέστερο του άλλου, επιτρέποντας ή και θεσμοθετώντας τις εναντίον του συστηματικές διακρίσεις, αρνητικές ή φοβικές κρίσεις, φυσικούς περιορισμούς ή και εκδηλώσεις μίσους </a:t>
            </a:r>
          </a:p>
        </p:txBody>
      </p:sp>
      <p:pic>
        <p:nvPicPr>
          <p:cNvPr id="5" name="Εικόνα 4">
            <a:extLst>
              <a:ext uri="{FF2B5EF4-FFF2-40B4-BE49-F238E27FC236}">
                <a16:creationId xmlns:a16="http://schemas.microsoft.com/office/drawing/2014/main" xmlns="" id="{360B5E23-D42E-419C-9F36-7E077431B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6010" y="3694016"/>
            <a:ext cx="3032380" cy="3032380"/>
          </a:xfrm>
          <a:prstGeom prst="rect">
            <a:avLst/>
          </a:prstGeom>
        </p:spPr>
      </p:pic>
    </p:spTree>
    <p:extLst>
      <p:ext uri="{BB962C8B-B14F-4D97-AF65-F5344CB8AC3E}">
        <p14:creationId xmlns:p14="http://schemas.microsoft.com/office/powerpoint/2010/main" val="1352397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600" b="1" dirty="0"/>
              <a:t>Μορφές του Σεξισμού </a:t>
            </a:r>
            <a:r>
              <a:rPr lang="el-GR" sz="1600" b="1" dirty="0"/>
              <a:t>(1/2)</a:t>
            </a:r>
            <a:endParaRPr lang="en-US" sz="1600" b="1" dirty="0"/>
          </a:p>
        </p:txBody>
      </p:sp>
      <p:sp>
        <p:nvSpPr>
          <p:cNvPr id="3" name="Θέση περιεχομένου 2"/>
          <p:cNvSpPr>
            <a:spLocks noGrp="1"/>
          </p:cNvSpPr>
          <p:nvPr>
            <p:ph idx="1"/>
          </p:nvPr>
        </p:nvSpPr>
        <p:spPr>
          <a:xfrm>
            <a:off x="1219200" y="2171700"/>
            <a:ext cx="10515600" cy="3621019"/>
          </a:xfrm>
        </p:spPr>
        <p:txBody>
          <a:bodyPr>
            <a:normAutofit/>
          </a:bodyPr>
          <a:lstStyle/>
          <a:p>
            <a:pPr algn="just"/>
            <a:r>
              <a:rPr lang="el-GR" b="1" dirty="0"/>
              <a:t>Ο απροκάλυπτος σεξισμός: </a:t>
            </a:r>
            <a:r>
              <a:rPr lang="el-GR" dirty="0"/>
              <a:t>Οι γυναίκες αντιμετωπίζονται καθαρά άνισα. Οι διακρίσεις στην εκπαίδευση, τα λιγότερα δικαιώματα, η εξευτελιστική γλώσσα για το γυναικείο φύλο, η αντιμετώπιση της γυναίκας σαν «αντικείμενο» ηδονής και η διαδεδομένη τιμωρία για οτιδήποτε, αποτελούν ορισμένα χαρακτηριστικά παραδείγματα.</a:t>
            </a:r>
          </a:p>
          <a:p>
            <a:pPr algn="just"/>
            <a:endParaRPr lang="el-GR" dirty="0"/>
          </a:p>
          <a:p>
            <a:pPr algn="just"/>
            <a:r>
              <a:rPr lang="el-GR" b="1" dirty="0"/>
              <a:t>Ο κεκαλυμμένος σεξισμός: </a:t>
            </a:r>
            <a:r>
              <a:rPr lang="el-GR" dirty="0"/>
              <a:t>Ο κρυφός και συχνά εχθρικός σεξισμός. Συνηθισμένος και στις σημερινές κοινωνίες, αφού έχει συνδεθεί με διακρίσεις των γυναικών στον εργασιακό χώρο. Ο κεκαλυμμένος σεξισμός, διαφαίνεται επίσης σε μεγάλο βαθμό στην πολιτική ζωή των υποψήφιων και εκλεγμένων γυναικών, από άνδρες συναδέλφους.</a:t>
            </a:r>
            <a:endParaRPr lang="en-US" dirty="0"/>
          </a:p>
        </p:txBody>
      </p:sp>
    </p:spTree>
    <p:extLst>
      <p:ext uri="{BB962C8B-B14F-4D97-AF65-F5344CB8AC3E}">
        <p14:creationId xmlns:p14="http://schemas.microsoft.com/office/powerpoint/2010/main" val="2008413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3600" b="1" dirty="0"/>
              <a:t>Μορφές του Σεξισμού </a:t>
            </a:r>
            <a:r>
              <a:rPr lang="el-GR" sz="1600" b="1" dirty="0"/>
              <a:t>(2/2)</a:t>
            </a:r>
            <a:endParaRPr lang="en-US" sz="1600" b="1" dirty="0"/>
          </a:p>
        </p:txBody>
      </p:sp>
      <p:sp>
        <p:nvSpPr>
          <p:cNvPr id="3" name="Θέση περιεχομένου 2"/>
          <p:cNvSpPr>
            <a:spLocks noGrp="1"/>
          </p:cNvSpPr>
          <p:nvPr>
            <p:ph idx="1"/>
          </p:nvPr>
        </p:nvSpPr>
        <p:spPr>
          <a:xfrm>
            <a:off x="914400" y="1825624"/>
            <a:ext cx="10515600" cy="1274548"/>
          </a:xfrm>
        </p:spPr>
        <p:txBody>
          <a:bodyPr>
            <a:normAutofit/>
          </a:bodyPr>
          <a:lstStyle/>
          <a:p>
            <a:r>
              <a:rPr lang="el-GR" b="1" dirty="0"/>
              <a:t>Ο υποσυνείδητος σεξισμός: </a:t>
            </a:r>
            <a:r>
              <a:rPr lang="el-GR" dirty="0"/>
              <a:t>Τα άτομα που διακατέχονται από αισθήματα υποσυνείδητου σεξισμού, συνήθως άνδρες, ενδέχεται να μην τα έχουν πλήρως συνειδητοποιήσει. Αρνητικά μηνύματα, στη γλώσσα και στη συμπεριφορά απέναντι στις γυναίκες μπορεί να εκδηλωθούν εν δυνάμει.</a:t>
            </a:r>
            <a:endParaRPr lang="en-US" dirty="0"/>
          </a:p>
        </p:txBody>
      </p:sp>
      <p:pic>
        <p:nvPicPr>
          <p:cNvPr id="7" name="Εικόνα 6">
            <a:extLst>
              <a:ext uri="{FF2B5EF4-FFF2-40B4-BE49-F238E27FC236}">
                <a16:creationId xmlns:a16="http://schemas.microsoft.com/office/drawing/2014/main" xmlns="" id="{F32B9BB7-E0A7-4D62-9E87-5EB093FCBD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8724" y="3100172"/>
            <a:ext cx="5526952" cy="3424195"/>
          </a:xfrm>
          <a:prstGeom prst="rect">
            <a:avLst/>
          </a:prstGeom>
        </p:spPr>
      </p:pic>
    </p:spTree>
    <p:extLst>
      <p:ext uri="{BB962C8B-B14F-4D97-AF65-F5344CB8AC3E}">
        <p14:creationId xmlns:p14="http://schemas.microsoft.com/office/powerpoint/2010/main" val="939294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9250841-8BB3-4B47-8993-C8CE133E805C}"/>
              </a:ext>
            </a:extLst>
          </p:cNvPr>
          <p:cNvSpPr>
            <a:spLocks noGrp="1"/>
          </p:cNvSpPr>
          <p:nvPr>
            <p:ph type="title"/>
          </p:nvPr>
        </p:nvSpPr>
        <p:spPr>
          <a:xfrm>
            <a:off x="1221718" y="524785"/>
            <a:ext cx="9748564" cy="694415"/>
          </a:xfrm>
        </p:spPr>
        <p:txBody>
          <a:bodyPr>
            <a:normAutofit/>
          </a:bodyPr>
          <a:lstStyle/>
          <a:p>
            <a:pPr algn="ctr"/>
            <a:r>
              <a:rPr lang="el-GR" sz="3600" b="1" dirty="0"/>
              <a:t>Ορισμός Ρατσισμού</a:t>
            </a:r>
          </a:p>
        </p:txBody>
      </p:sp>
      <p:sp>
        <p:nvSpPr>
          <p:cNvPr id="3" name="Θέση περιεχομένου 2">
            <a:extLst>
              <a:ext uri="{FF2B5EF4-FFF2-40B4-BE49-F238E27FC236}">
                <a16:creationId xmlns:a16="http://schemas.microsoft.com/office/drawing/2014/main" xmlns="" id="{165D4E8D-DBFF-4CE6-A2E0-BAAF10523AB7}"/>
              </a:ext>
            </a:extLst>
          </p:cNvPr>
          <p:cNvSpPr>
            <a:spLocks noGrp="1"/>
          </p:cNvSpPr>
          <p:nvPr>
            <p:ph idx="1"/>
          </p:nvPr>
        </p:nvSpPr>
        <p:spPr>
          <a:xfrm>
            <a:off x="838200" y="1487606"/>
            <a:ext cx="10515600" cy="5008728"/>
          </a:xfrm>
        </p:spPr>
        <p:txBody>
          <a:bodyPr>
            <a:normAutofit/>
          </a:bodyPr>
          <a:lstStyle/>
          <a:p>
            <a:pPr marL="0" indent="0" algn="just">
              <a:buNone/>
            </a:pPr>
            <a:r>
              <a:rPr lang="el-GR" dirty="0">
                <a:solidFill>
                  <a:srgbClr val="000000"/>
                </a:solidFill>
                <a:latin typeface="Times New Roman" panose="02020603050405020304" pitchFamily="18" charset="0"/>
                <a:ea typeface="Times New Roman" panose="02020603050405020304" pitchFamily="18" charset="0"/>
              </a:rPr>
              <a:t>Ρατσισμός είναι </a:t>
            </a:r>
            <a:r>
              <a:rPr lang="el-GR" b="1" dirty="0">
                <a:solidFill>
                  <a:srgbClr val="000000"/>
                </a:solidFill>
                <a:latin typeface="Times New Roman" panose="02020603050405020304" pitchFamily="18" charset="0"/>
                <a:ea typeface="Times New Roman" panose="02020603050405020304" pitchFamily="18" charset="0"/>
              </a:rPr>
              <a:t>η άνιση μεταχείριση</a:t>
            </a:r>
            <a:r>
              <a:rPr lang="el-GR" dirty="0">
                <a:solidFill>
                  <a:srgbClr val="000000"/>
                </a:solidFill>
                <a:latin typeface="Times New Roman" panose="02020603050405020304" pitchFamily="18" charset="0"/>
                <a:ea typeface="Times New Roman" panose="02020603050405020304" pitchFamily="18" charset="0"/>
              </a:rPr>
              <a:t> (διάκριση) που δέχονται κάποιοι άνθρωποι επειδή:</a:t>
            </a:r>
          </a:p>
          <a:p>
            <a:pPr marL="0" indent="0" algn="just">
              <a:buNone/>
            </a:pPr>
            <a:endParaRPr lang="el-GR" dirty="0">
              <a:solidFill>
                <a:srgbClr val="000000"/>
              </a:solidFill>
              <a:latin typeface="Times New Roman" panose="02020603050405020304" pitchFamily="18" charset="0"/>
              <a:ea typeface="Times New Roman" panose="02020603050405020304" pitchFamily="18" charset="0"/>
            </a:endParaRPr>
          </a:p>
          <a:p>
            <a:pPr algn="just"/>
            <a:r>
              <a:rPr lang="el-GR" b="1" dirty="0">
                <a:solidFill>
                  <a:srgbClr val="000000"/>
                </a:solidFill>
                <a:latin typeface="Times New Roman" panose="02020603050405020304" pitchFamily="18" charset="0"/>
                <a:ea typeface="Times New Roman" panose="02020603050405020304" pitchFamily="18" charset="0"/>
              </a:rPr>
              <a:t>Είναι διαφορετικοί </a:t>
            </a:r>
            <a:r>
              <a:rPr lang="el-GR" dirty="0">
                <a:solidFill>
                  <a:srgbClr val="000000"/>
                </a:solidFill>
                <a:latin typeface="Times New Roman" panose="02020603050405020304" pitchFamily="18" charset="0"/>
                <a:ea typeface="Times New Roman" panose="02020603050405020304" pitchFamily="18" charset="0"/>
              </a:rPr>
              <a:t>(κάνουν διαφορετικές επιλογές). </a:t>
            </a:r>
          </a:p>
          <a:p>
            <a:pPr algn="just"/>
            <a:r>
              <a:rPr lang="el-GR" dirty="0">
                <a:solidFill>
                  <a:srgbClr val="000000"/>
                </a:solidFill>
                <a:latin typeface="Times New Roman" panose="02020603050405020304" pitchFamily="18" charset="0"/>
                <a:ea typeface="Times New Roman" panose="02020603050405020304" pitchFamily="18" charset="0"/>
              </a:rPr>
              <a:t>Ανήκουν στις </a:t>
            </a:r>
            <a:r>
              <a:rPr lang="el-GR" b="1" dirty="0">
                <a:solidFill>
                  <a:srgbClr val="000000"/>
                </a:solidFill>
                <a:latin typeface="Times New Roman" panose="02020603050405020304" pitchFamily="18" charset="0"/>
                <a:ea typeface="Times New Roman" panose="02020603050405020304" pitchFamily="18" charset="0"/>
              </a:rPr>
              <a:t>ευάλωτες κοινωνικές ομάδες</a:t>
            </a:r>
            <a:r>
              <a:rPr lang="el-GR" dirty="0">
                <a:solidFill>
                  <a:srgbClr val="000000"/>
                </a:solidFill>
                <a:latin typeface="Times New Roman" panose="02020603050405020304" pitchFamily="18" charset="0"/>
                <a:ea typeface="Times New Roman" panose="02020603050405020304" pitchFamily="18" charset="0"/>
              </a:rPr>
              <a:t>.</a:t>
            </a:r>
          </a:p>
          <a:p>
            <a:pPr algn="just"/>
            <a:r>
              <a:rPr lang="el-GR" b="1" dirty="0">
                <a:solidFill>
                  <a:srgbClr val="000000"/>
                </a:solidFill>
                <a:latin typeface="Times New Roman" panose="02020603050405020304" pitchFamily="18" charset="0"/>
                <a:ea typeface="Times New Roman" panose="02020603050405020304" pitchFamily="18" charset="0"/>
              </a:rPr>
              <a:t>Προέρχονται απ’ άλλες χώρες</a:t>
            </a:r>
            <a:r>
              <a:rPr lang="el-GR" dirty="0">
                <a:solidFill>
                  <a:srgbClr val="000000"/>
                </a:solidFill>
                <a:latin typeface="Times New Roman" panose="02020603050405020304" pitchFamily="18" charset="0"/>
                <a:ea typeface="Times New Roman" panose="02020603050405020304" pitchFamily="18" charset="0"/>
              </a:rPr>
              <a:t>, συνήθως φτωχότερες από τη χώρα που επέλεξαν να μεταναστεύσουν.</a:t>
            </a:r>
          </a:p>
          <a:p>
            <a:pPr algn="just"/>
            <a:r>
              <a:rPr lang="el-GR" dirty="0">
                <a:solidFill>
                  <a:srgbClr val="000000"/>
                </a:solidFill>
                <a:latin typeface="Times New Roman" panose="02020603050405020304" pitchFamily="18" charset="0"/>
                <a:ea typeface="Times New Roman" panose="02020603050405020304" pitchFamily="18" charset="0"/>
              </a:rPr>
              <a:t>Ανήκουν σε </a:t>
            </a:r>
            <a:r>
              <a:rPr lang="el-GR" b="1" dirty="0">
                <a:solidFill>
                  <a:srgbClr val="000000"/>
                </a:solidFill>
                <a:latin typeface="Times New Roman" panose="02020603050405020304" pitchFamily="18" charset="0"/>
                <a:ea typeface="Times New Roman" panose="02020603050405020304" pitchFamily="18" charset="0"/>
              </a:rPr>
              <a:t>άλλη φυλή </a:t>
            </a:r>
            <a:r>
              <a:rPr lang="el-GR" dirty="0">
                <a:solidFill>
                  <a:srgbClr val="000000"/>
                </a:solidFill>
                <a:latin typeface="Times New Roman" panose="02020603050405020304" pitchFamily="18" charset="0"/>
                <a:ea typeface="Times New Roman" panose="02020603050405020304" pitchFamily="18" charset="0"/>
              </a:rPr>
              <a:t>(μαύρη, κίτρινη ,κ.λπ.).</a:t>
            </a:r>
          </a:p>
          <a:p>
            <a:pPr algn="just"/>
            <a:r>
              <a:rPr lang="el-GR" dirty="0">
                <a:solidFill>
                  <a:srgbClr val="000000"/>
                </a:solidFill>
                <a:latin typeface="Times New Roman" panose="02020603050405020304" pitchFamily="18" charset="0"/>
                <a:ea typeface="Times New Roman" panose="02020603050405020304" pitchFamily="18" charset="0"/>
              </a:rPr>
              <a:t>Προέρχονται από </a:t>
            </a:r>
            <a:r>
              <a:rPr lang="el-GR" b="1" dirty="0">
                <a:solidFill>
                  <a:srgbClr val="000000"/>
                </a:solidFill>
                <a:latin typeface="Times New Roman" panose="02020603050405020304" pitchFamily="18" charset="0"/>
                <a:ea typeface="Times New Roman" panose="02020603050405020304" pitchFamily="18" charset="0"/>
              </a:rPr>
              <a:t>άλλο κοινωνικό και οικονομικό στρώμα</a:t>
            </a:r>
            <a:r>
              <a:rPr lang="el-GR" dirty="0">
                <a:solidFill>
                  <a:srgbClr val="000000"/>
                </a:solidFill>
                <a:latin typeface="Times New Roman" panose="02020603050405020304" pitchFamily="18" charset="0"/>
                <a:ea typeface="Times New Roman" panose="02020603050405020304" pitchFamily="18" charset="0"/>
              </a:rPr>
              <a:t>.</a:t>
            </a:r>
          </a:p>
          <a:p>
            <a:pPr algn="just"/>
            <a:r>
              <a:rPr lang="el-GR" dirty="0">
                <a:solidFill>
                  <a:srgbClr val="000000"/>
                </a:solidFill>
                <a:latin typeface="Times New Roman" panose="02020603050405020304" pitchFamily="18" charset="0"/>
                <a:ea typeface="Times New Roman" panose="02020603050405020304" pitchFamily="18" charset="0"/>
              </a:rPr>
              <a:t>Είναι </a:t>
            </a:r>
            <a:r>
              <a:rPr lang="el-GR" b="1" dirty="0">
                <a:solidFill>
                  <a:srgbClr val="000000"/>
                </a:solidFill>
                <a:latin typeface="Times New Roman" panose="02020603050405020304" pitchFamily="18" charset="0"/>
                <a:ea typeface="Times New Roman" panose="02020603050405020304" pitchFamily="18" charset="0"/>
              </a:rPr>
              <a:t>ασθενείς</a:t>
            </a:r>
            <a:r>
              <a:rPr lang="el-GR" dirty="0">
                <a:solidFill>
                  <a:srgbClr val="000000"/>
                </a:solidFill>
                <a:latin typeface="Times New Roman" panose="02020603050405020304" pitchFamily="18" charset="0"/>
                <a:ea typeface="Times New Roman" panose="02020603050405020304" pitchFamily="18" charset="0"/>
              </a:rPr>
              <a:t> ή είναι </a:t>
            </a:r>
            <a:r>
              <a:rPr lang="el-GR" b="1" dirty="0">
                <a:solidFill>
                  <a:srgbClr val="000000"/>
                </a:solidFill>
                <a:latin typeface="Times New Roman" panose="02020603050405020304" pitchFamily="18" charset="0"/>
                <a:ea typeface="Times New Roman" panose="02020603050405020304" pitchFamily="18" charset="0"/>
              </a:rPr>
              <a:t>άτομα με αναπηρίες</a:t>
            </a:r>
            <a:r>
              <a:rPr lang="el-GR" dirty="0">
                <a:solidFill>
                  <a:srgbClr val="000000"/>
                </a:solidFill>
                <a:latin typeface="Times New Roman" panose="02020603050405020304" pitchFamily="18" charset="0"/>
                <a:ea typeface="Times New Roman" panose="02020603050405020304" pitchFamily="18" charset="0"/>
              </a:rPr>
              <a:t>.</a:t>
            </a:r>
          </a:p>
          <a:p>
            <a:pPr algn="just"/>
            <a:r>
              <a:rPr lang="el-GR" dirty="0">
                <a:solidFill>
                  <a:srgbClr val="000000"/>
                </a:solidFill>
                <a:latin typeface="Times New Roman" panose="02020603050405020304" pitchFamily="18" charset="0"/>
                <a:ea typeface="Times New Roman" panose="02020603050405020304" pitchFamily="18" charset="0"/>
              </a:rPr>
              <a:t>Ανήκουν σε </a:t>
            </a:r>
            <a:r>
              <a:rPr lang="el-GR" b="1" dirty="0">
                <a:solidFill>
                  <a:srgbClr val="000000"/>
                </a:solidFill>
                <a:latin typeface="Times New Roman" panose="02020603050405020304" pitchFamily="18" charset="0"/>
                <a:ea typeface="Times New Roman" panose="02020603050405020304" pitchFamily="18" charset="0"/>
              </a:rPr>
              <a:t>μειονότητες</a:t>
            </a:r>
            <a:r>
              <a:rPr lang="el-GR" dirty="0">
                <a:solidFill>
                  <a:srgbClr val="000000"/>
                </a:solidFill>
                <a:latin typeface="Times New Roman" panose="02020603050405020304" pitchFamily="18" charset="0"/>
                <a:ea typeface="Times New Roman" panose="02020603050405020304" pitchFamily="18" charset="0"/>
              </a:rPr>
              <a:t> όπως τσιγγάνοι.</a:t>
            </a:r>
          </a:p>
          <a:p>
            <a:pPr algn="just"/>
            <a:r>
              <a:rPr lang="el-GR" dirty="0">
                <a:solidFill>
                  <a:srgbClr val="000000"/>
                </a:solidFill>
                <a:latin typeface="Times New Roman" panose="02020603050405020304" pitchFamily="18" charset="0"/>
                <a:ea typeface="Times New Roman" panose="02020603050405020304" pitchFamily="18" charset="0"/>
              </a:rPr>
              <a:t>Μπορεί να είναι </a:t>
            </a:r>
            <a:r>
              <a:rPr lang="el-GR" b="1" dirty="0">
                <a:solidFill>
                  <a:srgbClr val="000000"/>
                </a:solidFill>
                <a:latin typeface="Times New Roman" panose="02020603050405020304" pitchFamily="18" charset="0"/>
                <a:ea typeface="Times New Roman" panose="02020603050405020304" pitchFamily="18" charset="0"/>
              </a:rPr>
              <a:t>γυναίκες</a:t>
            </a:r>
            <a:r>
              <a:rPr lang="el-GR" dirty="0">
                <a:solidFill>
                  <a:srgbClr val="000000"/>
                </a:solidFill>
                <a:latin typeface="Times New Roman" panose="02020603050405020304" pitchFamily="18" charset="0"/>
                <a:ea typeface="Times New Roman" panose="02020603050405020304" pitchFamily="18" charset="0"/>
              </a:rPr>
              <a:t> ή </a:t>
            </a:r>
            <a:r>
              <a:rPr lang="el-GR" b="1" dirty="0">
                <a:solidFill>
                  <a:srgbClr val="000000"/>
                </a:solidFill>
                <a:latin typeface="Times New Roman" panose="02020603050405020304" pitchFamily="18" charset="0"/>
                <a:ea typeface="Times New Roman" panose="02020603050405020304" pitchFamily="18" charset="0"/>
              </a:rPr>
              <a:t>παιδιά</a:t>
            </a:r>
            <a:r>
              <a:rPr lang="el-GR" dirty="0">
                <a:solidFill>
                  <a:srgbClr val="000000"/>
                </a:solidFill>
                <a:latin typeface="Times New Roman" panose="02020603050405020304" pitchFamily="18" charset="0"/>
                <a:ea typeface="Times New Roman" panose="02020603050405020304" pitchFamily="18" charset="0"/>
              </a:rPr>
              <a:t>, </a:t>
            </a:r>
            <a:r>
              <a:rPr lang="el-GR" b="1" dirty="0">
                <a:solidFill>
                  <a:srgbClr val="000000"/>
                </a:solidFill>
                <a:latin typeface="Times New Roman" panose="02020603050405020304" pitchFamily="18" charset="0"/>
                <a:ea typeface="Times New Roman" panose="02020603050405020304" pitchFamily="18" charset="0"/>
              </a:rPr>
              <a:t>άστεγοι</a:t>
            </a:r>
            <a:r>
              <a:rPr lang="el-GR" dirty="0">
                <a:solidFill>
                  <a:srgbClr val="000000"/>
                </a:solidFill>
                <a:latin typeface="Times New Roman" panose="02020603050405020304" pitchFamily="18" charset="0"/>
                <a:ea typeface="Times New Roman" panose="02020603050405020304" pitchFamily="18" charset="0"/>
              </a:rPr>
              <a:t>, </a:t>
            </a:r>
            <a:r>
              <a:rPr lang="el-GR" b="1" dirty="0">
                <a:solidFill>
                  <a:srgbClr val="000000"/>
                </a:solidFill>
                <a:latin typeface="Times New Roman" panose="02020603050405020304" pitchFamily="18" charset="0"/>
                <a:ea typeface="Times New Roman" panose="02020603050405020304" pitchFamily="18" charset="0"/>
              </a:rPr>
              <a:t>άνεργοι,</a:t>
            </a:r>
            <a:r>
              <a:rPr lang="el-GR" dirty="0">
                <a:solidFill>
                  <a:srgbClr val="000000"/>
                </a:solidFill>
                <a:latin typeface="Times New Roman" panose="02020603050405020304" pitchFamily="18" charset="0"/>
                <a:ea typeface="Times New Roman" panose="02020603050405020304" pitchFamily="18" charset="0"/>
              </a:rPr>
              <a:t> κ.λπ.</a:t>
            </a:r>
            <a:endParaRPr lang="el-GR" sz="200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27520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2F6FCCA-BC1D-4CB2-ABBC-A4DDD2140D82}"/>
              </a:ext>
            </a:extLst>
          </p:cNvPr>
          <p:cNvSpPr>
            <a:spLocks noGrp="1"/>
          </p:cNvSpPr>
          <p:nvPr>
            <p:ph type="title"/>
          </p:nvPr>
        </p:nvSpPr>
        <p:spPr/>
        <p:txBody>
          <a:bodyPr>
            <a:normAutofit/>
          </a:bodyPr>
          <a:lstStyle/>
          <a:p>
            <a:pPr algn="ctr"/>
            <a:r>
              <a:rPr lang="el-GR" sz="3600" b="1" dirty="0"/>
              <a:t>Χώροι Εκδήλωσης Ρατσισμού βάσει Φύλου </a:t>
            </a:r>
            <a:r>
              <a:rPr lang="el-GR" sz="1600" b="1" dirty="0"/>
              <a:t>(1/2)</a:t>
            </a:r>
          </a:p>
        </p:txBody>
      </p:sp>
      <p:sp>
        <p:nvSpPr>
          <p:cNvPr id="3" name="Θέση περιεχομένου 2">
            <a:extLst>
              <a:ext uri="{FF2B5EF4-FFF2-40B4-BE49-F238E27FC236}">
                <a16:creationId xmlns:a16="http://schemas.microsoft.com/office/drawing/2014/main" xmlns="" id="{57A7B7FD-32B8-43E2-9315-5430C4764879}"/>
              </a:ext>
            </a:extLst>
          </p:cNvPr>
          <p:cNvSpPr>
            <a:spLocks noGrp="1"/>
          </p:cNvSpPr>
          <p:nvPr>
            <p:ph idx="1"/>
          </p:nvPr>
        </p:nvSpPr>
        <p:spPr/>
        <p:txBody>
          <a:bodyPr>
            <a:normAutofit/>
          </a:bodyPr>
          <a:lstStyle/>
          <a:p>
            <a:r>
              <a:rPr lang="el-GR" b="1" dirty="0"/>
              <a:t>Στο σπίτι</a:t>
            </a:r>
            <a:endParaRPr lang="en-US" b="1" dirty="0"/>
          </a:p>
          <a:p>
            <a:pPr lvl="1"/>
            <a:r>
              <a:rPr lang="el-GR" dirty="0"/>
              <a:t>Περιορισμός της γυναίκας στον εσωτερικό χώρο και τις δουλειές του σπιτιού.</a:t>
            </a:r>
          </a:p>
          <a:p>
            <a:r>
              <a:rPr lang="el-GR" b="1" dirty="0"/>
              <a:t>Στο χώρο εργασίας</a:t>
            </a:r>
          </a:p>
          <a:p>
            <a:pPr lvl="1"/>
            <a:r>
              <a:rPr lang="el-GR" dirty="0"/>
              <a:t>Διακρίσεις στους μισθούς, στις προσλήψεις, κ.λπ.</a:t>
            </a:r>
          </a:p>
          <a:p>
            <a:r>
              <a:rPr lang="el-GR" b="1" dirty="0"/>
              <a:t>Στην εκπαίδευση</a:t>
            </a:r>
          </a:p>
          <a:p>
            <a:pPr lvl="1"/>
            <a:r>
              <a:rPr lang="el-GR" dirty="0"/>
              <a:t>Απαγόρευση μόρφωσης, εμπόδια, κ.λπ.</a:t>
            </a:r>
          </a:p>
          <a:p>
            <a:r>
              <a:rPr lang="el-GR" b="1" dirty="0"/>
              <a:t>Στις ένοπλες δυνάμεις</a:t>
            </a:r>
          </a:p>
          <a:p>
            <a:pPr lvl="1"/>
            <a:r>
              <a:rPr lang="el-GR" dirty="0"/>
              <a:t>Αποκλεισμός από τα ένοπλα σώματα ή ορισμένες ανώτερες βαθμίδες.</a:t>
            </a:r>
          </a:p>
        </p:txBody>
      </p:sp>
    </p:spTree>
    <p:extLst>
      <p:ext uri="{BB962C8B-B14F-4D97-AF65-F5344CB8AC3E}">
        <p14:creationId xmlns:p14="http://schemas.microsoft.com/office/powerpoint/2010/main" val="2039486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2F6FCCA-BC1D-4CB2-ABBC-A4DDD2140D82}"/>
              </a:ext>
            </a:extLst>
          </p:cNvPr>
          <p:cNvSpPr>
            <a:spLocks noGrp="1"/>
          </p:cNvSpPr>
          <p:nvPr>
            <p:ph type="title"/>
          </p:nvPr>
        </p:nvSpPr>
        <p:spPr/>
        <p:txBody>
          <a:bodyPr/>
          <a:lstStyle/>
          <a:p>
            <a:pPr algn="ctr"/>
            <a:r>
              <a:rPr lang="el-GR" sz="3600" b="1" dirty="0"/>
              <a:t>Χώροι Εκδήλωσης Ρατσισμού βάσει Φύλου </a:t>
            </a:r>
            <a:r>
              <a:rPr lang="el-GR" sz="1600" b="1" dirty="0"/>
              <a:t>(2/2)</a:t>
            </a:r>
          </a:p>
        </p:txBody>
      </p:sp>
      <p:sp>
        <p:nvSpPr>
          <p:cNvPr id="3" name="Θέση περιεχομένου 2">
            <a:extLst>
              <a:ext uri="{FF2B5EF4-FFF2-40B4-BE49-F238E27FC236}">
                <a16:creationId xmlns:a16="http://schemas.microsoft.com/office/drawing/2014/main" xmlns="" id="{57A7B7FD-32B8-43E2-9315-5430C4764879}"/>
              </a:ext>
            </a:extLst>
          </p:cNvPr>
          <p:cNvSpPr>
            <a:spLocks noGrp="1"/>
          </p:cNvSpPr>
          <p:nvPr>
            <p:ph idx="1"/>
          </p:nvPr>
        </p:nvSpPr>
        <p:spPr>
          <a:xfrm>
            <a:off x="914400" y="1846756"/>
            <a:ext cx="10515600" cy="4698743"/>
          </a:xfrm>
        </p:spPr>
        <p:txBody>
          <a:bodyPr>
            <a:normAutofit/>
          </a:bodyPr>
          <a:lstStyle/>
          <a:p>
            <a:r>
              <a:rPr lang="el-GR" b="1" dirty="0"/>
              <a:t>Στη δημόσια ζωή</a:t>
            </a:r>
          </a:p>
          <a:p>
            <a:pPr lvl="1"/>
            <a:r>
              <a:rPr lang="el-GR" dirty="0"/>
              <a:t>Ελλειμματική εκπροσώπηση των γυναικών στα διάφορα σώματα εξουσίας.</a:t>
            </a:r>
          </a:p>
          <a:p>
            <a:r>
              <a:rPr lang="el-GR" b="1" dirty="0"/>
              <a:t>Στη θρησκεία</a:t>
            </a:r>
          </a:p>
          <a:p>
            <a:pPr lvl="1"/>
            <a:r>
              <a:rPr lang="el-GR" dirty="0"/>
              <a:t>Μερικός ή ολικός αποκλεισμός από το ιερατείο και άλλους χώρους της εκκλησίας (άβατα, ιερά).</a:t>
            </a:r>
          </a:p>
          <a:p>
            <a:r>
              <a:rPr lang="el-GR" b="1" dirty="0"/>
              <a:t>Στην οικογένεια</a:t>
            </a:r>
          </a:p>
          <a:p>
            <a:pPr lvl="1"/>
            <a:r>
              <a:rPr lang="el-GR" dirty="0"/>
              <a:t>Η γυναίκα ως υπεράνθρωπος, που ανταποκρίνεται στο ρόλο της εργαζόμενης, της νοικοκυράς και της παιδαγωγού. </a:t>
            </a:r>
          </a:p>
          <a:p>
            <a:r>
              <a:rPr lang="el-GR" b="1" dirty="0"/>
              <a:t>Στη γλώσσα</a:t>
            </a:r>
          </a:p>
          <a:p>
            <a:pPr lvl="1"/>
            <a:r>
              <a:rPr lang="el-GR" dirty="0"/>
              <a:t>Χρήση φράσεων όπως: «κάνεις σαν γυναικούλα» , η χρήση του αρσενικού τμήματος για τη δήλωση ενός συνόλου (π.χ. «ο άνθρωπος»), σεξιστικά ανέκδοτα, κ.λπ.</a:t>
            </a:r>
          </a:p>
        </p:txBody>
      </p:sp>
    </p:spTree>
    <p:extLst>
      <p:ext uri="{BB962C8B-B14F-4D97-AF65-F5344CB8AC3E}">
        <p14:creationId xmlns:p14="http://schemas.microsoft.com/office/powerpoint/2010/main" val="1852254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3600" b="1" dirty="0"/>
              <a:t>Ιστορική Αναδρομή του Φαινομένου </a:t>
            </a:r>
            <a:r>
              <a:rPr lang="el-GR" sz="1600" b="1" dirty="0"/>
              <a:t>(1/3) </a:t>
            </a:r>
            <a:endParaRPr lang="en-US" sz="1600" b="1" dirty="0"/>
          </a:p>
        </p:txBody>
      </p:sp>
      <p:sp>
        <p:nvSpPr>
          <p:cNvPr id="3" name="Θέση περιεχομένου 2"/>
          <p:cNvSpPr>
            <a:spLocks noGrp="1"/>
          </p:cNvSpPr>
          <p:nvPr>
            <p:ph idx="1"/>
          </p:nvPr>
        </p:nvSpPr>
        <p:spPr>
          <a:xfrm>
            <a:off x="1099931" y="1968619"/>
            <a:ext cx="10515600" cy="3666195"/>
          </a:xfrm>
        </p:spPr>
        <p:txBody>
          <a:bodyPr>
            <a:normAutofit/>
          </a:bodyPr>
          <a:lstStyle/>
          <a:p>
            <a:pPr algn="just"/>
            <a:r>
              <a:rPr lang="el-GR" b="1" dirty="0"/>
              <a:t>Αρχαία Αθήνα: </a:t>
            </a:r>
            <a:r>
              <a:rPr lang="el-GR" dirty="0"/>
              <a:t>Στη γέννηση ενός κοριτσιού συνήθιζαν να κρεμούν στην εξώπορτα μαλλιά για γνέσιμο, ενώ όταν γεννιόταν αγόρι κρεμούσαν στεφάνι ελιάς, επειδή οι νέοι αλείφονταν με λάδι και έπαιρναν κότινο όταν νικούσαν στους Ολυμπιακούς Αγώνες. Τα σύμβολα αυτά υπογράμμιζαν την αφετηρία της γυναικείας υποβάθμισης.</a:t>
            </a:r>
          </a:p>
          <a:p>
            <a:pPr algn="just"/>
            <a:r>
              <a:rPr lang="el-GR" b="1" dirty="0"/>
              <a:t>Ρωμαϊκή Αυτοκρατορία: </a:t>
            </a:r>
            <a:r>
              <a:rPr lang="el-GR" dirty="0"/>
              <a:t>Οι γυναίκες αντιμετωπίζονται με μισογυνισμό και αντιμετωπίζονται ως κακόβουλες και ανόητες. Υποτάσσονται στην εξουσία πρώτα του πατέρα ή του αδερφού και έπειτα του άνδρα. Η ανατροφή των παιδιών και η διαχείριση του νοικοκυριού ήταν οι πιο σημαντικές δουλειές, αφού δεν είχαν το δικαίωμα στην εργασία. Πολιτικά δικαιώματα δεν είχαν, ούτε μπορούσαν να έχουν οικονομικές συναλλαγές.</a:t>
            </a:r>
            <a:endParaRPr lang="en-US" b="1" dirty="0"/>
          </a:p>
        </p:txBody>
      </p:sp>
    </p:spTree>
    <p:extLst>
      <p:ext uri="{BB962C8B-B14F-4D97-AF65-F5344CB8AC3E}">
        <p14:creationId xmlns:p14="http://schemas.microsoft.com/office/powerpoint/2010/main" val="3996761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600" b="1" dirty="0"/>
              <a:t>Ιστορική Αναδρομή του Φαινομένου </a:t>
            </a:r>
            <a:r>
              <a:rPr lang="el-GR" sz="1600" b="1" dirty="0"/>
              <a:t>(2/3)</a:t>
            </a:r>
            <a:endParaRPr lang="en-US" sz="1600" b="1" dirty="0"/>
          </a:p>
        </p:txBody>
      </p:sp>
      <p:sp>
        <p:nvSpPr>
          <p:cNvPr id="3" name="Θέση περιεχομένου 2"/>
          <p:cNvSpPr>
            <a:spLocks noGrp="1"/>
          </p:cNvSpPr>
          <p:nvPr>
            <p:ph idx="1"/>
          </p:nvPr>
        </p:nvSpPr>
        <p:spPr>
          <a:xfrm>
            <a:off x="1036982" y="2171700"/>
            <a:ext cx="10515600" cy="2738543"/>
          </a:xfrm>
        </p:spPr>
        <p:txBody>
          <a:bodyPr>
            <a:normAutofit/>
          </a:bodyPr>
          <a:lstStyle/>
          <a:p>
            <a:pPr algn="just"/>
            <a:r>
              <a:rPr lang="el-GR" b="1" dirty="0"/>
              <a:t>Βυζάντιο: </a:t>
            </a:r>
            <a:r>
              <a:rPr lang="el-GR" dirty="0"/>
              <a:t>Η χριστιανική διδασκαλία αλλά και η βελτιωμένη νομοθεσία δεν μπόρεσαν να αλλάξουν τους προκαθορισμένους από την παράδοση </a:t>
            </a:r>
            <a:r>
              <a:rPr lang="el-GR" dirty="0" err="1"/>
              <a:t>έμφυλους</a:t>
            </a:r>
            <a:r>
              <a:rPr lang="el-GR" dirty="0"/>
              <a:t> ρόλους. Οι γυναίκες θεωρούνται από τη φύση τους ασθενέστερες από τους άνδρες, πνευματικά κατώτερες και ανίκανες να ελέγξουν τις σωματικέ τους επιθυμίες.</a:t>
            </a:r>
          </a:p>
          <a:p>
            <a:pPr algn="just"/>
            <a:r>
              <a:rPr lang="el-GR" b="1" dirty="0"/>
              <a:t>Μεσαίωνας: </a:t>
            </a:r>
            <a:r>
              <a:rPr lang="el-GR" dirty="0"/>
              <a:t>θέση των γυναικών ήταν φρικτή παρ’ ότι υπήρχαν διαφορές ανάλογα με την τάξη στην οποία ανήκε. Επιπλέον, η φύση της γυναίκας ήταν στενά συνδεδεμένη με τη δαιμονική μαγεία. Μεταξύ 14ου και 17</a:t>
            </a:r>
            <a:r>
              <a:rPr lang="el-GR" baseline="30000" dirty="0"/>
              <a:t>ου</a:t>
            </a:r>
            <a:r>
              <a:rPr lang="el-GR" dirty="0"/>
              <a:t> αιώνα, το κυνήγι των μαγισσών οδήγησε άπειρα αθώα θύματα στην πυρά. Η συντριπτική πλειοψηφία ήταν γυναίκες (περίπου το 90%).</a:t>
            </a:r>
            <a:endParaRPr lang="en-US" b="1" dirty="0"/>
          </a:p>
        </p:txBody>
      </p:sp>
    </p:spTree>
    <p:extLst>
      <p:ext uri="{BB962C8B-B14F-4D97-AF65-F5344CB8AC3E}">
        <p14:creationId xmlns:p14="http://schemas.microsoft.com/office/powerpoint/2010/main" val="1157739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600" b="1" dirty="0"/>
              <a:t>Ιστορική Αναδρομή του Φαινομένου </a:t>
            </a:r>
            <a:r>
              <a:rPr lang="el-GR" sz="1600" b="1" dirty="0"/>
              <a:t>(3/3)</a:t>
            </a:r>
            <a:endParaRPr lang="en-US" sz="1600" b="1" dirty="0"/>
          </a:p>
        </p:txBody>
      </p:sp>
      <p:sp>
        <p:nvSpPr>
          <p:cNvPr id="3" name="Θέση περιεχομένου 2"/>
          <p:cNvSpPr>
            <a:spLocks noGrp="1"/>
          </p:cNvSpPr>
          <p:nvPr>
            <p:ph idx="1"/>
          </p:nvPr>
        </p:nvSpPr>
        <p:spPr>
          <a:xfrm>
            <a:off x="1099930" y="2171700"/>
            <a:ext cx="10515600" cy="2579516"/>
          </a:xfrm>
        </p:spPr>
        <p:txBody>
          <a:bodyPr>
            <a:normAutofit/>
          </a:bodyPr>
          <a:lstStyle/>
          <a:p>
            <a:pPr algn="just"/>
            <a:r>
              <a:rPr lang="el-GR" b="1" dirty="0"/>
              <a:t>Βιομηχανική Επανάσταση: </a:t>
            </a:r>
            <a:r>
              <a:rPr lang="el-GR" dirty="0"/>
              <a:t>Την περίοδο αυτή σημειώθηκαν μεγάλες και ριζικές αλλαγές που είχαν αντίκτυπο στην κοινωνική θέση των γυναικών. Η τεχνολογική έκρηξη και η μετατόπιση της γυναικείας εργασίας από το σπίτι στο εργοστάσιο, έδωσε στη γυναίκα τη δυνατότητα να αρχίζει να δραστηριοποιείται ως μεμονωμένο άτομο και ξέχωρα από την οικογενειακή μονάδα.</a:t>
            </a:r>
          </a:p>
          <a:p>
            <a:pPr algn="just"/>
            <a:r>
              <a:rPr lang="el-GR" b="1" dirty="0"/>
              <a:t>20ς αιώνας: </a:t>
            </a:r>
            <a:r>
              <a:rPr lang="el-GR" dirty="0"/>
              <a:t>Η καταπίεση και η υποβαθμισμένη θέση της γυναίκας ανά τους αιώνες, ώθησαν τις γυναίκες σε αγώνες και στη δημιουργία του γυναικείου κινήματος για τη διεκδίκηση των δικαιωμάτων τους. Οι αγώνες για την ισότητα των φύλων είχαν τέτοια αποτελέσματα, ώστε αυτά που ήταν αδιανόητα για τις προηγούμενες γενιές, σήμερα να θεωρούνται αυτονόητα.</a:t>
            </a:r>
            <a:endParaRPr lang="en-US" b="1" dirty="0"/>
          </a:p>
        </p:txBody>
      </p:sp>
    </p:spTree>
    <p:extLst>
      <p:ext uri="{BB962C8B-B14F-4D97-AF65-F5344CB8AC3E}">
        <p14:creationId xmlns:p14="http://schemas.microsoft.com/office/powerpoint/2010/main" val="18255148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400" y="447261"/>
            <a:ext cx="9601200" cy="1485900"/>
          </a:xfrm>
        </p:spPr>
        <p:txBody>
          <a:bodyPr>
            <a:normAutofit/>
          </a:bodyPr>
          <a:lstStyle/>
          <a:p>
            <a:pPr algn="ctr"/>
            <a:r>
              <a:rPr lang="el-GR" sz="3600" b="1" dirty="0"/>
              <a:t>Το Φαινόμενο του Ρατσισμού βάσει Φύλου Σήμερα </a:t>
            </a:r>
            <a:r>
              <a:rPr lang="el-GR" sz="1600" b="1" dirty="0"/>
              <a:t>(1/2)</a:t>
            </a:r>
            <a:endParaRPr lang="en-US" sz="1600" b="1" dirty="0"/>
          </a:p>
        </p:txBody>
      </p:sp>
      <p:sp>
        <p:nvSpPr>
          <p:cNvPr id="3" name="Θέση περιεχομένου 2"/>
          <p:cNvSpPr>
            <a:spLocks noGrp="1"/>
          </p:cNvSpPr>
          <p:nvPr>
            <p:ph idx="1"/>
          </p:nvPr>
        </p:nvSpPr>
        <p:spPr>
          <a:xfrm>
            <a:off x="838200" y="1581666"/>
            <a:ext cx="10515600" cy="4942702"/>
          </a:xfrm>
        </p:spPr>
        <p:txBody>
          <a:bodyPr>
            <a:normAutofit/>
          </a:bodyPr>
          <a:lstStyle/>
          <a:p>
            <a:pPr marL="0" indent="0" algn="just">
              <a:buNone/>
            </a:pPr>
            <a:r>
              <a:rPr lang="el-GR" b="1" dirty="0"/>
              <a:t>Σύμφωνα με την Παγκόσμια </a:t>
            </a:r>
            <a:r>
              <a:rPr lang="el-GR" b="1" dirty="0" err="1"/>
              <a:t>Πορειά</a:t>
            </a:r>
            <a:r>
              <a:rPr lang="el-GR" b="1" dirty="0"/>
              <a:t> Γυναικών, ορισμένες διακρίσεις που βιώνει το γυναικείο φύλο παγκοσμίως είναι:</a:t>
            </a:r>
          </a:p>
          <a:p>
            <a:pPr algn="just"/>
            <a:r>
              <a:rPr lang="el-GR" dirty="0"/>
              <a:t>Στον κόσμο ένα στα πέντε άτομα ζει με λιγότερο από ένα δολάριο την ημέρα και ένα στα επτά άτομα πάσχει από ασιτία. Το μεγαλύτερο ποσοστό αυτών των ατόμων είναι γυναίκες και παιδιά.</a:t>
            </a:r>
            <a:endParaRPr lang="en-US" dirty="0"/>
          </a:p>
          <a:p>
            <a:pPr algn="just"/>
            <a:r>
              <a:rPr lang="el-GR" dirty="0"/>
              <a:t>Κορίτσια και γυναίκες κατέχουν λιγότερο από το 1% των αγαθών του πλανήτη. Παρέχουν το 70% των ωρών εργασίας και λαμβάνουν το 10% των εισοδημάτων.</a:t>
            </a:r>
            <a:endParaRPr lang="en-US" dirty="0"/>
          </a:p>
          <a:p>
            <a:pPr algn="just"/>
            <a:r>
              <a:rPr lang="el-GR" dirty="0"/>
              <a:t>Επισήμως, 110 εκατομμύρια κορίτσια μεταξύ 4 και 14 ετών εργάζονται σε όλο τον πλανήτη και το νούμερο αυτό δεν λαμβάνει υπόψη την οικιακή εργασία.</a:t>
            </a:r>
            <a:endParaRPr lang="en-US" dirty="0"/>
          </a:p>
          <a:p>
            <a:pPr algn="just"/>
            <a:r>
              <a:rPr lang="el-GR" dirty="0"/>
              <a:t>Τέσσερα εκατομμύρια γυναίκες και κορίτσια πωλούνται κάθε χρόνο με προορισμό την πορνεία, την οικιακή δουλεία ή τον καταναγκαστικό γάμο.</a:t>
            </a:r>
            <a:endParaRPr lang="en-US" dirty="0"/>
          </a:p>
          <a:p>
            <a:pPr algn="just"/>
            <a:r>
              <a:rPr lang="el-GR" dirty="0"/>
              <a:t>Δύο εκατομμύρια μικρά κορίτσια ακρωτηριάζονται κάθε χρόνο.</a:t>
            </a:r>
            <a:endParaRPr lang="el-GR" b="1" dirty="0"/>
          </a:p>
          <a:p>
            <a:pPr algn="just"/>
            <a:endParaRPr lang="en-US" b="1" dirty="0"/>
          </a:p>
        </p:txBody>
      </p:sp>
    </p:spTree>
    <p:extLst>
      <p:ext uri="{BB962C8B-B14F-4D97-AF65-F5344CB8AC3E}">
        <p14:creationId xmlns:p14="http://schemas.microsoft.com/office/powerpoint/2010/main" val="26498041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216844"/>
            <a:ext cx="10515600" cy="1325563"/>
          </a:xfrm>
        </p:spPr>
        <p:txBody>
          <a:bodyPr>
            <a:normAutofit/>
          </a:bodyPr>
          <a:lstStyle/>
          <a:p>
            <a:pPr algn="ctr"/>
            <a:r>
              <a:rPr lang="el-GR" sz="3600" b="1" dirty="0"/>
              <a:t>Το Φαινόμενο του Ρατσισμού βάσει Φύλου σήμερα </a:t>
            </a:r>
            <a:r>
              <a:rPr lang="el-GR" sz="1600" b="1" dirty="0"/>
              <a:t>(2/2)</a:t>
            </a:r>
            <a:endParaRPr lang="en-US" sz="1600" b="1" dirty="0"/>
          </a:p>
        </p:txBody>
      </p:sp>
      <p:sp>
        <p:nvSpPr>
          <p:cNvPr id="3" name="Θέση περιεχομένου 2"/>
          <p:cNvSpPr>
            <a:spLocks noGrp="1"/>
          </p:cNvSpPr>
          <p:nvPr>
            <p:ph idx="1"/>
          </p:nvPr>
        </p:nvSpPr>
        <p:spPr>
          <a:xfrm>
            <a:off x="838200" y="1260389"/>
            <a:ext cx="10515600" cy="5375189"/>
          </a:xfrm>
        </p:spPr>
        <p:txBody>
          <a:bodyPr>
            <a:normAutofit/>
          </a:bodyPr>
          <a:lstStyle/>
          <a:p>
            <a:pPr marL="0" indent="0" algn="just">
              <a:buNone/>
            </a:pPr>
            <a:r>
              <a:rPr lang="el-GR" b="1" dirty="0"/>
              <a:t>Στις σύγχρονες δυτικές κοινωνίες</a:t>
            </a:r>
            <a:r>
              <a:rPr lang="el-GR" dirty="0"/>
              <a:t>, οι γυναίκες δεν βιώνει μεν καταστάσεις όπως αυτές που προαναφέρθηκαν, αντιμετωπίζει όμως διάφορα είδη καταπιέσεων και διακρίσεων σε βάρος της:</a:t>
            </a:r>
          </a:p>
          <a:p>
            <a:pPr algn="just"/>
            <a:r>
              <a:rPr lang="el-GR" dirty="0"/>
              <a:t>Οι γυναίκες </a:t>
            </a:r>
            <a:r>
              <a:rPr lang="el-GR" b="1" dirty="0"/>
              <a:t>πρέπει να κοπιάσουν ή να προσπαθήσουν περισσότερο στο εργασιακό περιβάλλον</a:t>
            </a:r>
            <a:r>
              <a:rPr lang="el-GR" dirty="0"/>
              <a:t>, για να έχουν ίσες ευκαιρίες με τους άνδρες.</a:t>
            </a:r>
          </a:p>
          <a:p>
            <a:pPr algn="just"/>
            <a:r>
              <a:rPr lang="el-GR" dirty="0"/>
              <a:t>Υπάρχουν περιπτώσεις που </a:t>
            </a:r>
            <a:r>
              <a:rPr lang="el-GR" b="1" dirty="0"/>
              <a:t>μια γυναίκα μπορεί να μην πάρει προαγωγή ή να παίρνει χαμηλότερο μισθό </a:t>
            </a:r>
            <a:r>
              <a:rPr lang="el-GR" dirty="0"/>
              <a:t>από έναν άνδρα σε αντίστοιχη θέση.</a:t>
            </a:r>
          </a:p>
          <a:p>
            <a:pPr algn="just"/>
            <a:r>
              <a:rPr lang="el-GR" dirty="0"/>
              <a:t>Οι </a:t>
            </a:r>
            <a:r>
              <a:rPr lang="el-GR" b="1" dirty="0"/>
              <a:t>γυναίκες βιώνουν μεγαλύτερη πίεση να γίνουν αρεστές </a:t>
            </a:r>
            <a:r>
              <a:rPr lang="el-GR" dirty="0"/>
              <a:t>στους άνδρες.</a:t>
            </a:r>
          </a:p>
          <a:p>
            <a:pPr algn="just"/>
            <a:r>
              <a:rPr lang="el-GR" dirty="0"/>
              <a:t>Οι ίδιες συμπεριφορές ανδρών και γυναικών </a:t>
            </a:r>
            <a:r>
              <a:rPr lang="el-GR" b="1" dirty="0"/>
              <a:t>κρίνονται διαφορετικά </a:t>
            </a:r>
            <a:r>
              <a:rPr lang="el-GR" dirty="0"/>
              <a:t>με βάση το φύλο.</a:t>
            </a:r>
          </a:p>
          <a:p>
            <a:pPr algn="just"/>
            <a:r>
              <a:rPr lang="el-GR" dirty="0"/>
              <a:t>Οι γυναίκες</a:t>
            </a:r>
            <a:r>
              <a:rPr lang="el-GR" b="1" dirty="0"/>
              <a:t> βρίσκονται αντιμέτωπες με ανέκδοτα, αστεία και στερεότυπες φράσεις </a:t>
            </a:r>
            <a:r>
              <a:rPr lang="el-GR" dirty="0"/>
              <a:t>(“ Τι κάνουν τρεις ξανθιές σ’ ένα χωράφι; “- Τις καλλιεργημένες.”,  </a:t>
            </a:r>
            <a:r>
              <a:rPr lang="en-US" dirty="0"/>
              <a:t>“</a:t>
            </a:r>
            <a:r>
              <a:rPr lang="el-GR" dirty="0"/>
              <a:t>οι γυναίκες δεν είναι ξέρουν να οδηγούν…, δεν έχουν ιδέα από πολιτική…</a:t>
            </a:r>
            <a:r>
              <a:rPr lang="en-US" dirty="0"/>
              <a:t>” </a:t>
            </a:r>
            <a:r>
              <a:rPr lang="el-GR" dirty="0"/>
              <a:t>κ.λπ.</a:t>
            </a:r>
          </a:p>
          <a:p>
            <a:pPr algn="just"/>
            <a:r>
              <a:rPr lang="el-GR" dirty="0"/>
              <a:t>Γενικότερα, </a:t>
            </a:r>
            <a:r>
              <a:rPr lang="el-GR" b="1" dirty="0"/>
              <a:t>αντιμετωπίζονται άνισα </a:t>
            </a:r>
            <a:r>
              <a:rPr lang="el-GR" dirty="0"/>
              <a:t>σε διάφορους τομείς και εκφάνσεις της καθημερινότητας.</a:t>
            </a:r>
          </a:p>
        </p:txBody>
      </p:sp>
    </p:spTree>
    <p:extLst>
      <p:ext uri="{BB962C8B-B14F-4D97-AF65-F5344CB8AC3E}">
        <p14:creationId xmlns:p14="http://schemas.microsoft.com/office/powerpoint/2010/main" val="4282594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4F99FFC-7785-46DF-A92C-C87AD939680D}"/>
              </a:ext>
            </a:extLst>
          </p:cNvPr>
          <p:cNvSpPr>
            <a:spLocks noGrp="1"/>
          </p:cNvSpPr>
          <p:nvPr>
            <p:ph type="title"/>
          </p:nvPr>
        </p:nvSpPr>
        <p:spPr/>
        <p:txBody>
          <a:bodyPr/>
          <a:lstStyle/>
          <a:p>
            <a:pPr algn="ctr"/>
            <a:r>
              <a:rPr lang="el-GR" sz="3600" b="1" dirty="0"/>
              <a:t>Τρόποι Αντιμετώπισης Ρατσισμού – Λύσεις </a:t>
            </a:r>
            <a:r>
              <a:rPr lang="el-GR" sz="1600" b="1" dirty="0"/>
              <a:t>(1/2)</a:t>
            </a:r>
          </a:p>
        </p:txBody>
      </p:sp>
      <p:sp>
        <p:nvSpPr>
          <p:cNvPr id="3" name="Θέση περιεχομένου 2">
            <a:extLst>
              <a:ext uri="{FF2B5EF4-FFF2-40B4-BE49-F238E27FC236}">
                <a16:creationId xmlns:a16="http://schemas.microsoft.com/office/drawing/2014/main" xmlns="" id="{257A3755-FA1B-4224-B422-09E65EF76587}"/>
              </a:ext>
            </a:extLst>
          </p:cNvPr>
          <p:cNvSpPr>
            <a:spLocks noGrp="1"/>
          </p:cNvSpPr>
          <p:nvPr>
            <p:ph idx="1"/>
          </p:nvPr>
        </p:nvSpPr>
        <p:spPr>
          <a:xfrm>
            <a:off x="1371600" y="1638300"/>
            <a:ext cx="9601200" cy="3304761"/>
          </a:xfrm>
        </p:spPr>
        <p:txBody>
          <a:bodyPr>
            <a:normAutofit lnSpcReduction="10000"/>
          </a:bodyPr>
          <a:lstStyle/>
          <a:p>
            <a:pPr algn="just"/>
            <a:r>
              <a:rPr lang="el-GR" dirty="0"/>
              <a:t>Παιδεία του λαού. Να κρίνει, να μην πέφτει θύμα προπαγάνδας. Η παιδεία πρέπει να είναι ανθρωπιστική.</a:t>
            </a:r>
          </a:p>
          <a:p>
            <a:pPr algn="just"/>
            <a:r>
              <a:rPr lang="el-GR" dirty="0"/>
              <a:t>Πολιτική Ηγεσία. Να μην ενθαρρύνει ρατσιστικές εκδηλώσεις. Παράλληλα πρέπει να ασκεί υπεύθυνη πολιτική για άτομα με ειδικές ανάγκες, για αλλοεθνείς, μειονότητες, κ.λπ.</a:t>
            </a:r>
          </a:p>
          <a:p>
            <a:pPr algn="just"/>
            <a:r>
              <a:rPr lang="el-GR" dirty="0"/>
              <a:t>Η διαμόρφωση εθνικής συνείδησης πρέπει να γίνεται στη σωστή της διάσταση. Πρέπει να γίνει κατανοητό ότι οι πολιτισμοί αλληλοσυμπληρώνονται και δεν υπάρχουν στεγανά ανάμεσά τους.</a:t>
            </a:r>
          </a:p>
          <a:p>
            <a:pPr algn="just"/>
            <a:r>
              <a:rPr lang="el-GR" dirty="0"/>
              <a:t>Τα Μ.Μ.Ε. πρέπει να μην καλλιεργούν ρατσιστικές αντιλήψεις. Να προβάλλουν τα μηνύματα και των πνευματικών ανθρώπων.</a:t>
            </a:r>
          </a:p>
        </p:txBody>
      </p:sp>
      <p:pic>
        <p:nvPicPr>
          <p:cNvPr id="4" name="Εικόνα 3">
            <a:extLst>
              <a:ext uri="{FF2B5EF4-FFF2-40B4-BE49-F238E27FC236}">
                <a16:creationId xmlns:a16="http://schemas.microsoft.com/office/drawing/2014/main" xmlns="" id="{185F1D94-0A1F-400D-AB0C-40FC1CEBF114}"/>
              </a:ext>
            </a:extLst>
          </p:cNvPr>
          <p:cNvPicPr>
            <a:picLocks noChangeAspect="1"/>
          </p:cNvPicPr>
          <p:nvPr/>
        </p:nvPicPr>
        <p:blipFill>
          <a:blip r:embed="rId2"/>
          <a:stretch>
            <a:fillRect/>
          </a:stretch>
        </p:blipFill>
        <p:spPr>
          <a:xfrm>
            <a:off x="8574158" y="4686301"/>
            <a:ext cx="2398642" cy="1903137"/>
          </a:xfrm>
          <a:prstGeom prst="rect">
            <a:avLst/>
          </a:prstGeom>
        </p:spPr>
      </p:pic>
    </p:spTree>
    <p:extLst>
      <p:ext uri="{BB962C8B-B14F-4D97-AF65-F5344CB8AC3E}">
        <p14:creationId xmlns:p14="http://schemas.microsoft.com/office/powerpoint/2010/main" val="1891818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4F99FFC-7785-46DF-A92C-C87AD939680D}"/>
              </a:ext>
            </a:extLst>
          </p:cNvPr>
          <p:cNvSpPr>
            <a:spLocks noGrp="1"/>
          </p:cNvSpPr>
          <p:nvPr>
            <p:ph type="title"/>
          </p:nvPr>
        </p:nvSpPr>
        <p:spPr/>
        <p:txBody>
          <a:bodyPr/>
          <a:lstStyle/>
          <a:p>
            <a:pPr algn="ctr"/>
            <a:r>
              <a:rPr lang="el-GR" sz="3600" b="1" dirty="0"/>
              <a:t>Τρόποι Αντιμετώπισης Ρατσισμού – Λύσεις </a:t>
            </a:r>
            <a:r>
              <a:rPr lang="el-GR" sz="1600" b="1" dirty="0"/>
              <a:t>(2/2)</a:t>
            </a:r>
          </a:p>
        </p:txBody>
      </p:sp>
      <p:sp>
        <p:nvSpPr>
          <p:cNvPr id="3" name="Θέση περιεχομένου 2">
            <a:extLst>
              <a:ext uri="{FF2B5EF4-FFF2-40B4-BE49-F238E27FC236}">
                <a16:creationId xmlns:a16="http://schemas.microsoft.com/office/drawing/2014/main" xmlns="" id="{257A3755-FA1B-4224-B422-09E65EF76587}"/>
              </a:ext>
            </a:extLst>
          </p:cNvPr>
          <p:cNvSpPr>
            <a:spLocks noGrp="1"/>
          </p:cNvSpPr>
          <p:nvPr>
            <p:ph idx="1"/>
          </p:nvPr>
        </p:nvSpPr>
        <p:spPr>
          <a:xfrm>
            <a:off x="1371599" y="1638300"/>
            <a:ext cx="10316817" cy="3048001"/>
          </a:xfrm>
        </p:spPr>
        <p:txBody>
          <a:bodyPr>
            <a:normAutofit lnSpcReduction="10000"/>
          </a:bodyPr>
          <a:lstStyle/>
          <a:p>
            <a:pPr algn="just"/>
            <a:r>
              <a:rPr lang="el-GR" dirty="0"/>
              <a:t>Οι πολιτιστικές ανταλλαγές μεταξύ των λαών και η επαφή με τα ιδιαίτερα χαρακτηριστικά τους είναι ένα μέσον καταπολέμησης του ρατσισμού.</a:t>
            </a:r>
          </a:p>
          <a:p>
            <a:pPr algn="just"/>
            <a:r>
              <a:rPr lang="el-GR" dirty="0"/>
              <a:t>Ο κάθε πολίτης πρέπει να διαθέτει κοινωνική συνείδηση. Να μπορεί να θέτει το συλλογικό καλό πάνω από το ατομικό.</a:t>
            </a:r>
          </a:p>
          <a:p>
            <a:pPr algn="just"/>
            <a:r>
              <a:rPr lang="el-GR" dirty="0"/>
              <a:t>Η οικογένεια πρέπει να μην περνάει απαρχαιωμένες ιδέες και προκαταλήψεις στα νεαρά μέλη της.</a:t>
            </a:r>
          </a:p>
          <a:p>
            <a:pPr algn="just"/>
            <a:r>
              <a:rPr lang="el-GR" dirty="0"/>
              <a:t>Οι Διεθνείς Οργανισμοί από τη μεριά τους μπορούν να επιβάλλουν κυρώσεις, οικονομικές ή διπλωματικές, σε όλους όσους καταπατούν τα ανθρώπινα δικαιώματα και δεν σέβονται την ανθρώπινη υπόσταση του κάθε ατόμου.</a:t>
            </a:r>
          </a:p>
        </p:txBody>
      </p:sp>
      <p:pic>
        <p:nvPicPr>
          <p:cNvPr id="7" name="Εικόνα 6">
            <a:extLst>
              <a:ext uri="{FF2B5EF4-FFF2-40B4-BE49-F238E27FC236}">
                <a16:creationId xmlns:a16="http://schemas.microsoft.com/office/drawing/2014/main" xmlns="" id="{02A5F4FB-FB32-461D-9473-B80CA3F310F5}"/>
              </a:ext>
            </a:extLst>
          </p:cNvPr>
          <p:cNvPicPr>
            <a:picLocks noChangeAspect="1"/>
          </p:cNvPicPr>
          <p:nvPr/>
        </p:nvPicPr>
        <p:blipFill rotWithShape="1">
          <a:blip r:embed="rId2"/>
          <a:srcRect l="19355"/>
          <a:stretch/>
        </p:blipFill>
        <p:spPr>
          <a:xfrm>
            <a:off x="8574155" y="4250634"/>
            <a:ext cx="3114261" cy="2437515"/>
          </a:xfrm>
          <a:prstGeom prst="rect">
            <a:avLst/>
          </a:prstGeom>
        </p:spPr>
      </p:pic>
    </p:spTree>
    <p:extLst>
      <p:ext uri="{BB962C8B-B14F-4D97-AF65-F5344CB8AC3E}">
        <p14:creationId xmlns:p14="http://schemas.microsoft.com/office/powerpoint/2010/main" val="18776110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3600" b="1" dirty="0"/>
              <a:t>Βιβλιογραφία</a:t>
            </a:r>
            <a:r>
              <a:rPr lang="en-US" sz="3600" b="1" dirty="0"/>
              <a:t> </a:t>
            </a:r>
            <a:r>
              <a:rPr lang="en-US" sz="1600" b="1" dirty="0"/>
              <a:t>(1/2)</a:t>
            </a:r>
          </a:p>
        </p:txBody>
      </p:sp>
      <p:sp>
        <p:nvSpPr>
          <p:cNvPr id="3" name="Θέση περιεχομένου 2"/>
          <p:cNvSpPr>
            <a:spLocks noGrp="1"/>
          </p:cNvSpPr>
          <p:nvPr>
            <p:ph idx="1"/>
          </p:nvPr>
        </p:nvSpPr>
        <p:spPr/>
        <p:txBody>
          <a:bodyPr/>
          <a:lstStyle/>
          <a:p>
            <a:r>
              <a:rPr lang="el-GR" dirty="0" err="1"/>
              <a:t>Πηλαβάκη</a:t>
            </a:r>
            <a:r>
              <a:rPr lang="el-GR" dirty="0"/>
              <a:t>, Α. «Σεξισμός: Μια Αφανής Πραγματικότητα.» Διαθέσιμο από</a:t>
            </a:r>
            <a:r>
              <a:rPr lang="en-US" dirty="0"/>
              <a:t>: </a:t>
            </a:r>
            <a:r>
              <a:rPr lang="en-US" dirty="0">
                <a:hlinkClick r:id="rId2"/>
              </a:rPr>
              <a:t>http://www.eif.gov.cy/mlsi/dl/genderequality.nsf/5A8EA302041882A1C22579BA00371ABC/$file/</a:t>
            </a:r>
            <a:r>
              <a:rPr lang="el-GR" dirty="0">
                <a:hlinkClick r:id="rId2"/>
              </a:rPr>
              <a:t>ΜΕΛΕΤΗ ΣΕΞΙΣΜΟΥ ΤΕΛΙΚΗ ΜΕ </a:t>
            </a:r>
            <a:r>
              <a:rPr lang="el-GR" dirty="0" err="1">
                <a:hlinkClick r:id="rId2"/>
              </a:rPr>
              <a:t>ΕΞΩΦΥΛΛΟ.pdf</a:t>
            </a:r>
            <a:endParaRPr lang="en-US" dirty="0"/>
          </a:p>
          <a:p>
            <a:r>
              <a:rPr lang="el-GR" dirty="0" err="1"/>
              <a:t>Γερακοπούλου</a:t>
            </a:r>
            <a:r>
              <a:rPr lang="el-GR" dirty="0"/>
              <a:t>, Σ., Σταυρακάκη, Α. «Γλωσσικοί Κώδικες – Σεξισμός – </a:t>
            </a:r>
            <a:r>
              <a:rPr lang="el-GR" dirty="0" err="1"/>
              <a:t>Έμφυλος</a:t>
            </a:r>
            <a:r>
              <a:rPr lang="el-GR" dirty="0"/>
              <a:t> Ρατσισμός.» Διαθέσιμο από: </a:t>
            </a:r>
            <a:r>
              <a:rPr lang="en-US" dirty="0">
                <a:hlinkClick r:id="rId3"/>
              </a:rPr>
              <a:t>http://hypatia.teiath.gr/xmlui/bitstream/handle/11400/549/sexism,%20rachism.zip?sequence=1</a:t>
            </a:r>
            <a:endParaRPr lang="en-US" dirty="0"/>
          </a:p>
          <a:p>
            <a:r>
              <a:rPr lang="el-GR" dirty="0"/>
              <a:t>Καρακωνσταντής, Γ. και Στρατηλάτης, Θ. «Ρατσισμός και Ξενοφοβία.» Διαθέσιμο από: </a:t>
            </a:r>
            <a:r>
              <a:rPr lang="en-US" dirty="0">
                <a:hlinkClick r:id="rId4"/>
              </a:rPr>
              <a:t>http://repository.teiwest.gr/xmlui/bitstream/handle/123456789/5949/DE%20</a:t>
            </a:r>
            <a:r>
              <a:rPr lang="el-GR" dirty="0">
                <a:hlinkClick r:id="rId4"/>
              </a:rPr>
              <a:t>ΚΑΡΑΚΩΝΣΤΑΝΤΗΣ%20ΓΕΩΡΓΙΟΣ%20ΘΕΟΔΩΡΟΣ%20ΣΤΡΑΤΗΛΑΤΗΣ.</a:t>
            </a:r>
            <a:r>
              <a:rPr lang="en-US" dirty="0" err="1">
                <a:hlinkClick r:id="rId4"/>
              </a:rPr>
              <a:t>pdf?sequence</a:t>
            </a:r>
            <a:r>
              <a:rPr lang="en-US" dirty="0">
                <a:hlinkClick r:id="rId4"/>
              </a:rPr>
              <a:t>=1&amp;isAllowed=y</a:t>
            </a:r>
            <a:endParaRPr lang="el-GR" dirty="0"/>
          </a:p>
          <a:p>
            <a:endParaRPr lang="el-GR" dirty="0"/>
          </a:p>
          <a:p>
            <a:endParaRPr lang="en-US" dirty="0"/>
          </a:p>
        </p:txBody>
      </p:sp>
    </p:spTree>
    <p:extLst>
      <p:ext uri="{BB962C8B-B14F-4D97-AF65-F5344CB8AC3E}">
        <p14:creationId xmlns:p14="http://schemas.microsoft.com/office/powerpoint/2010/main" val="1028586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C21D8F1-BDF0-4327-9FA5-704803A56FF7}"/>
              </a:ext>
            </a:extLst>
          </p:cNvPr>
          <p:cNvSpPr>
            <a:spLocks noGrp="1"/>
          </p:cNvSpPr>
          <p:nvPr>
            <p:ph type="title"/>
          </p:nvPr>
        </p:nvSpPr>
        <p:spPr>
          <a:xfrm>
            <a:off x="1371600" y="685800"/>
            <a:ext cx="9601200" cy="930965"/>
          </a:xfrm>
        </p:spPr>
        <p:txBody>
          <a:bodyPr>
            <a:normAutofit/>
          </a:bodyPr>
          <a:lstStyle/>
          <a:p>
            <a:pPr algn="ctr"/>
            <a:r>
              <a:rPr lang="el-GR" sz="3600" b="1" dirty="0"/>
              <a:t>Αιτίες</a:t>
            </a:r>
            <a:r>
              <a:rPr lang="el-GR" sz="3600" dirty="0"/>
              <a:t> </a:t>
            </a:r>
            <a:r>
              <a:rPr lang="el-GR" sz="3600" b="1" dirty="0"/>
              <a:t>Ρατσισμού </a:t>
            </a:r>
            <a:r>
              <a:rPr lang="el-GR" sz="1600" b="1" dirty="0"/>
              <a:t>(1/2)</a:t>
            </a:r>
          </a:p>
        </p:txBody>
      </p:sp>
      <p:sp>
        <p:nvSpPr>
          <p:cNvPr id="3" name="Θέση περιεχομένου 2">
            <a:extLst>
              <a:ext uri="{FF2B5EF4-FFF2-40B4-BE49-F238E27FC236}">
                <a16:creationId xmlns:a16="http://schemas.microsoft.com/office/drawing/2014/main" xmlns="" id="{086EA99E-E07E-4AC2-ABBC-E153BAD9A0D5}"/>
              </a:ext>
            </a:extLst>
          </p:cNvPr>
          <p:cNvSpPr>
            <a:spLocks noGrp="1"/>
          </p:cNvSpPr>
          <p:nvPr>
            <p:ph idx="1"/>
          </p:nvPr>
        </p:nvSpPr>
        <p:spPr/>
        <p:txBody>
          <a:bodyPr>
            <a:normAutofit/>
          </a:bodyPr>
          <a:lstStyle/>
          <a:p>
            <a:pPr marL="0" indent="0" algn="just">
              <a:buNone/>
            </a:pPr>
            <a:r>
              <a:rPr lang="el-GR" dirty="0"/>
              <a:t>Οι κυριότερες αιτίες που γεννούν και συντηρούν το φαινόμενο του ρατσισμού είναι:</a:t>
            </a:r>
          </a:p>
          <a:p>
            <a:pPr algn="just"/>
            <a:r>
              <a:rPr lang="el-GR" dirty="0"/>
              <a:t>Ένα από τα σημαντικότερα αίτια, που καλλιεργεί και θρέφει το φαινόμενο του ρατσισμού, είναι το χαμηλό πνευματικό και μορφωτικό επίπεδο πολλών ανθρώπων. Η πνευματική ρηχότητα εμποδίζει τον άνθρωπο να προσεγγίσει ηθικά και συναισθηματικά τους συνανθρώπους του.</a:t>
            </a:r>
          </a:p>
          <a:p>
            <a:pPr algn="just"/>
            <a:r>
              <a:rPr lang="el-GR" dirty="0"/>
              <a:t> Οι προκαταλήψεις απέναντι σε ομάδες ανθρώπων ενισχύουν την ιδεολογία του ρατσισμού. Οι προκαταλήψεις αυτές εξαρτώνται από το πνευματικό επίπεδο των ατόμων. </a:t>
            </a:r>
          </a:p>
        </p:txBody>
      </p:sp>
    </p:spTree>
    <p:extLst>
      <p:ext uri="{BB962C8B-B14F-4D97-AF65-F5344CB8AC3E}">
        <p14:creationId xmlns:p14="http://schemas.microsoft.com/office/powerpoint/2010/main" val="22392439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3600" b="1" dirty="0"/>
              <a:t>Βιβλιογραφία</a:t>
            </a:r>
            <a:r>
              <a:rPr lang="en-US" sz="3600" b="1" dirty="0"/>
              <a:t> </a:t>
            </a:r>
            <a:r>
              <a:rPr lang="en-US" sz="1600" b="1" dirty="0"/>
              <a:t>(2/2)</a:t>
            </a:r>
          </a:p>
        </p:txBody>
      </p:sp>
      <p:sp>
        <p:nvSpPr>
          <p:cNvPr id="3" name="Θέση περιεχομένου 2"/>
          <p:cNvSpPr>
            <a:spLocks noGrp="1"/>
          </p:cNvSpPr>
          <p:nvPr>
            <p:ph idx="1"/>
          </p:nvPr>
        </p:nvSpPr>
        <p:spPr/>
        <p:txBody>
          <a:bodyPr>
            <a:normAutofit/>
          </a:bodyPr>
          <a:lstStyle/>
          <a:p>
            <a:r>
              <a:rPr lang="el-GR" dirty="0" err="1"/>
              <a:t>Καλαβρουζιώτου</a:t>
            </a:r>
            <a:r>
              <a:rPr lang="el-GR" dirty="0"/>
              <a:t>, Δ., </a:t>
            </a:r>
            <a:r>
              <a:rPr lang="el-GR" dirty="0" err="1"/>
              <a:t>Ντρινια</a:t>
            </a:r>
            <a:r>
              <a:rPr lang="el-GR" dirty="0"/>
              <a:t>, Θ. και </a:t>
            </a:r>
            <a:r>
              <a:rPr lang="el-GR" dirty="0" err="1"/>
              <a:t>Στρατου</a:t>
            </a:r>
            <a:r>
              <a:rPr lang="el-GR" dirty="0"/>
              <a:t>, Α. «Επίκαιρος Λόγος – Θέματα για την έκθεση στο λύκειο.» Διαθέσιμο από: </a:t>
            </a:r>
            <a:r>
              <a:rPr lang="en-US" dirty="0">
                <a:hlinkClick r:id="rId2"/>
              </a:rPr>
              <a:t>https://savalas.gr/pdfPublications/16275.pdf</a:t>
            </a:r>
            <a:endParaRPr lang="el-GR" dirty="0"/>
          </a:p>
          <a:p>
            <a:r>
              <a:rPr lang="el-GR" dirty="0"/>
              <a:t>«Η έννοια του Ρατσισμού.» Διαθέσιμο από: </a:t>
            </a:r>
            <a:r>
              <a:rPr lang="en-US" dirty="0">
                <a:hlinkClick r:id="rId3"/>
              </a:rPr>
              <a:t>http://edu09.pbworks.com/w/page/7879949/</a:t>
            </a:r>
            <a:r>
              <a:rPr lang="el-GR" dirty="0">
                <a:hlinkClick r:id="rId3"/>
              </a:rPr>
              <a:t>Η έννοια του ρατσισμού</a:t>
            </a:r>
            <a:endParaRPr lang="el-GR" dirty="0"/>
          </a:p>
          <a:p>
            <a:r>
              <a:rPr lang="el-GR" dirty="0"/>
              <a:t>«Απαρτχάιντ: Ο ρατσισμός που έγινε νόμος.» Διαθέσιμο από: </a:t>
            </a:r>
            <a:r>
              <a:rPr lang="en-US" dirty="0">
                <a:hlinkClick r:id="rId4"/>
              </a:rPr>
              <a:t>https://tvxs.gr/news/</a:t>
            </a:r>
            <a:r>
              <a:rPr lang="el-GR" dirty="0">
                <a:hlinkClick r:id="rId4"/>
              </a:rPr>
              <a:t>κόσμος/απαρτχάιντ-ο-ρατσισμός-που-έγινε-νόμος</a:t>
            </a:r>
            <a:endParaRPr lang="el-GR" dirty="0"/>
          </a:p>
          <a:p>
            <a:r>
              <a:rPr lang="el-GR" dirty="0"/>
              <a:t>Μάντης, Κ. «Έκθεση Β Λυκείου – Ρατσισμός» Διαθέσιμο από: </a:t>
            </a:r>
            <a:r>
              <a:rPr lang="en-US" dirty="0">
                <a:hlinkClick r:id="rId5"/>
              </a:rPr>
              <a:t>https://latistor.blogspot.com/2014/05/blog-post.html</a:t>
            </a:r>
            <a:endParaRPr lang="el-GR" dirty="0"/>
          </a:p>
          <a:p>
            <a:endParaRPr lang="el-GR" dirty="0"/>
          </a:p>
          <a:p>
            <a:endParaRPr lang="en-US" dirty="0"/>
          </a:p>
        </p:txBody>
      </p:sp>
    </p:spTree>
    <p:extLst>
      <p:ext uri="{BB962C8B-B14F-4D97-AF65-F5344CB8AC3E}">
        <p14:creationId xmlns:p14="http://schemas.microsoft.com/office/powerpoint/2010/main" val="1895040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xmlns="" id="{DC21D8F1-BDF0-4327-9FA5-704803A56FF7}"/>
              </a:ext>
            </a:extLst>
          </p:cNvPr>
          <p:cNvSpPr>
            <a:spLocks noGrp="1"/>
          </p:cNvSpPr>
          <p:nvPr>
            <p:ph type="title"/>
          </p:nvPr>
        </p:nvSpPr>
        <p:spPr>
          <a:xfrm>
            <a:off x="1371600" y="685800"/>
            <a:ext cx="9601200" cy="1006522"/>
          </a:xfrm>
        </p:spPr>
        <p:txBody>
          <a:bodyPr>
            <a:normAutofit/>
          </a:bodyPr>
          <a:lstStyle/>
          <a:p>
            <a:pPr algn="ctr"/>
            <a:r>
              <a:rPr lang="el-GR" sz="3600" b="1" dirty="0"/>
              <a:t>Αιτίες Ρατσισμού </a:t>
            </a:r>
            <a:r>
              <a:rPr lang="el-GR" sz="1600" b="1" dirty="0"/>
              <a:t>(2/2)</a:t>
            </a:r>
          </a:p>
        </p:txBody>
      </p:sp>
      <p:sp>
        <p:nvSpPr>
          <p:cNvPr id="3" name="Θέση περιεχομένου 2">
            <a:extLst>
              <a:ext uri="{FF2B5EF4-FFF2-40B4-BE49-F238E27FC236}">
                <a16:creationId xmlns:a16="http://schemas.microsoft.com/office/drawing/2014/main" xmlns="" id="{503D8AC8-14E0-4498-B096-47D7C8D23B61}"/>
              </a:ext>
            </a:extLst>
          </p:cNvPr>
          <p:cNvSpPr>
            <a:spLocks noGrp="1"/>
          </p:cNvSpPr>
          <p:nvPr>
            <p:ph idx="1"/>
          </p:nvPr>
        </p:nvSpPr>
        <p:spPr>
          <a:xfrm>
            <a:off x="808383" y="1692322"/>
            <a:ext cx="10545417" cy="4926842"/>
          </a:xfrm>
        </p:spPr>
        <p:txBody>
          <a:bodyPr>
            <a:normAutofit/>
          </a:bodyPr>
          <a:lstStyle/>
          <a:p>
            <a:pPr algn="just"/>
            <a:r>
              <a:rPr lang="el-GR" dirty="0"/>
              <a:t>Η έλλειψη σεβασμού μεταξύ των ανθρώπων και γενικά καλλιέργειας των ανθρωπιστικών αξιών, ενισχύει τον κοινωνικό ρατσισμό. </a:t>
            </a:r>
          </a:p>
          <a:p>
            <a:pPr algn="just"/>
            <a:r>
              <a:rPr lang="el-GR" dirty="0"/>
              <a:t>Ο σύγχρονος ανταγωνισμός βοηθά στην ανάπτυξη ζήλιας και µίσους μεταξύ των ανθρώπων µε αποτέλεσμα την υιοθέτηση ρατσιστικών στάσεων. </a:t>
            </a:r>
          </a:p>
          <a:p>
            <a:pPr algn="just"/>
            <a:r>
              <a:rPr lang="el-GR" dirty="0"/>
              <a:t>Η έλλειψη σωστής ενημέρωσης των ατόμων, είτε μέσα από την εκπαίδευση, είτε μέσα από τα ΜΜΕ δημιουργεί γόνιμο έδαφος για τον ρατσισμό και την άκριτη υιοθέτηση ακραίων αντιλήψεων. </a:t>
            </a:r>
          </a:p>
          <a:p>
            <a:pPr algn="just"/>
            <a:r>
              <a:rPr lang="el-GR" dirty="0"/>
              <a:t>Οικονομικοί λόγοι.</a:t>
            </a:r>
          </a:p>
          <a:p>
            <a:pPr algn="just"/>
            <a:r>
              <a:rPr lang="el-GR" dirty="0"/>
              <a:t>Προκαταλήψεις που δημιουργούνται από την οικογένεια, την παράδοση, το περιεχόμενο των σπουδών του οικονομικού µας συστήματος. </a:t>
            </a:r>
          </a:p>
          <a:p>
            <a:pPr algn="just"/>
            <a:r>
              <a:rPr lang="el-GR" dirty="0"/>
              <a:t>Η άνιση παροχή ευκαιριών στον επαγγελματικό στίβο και η έξαρση της ανεργίας.</a:t>
            </a:r>
          </a:p>
        </p:txBody>
      </p:sp>
    </p:spTree>
    <p:extLst>
      <p:ext uri="{BB962C8B-B14F-4D97-AF65-F5344CB8AC3E}">
        <p14:creationId xmlns:p14="http://schemas.microsoft.com/office/powerpoint/2010/main" val="1441914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DCAD222-10B8-4B9D-AC4B-E0547B384335}"/>
              </a:ext>
            </a:extLst>
          </p:cNvPr>
          <p:cNvSpPr>
            <a:spLocks noGrp="1"/>
          </p:cNvSpPr>
          <p:nvPr>
            <p:ph type="title"/>
          </p:nvPr>
        </p:nvSpPr>
        <p:spPr>
          <a:xfrm>
            <a:off x="1371600" y="685800"/>
            <a:ext cx="9601200" cy="877957"/>
          </a:xfrm>
        </p:spPr>
        <p:txBody>
          <a:bodyPr/>
          <a:lstStyle/>
          <a:p>
            <a:pPr algn="ctr"/>
            <a:r>
              <a:rPr lang="el-GR" sz="3600" b="1" dirty="0"/>
              <a:t>Συνέπειες Ρατσισμού </a:t>
            </a:r>
            <a:r>
              <a:rPr lang="el-GR" sz="1600" b="1" dirty="0"/>
              <a:t>(1/3)</a:t>
            </a:r>
          </a:p>
        </p:txBody>
      </p:sp>
      <p:sp>
        <p:nvSpPr>
          <p:cNvPr id="3" name="Θέση περιεχομένου 2">
            <a:extLst>
              <a:ext uri="{FF2B5EF4-FFF2-40B4-BE49-F238E27FC236}">
                <a16:creationId xmlns:a16="http://schemas.microsoft.com/office/drawing/2014/main" xmlns="" id="{5BF2DA81-2E5A-4AB4-80BA-76527D9CED2F}"/>
              </a:ext>
            </a:extLst>
          </p:cNvPr>
          <p:cNvSpPr>
            <a:spLocks noGrp="1"/>
          </p:cNvSpPr>
          <p:nvPr>
            <p:ph idx="1"/>
          </p:nvPr>
        </p:nvSpPr>
        <p:spPr>
          <a:xfrm>
            <a:off x="1371600" y="2342322"/>
            <a:ext cx="9601200" cy="3829878"/>
          </a:xfrm>
        </p:spPr>
        <p:txBody>
          <a:bodyPr/>
          <a:lstStyle/>
          <a:p>
            <a:pPr marL="0" indent="0" algn="just">
              <a:buNone/>
            </a:pPr>
            <a:r>
              <a:rPr lang="el-GR" dirty="0"/>
              <a:t>Οι παραπάνω αιτίες έχουν ως άμεσες συνέπειες τις ακόλουθες συνθήκες: </a:t>
            </a:r>
          </a:p>
          <a:p>
            <a:pPr algn="just"/>
            <a:r>
              <a:rPr lang="el-GR" dirty="0"/>
              <a:t>Παραβιάζει τα ανθρώπινα δικαιώματα, τις ατομικές ελευθερίες που υποστήριξαν όλα τα φωτισμένα πνεύματα της ιστορίας. Με αυτόν τον τρόπο προσβάλλει την ανθρώπινη προσωπικότητα. </a:t>
            </a:r>
          </a:p>
          <a:p>
            <a:pPr algn="just"/>
            <a:r>
              <a:rPr lang="el-GR" dirty="0"/>
              <a:t> Περιθωριοποιούνται άτομα και ομάδες, µε αποτέλεσμα να χάνει η κοινωνία ένα ιδιαίτερα σημαντικό και πολλές φορές ικανό δυναμικό, που θα μπορούσε να συμβάλλει στην ανάπτυξη και ευημερία. </a:t>
            </a:r>
          </a:p>
          <a:p>
            <a:pPr algn="just"/>
            <a:r>
              <a:rPr lang="el-GR" dirty="0"/>
              <a:t>Επικρατεί αναξιοκρατία, κοινωνικές ανισότητες, διχόνοια, φαινόμενα που δυναμιτίζουν την εύρυθμη λειτουργία της κοινωνίας. </a:t>
            </a:r>
          </a:p>
          <a:p>
            <a:pPr marL="0" indent="0" algn="just">
              <a:buNone/>
            </a:pPr>
            <a:endParaRPr lang="el-GR" dirty="0"/>
          </a:p>
        </p:txBody>
      </p:sp>
    </p:spTree>
    <p:extLst>
      <p:ext uri="{BB962C8B-B14F-4D97-AF65-F5344CB8AC3E}">
        <p14:creationId xmlns:p14="http://schemas.microsoft.com/office/powerpoint/2010/main" val="1781850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xmlns="" id="{CDCAD222-10B8-4B9D-AC4B-E0547B384335}"/>
              </a:ext>
            </a:extLst>
          </p:cNvPr>
          <p:cNvSpPr>
            <a:spLocks noGrp="1"/>
          </p:cNvSpPr>
          <p:nvPr>
            <p:ph type="title"/>
          </p:nvPr>
        </p:nvSpPr>
        <p:spPr/>
        <p:txBody>
          <a:bodyPr/>
          <a:lstStyle/>
          <a:p>
            <a:pPr algn="ctr"/>
            <a:r>
              <a:rPr lang="el-GR" sz="3600" b="1" dirty="0"/>
              <a:t>Συνέπειες Ρατσισμού </a:t>
            </a:r>
            <a:r>
              <a:rPr lang="el-GR" sz="1600" b="1" dirty="0"/>
              <a:t>(2/3)</a:t>
            </a:r>
          </a:p>
        </p:txBody>
      </p:sp>
      <p:sp>
        <p:nvSpPr>
          <p:cNvPr id="3" name="Θέση περιεχομένου 2">
            <a:extLst>
              <a:ext uri="{FF2B5EF4-FFF2-40B4-BE49-F238E27FC236}">
                <a16:creationId xmlns:a16="http://schemas.microsoft.com/office/drawing/2014/main" xmlns="" id="{6BDF63BA-11A6-437E-B268-7020557C7B52}"/>
              </a:ext>
            </a:extLst>
          </p:cNvPr>
          <p:cNvSpPr>
            <a:spLocks noGrp="1"/>
          </p:cNvSpPr>
          <p:nvPr>
            <p:ph idx="1"/>
          </p:nvPr>
        </p:nvSpPr>
        <p:spPr>
          <a:xfrm>
            <a:off x="1219200" y="2170043"/>
            <a:ext cx="10515600" cy="3248439"/>
          </a:xfrm>
        </p:spPr>
        <p:txBody>
          <a:bodyPr>
            <a:normAutofit/>
          </a:bodyPr>
          <a:lstStyle/>
          <a:p>
            <a:pPr algn="just"/>
            <a:r>
              <a:rPr lang="el-GR" dirty="0"/>
              <a:t>Ξεσπούν συγκρούσεις, εκδηλώνονται ταραχές, κυριαρχεί η βία, που «πληγώνει» την έννοια και την αξία του πολιτισμένου ανθρώπου.  </a:t>
            </a:r>
          </a:p>
          <a:p>
            <a:pPr algn="just"/>
            <a:r>
              <a:rPr lang="el-GR" dirty="0"/>
              <a:t>Διευρύνεται το χάσμα μεταξύ των πλουσίων και φτωχών. </a:t>
            </a:r>
          </a:p>
          <a:p>
            <a:pPr algn="just"/>
            <a:r>
              <a:rPr lang="el-GR" dirty="0"/>
              <a:t>Δημιουργεί άθλιες συνθήκες διαβίωσης, και οδηγεί στην ανεργία και το χαμηλό βιοτικό επίπεδο, ένα, μεγάλο τμήμα του πληθυσμού. Έτσι πολλοί ωθούνται στην εγκληματικότητα και τα ναρκωτικά. Οι άνθρωποι χωρίζονται σε τάξεις «ισχυρών» και «αδυνάτων», «ανωτέρων» και κατωτέρων ανθρώπων. </a:t>
            </a:r>
          </a:p>
          <a:p>
            <a:pPr marL="0" indent="0">
              <a:buNone/>
            </a:pPr>
            <a:endParaRPr lang="el-GR" dirty="0"/>
          </a:p>
        </p:txBody>
      </p:sp>
    </p:spTree>
    <p:extLst>
      <p:ext uri="{BB962C8B-B14F-4D97-AF65-F5344CB8AC3E}">
        <p14:creationId xmlns:p14="http://schemas.microsoft.com/office/powerpoint/2010/main" val="3289782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a:extLst>
              <a:ext uri="{FF2B5EF4-FFF2-40B4-BE49-F238E27FC236}">
                <a16:creationId xmlns:a16="http://schemas.microsoft.com/office/drawing/2014/main" xmlns="" id="{CDCAD222-10B8-4B9D-AC4B-E0547B384335}"/>
              </a:ext>
            </a:extLst>
          </p:cNvPr>
          <p:cNvSpPr>
            <a:spLocks noGrp="1"/>
          </p:cNvSpPr>
          <p:nvPr>
            <p:ph type="title"/>
          </p:nvPr>
        </p:nvSpPr>
        <p:spPr>
          <a:xfrm>
            <a:off x="1371600" y="685801"/>
            <a:ext cx="9601200" cy="838200"/>
          </a:xfrm>
        </p:spPr>
        <p:txBody>
          <a:bodyPr/>
          <a:lstStyle/>
          <a:p>
            <a:pPr algn="ctr"/>
            <a:r>
              <a:rPr lang="el-GR" sz="3600" b="1" dirty="0"/>
              <a:t>Συνέπειες Ρατσισμού </a:t>
            </a:r>
            <a:r>
              <a:rPr lang="el-GR" sz="1600" b="1" dirty="0"/>
              <a:t>(3/3)</a:t>
            </a:r>
          </a:p>
        </p:txBody>
      </p:sp>
      <p:sp>
        <p:nvSpPr>
          <p:cNvPr id="3" name="Θέση περιεχομένου 2">
            <a:extLst>
              <a:ext uri="{FF2B5EF4-FFF2-40B4-BE49-F238E27FC236}">
                <a16:creationId xmlns:a16="http://schemas.microsoft.com/office/drawing/2014/main" xmlns="" id="{0F9B48C7-D413-4201-BCA4-D126F2DBAAA7}"/>
              </a:ext>
            </a:extLst>
          </p:cNvPr>
          <p:cNvSpPr>
            <a:spLocks noGrp="1"/>
          </p:cNvSpPr>
          <p:nvPr>
            <p:ph idx="1"/>
          </p:nvPr>
        </p:nvSpPr>
        <p:spPr>
          <a:xfrm>
            <a:off x="914400" y="1637534"/>
            <a:ext cx="10515600" cy="1675509"/>
          </a:xfrm>
        </p:spPr>
        <p:txBody>
          <a:bodyPr>
            <a:normAutofit/>
          </a:bodyPr>
          <a:lstStyle/>
          <a:p>
            <a:pPr algn="just"/>
            <a:r>
              <a:rPr lang="el-GR" dirty="0"/>
              <a:t>Συντελεί στην εκμετάλλευση και την υποδούλωση των ανθρώπων και των λαών.</a:t>
            </a:r>
          </a:p>
          <a:p>
            <a:pPr algn="just"/>
            <a:r>
              <a:rPr lang="el-GR" dirty="0"/>
              <a:t>Οι συνθήκες αυτές δεν ευνοούν την ανάπτυξη και δημιουργία πολιτισμού, με αποτέλεσμα την πολιτισμική στασιμότητα του ανθρώπινου γένους.</a:t>
            </a:r>
          </a:p>
          <a:p>
            <a:pPr marL="0" indent="0">
              <a:buNone/>
            </a:pPr>
            <a:endParaRPr lang="el-GR" dirty="0"/>
          </a:p>
        </p:txBody>
      </p:sp>
      <p:pic>
        <p:nvPicPr>
          <p:cNvPr id="4" name="Εικόνα 3">
            <a:extLst>
              <a:ext uri="{FF2B5EF4-FFF2-40B4-BE49-F238E27FC236}">
                <a16:creationId xmlns:a16="http://schemas.microsoft.com/office/drawing/2014/main" xmlns="" id="{6AE0AC87-130B-4D9B-8686-11A78AE2E6C8}"/>
              </a:ext>
            </a:extLst>
          </p:cNvPr>
          <p:cNvPicPr>
            <a:picLocks noChangeAspect="1"/>
          </p:cNvPicPr>
          <p:nvPr/>
        </p:nvPicPr>
        <p:blipFill>
          <a:blip r:embed="rId2"/>
          <a:stretch>
            <a:fillRect/>
          </a:stretch>
        </p:blipFill>
        <p:spPr>
          <a:xfrm>
            <a:off x="4267119" y="3544958"/>
            <a:ext cx="3657762" cy="2755376"/>
          </a:xfrm>
          <a:prstGeom prst="rect">
            <a:avLst/>
          </a:prstGeom>
        </p:spPr>
      </p:pic>
    </p:spTree>
    <p:extLst>
      <p:ext uri="{BB962C8B-B14F-4D97-AF65-F5344CB8AC3E}">
        <p14:creationId xmlns:p14="http://schemas.microsoft.com/office/powerpoint/2010/main" val="3948199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F4BB56B-FCEA-49B0-A1A2-18C9A125C64C}"/>
              </a:ext>
            </a:extLst>
          </p:cNvPr>
          <p:cNvSpPr>
            <a:spLocks noGrp="1"/>
          </p:cNvSpPr>
          <p:nvPr>
            <p:ph type="title"/>
          </p:nvPr>
        </p:nvSpPr>
        <p:spPr>
          <a:xfrm>
            <a:off x="838200" y="990600"/>
            <a:ext cx="10515600" cy="734806"/>
          </a:xfrm>
        </p:spPr>
        <p:txBody>
          <a:bodyPr>
            <a:normAutofit/>
          </a:bodyPr>
          <a:lstStyle/>
          <a:p>
            <a:pPr algn="ctr"/>
            <a:r>
              <a:rPr lang="el-GR" sz="3600" b="1" dirty="0"/>
              <a:t>Είδη Ρατσισμού</a:t>
            </a:r>
          </a:p>
        </p:txBody>
      </p:sp>
      <p:sp>
        <p:nvSpPr>
          <p:cNvPr id="3" name="Θέση περιεχομένου 2">
            <a:extLst>
              <a:ext uri="{FF2B5EF4-FFF2-40B4-BE49-F238E27FC236}">
                <a16:creationId xmlns:a16="http://schemas.microsoft.com/office/drawing/2014/main" xmlns="" id="{6D437921-8344-464C-AE79-8E108A0C3A9A}"/>
              </a:ext>
            </a:extLst>
          </p:cNvPr>
          <p:cNvSpPr>
            <a:spLocks noGrp="1"/>
          </p:cNvSpPr>
          <p:nvPr>
            <p:ph idx="1"/>
          </p:nvPr>
        </p:nvSpPr>
        <p:spPr/>
        <p:txBody>
          <a:bodyPr>
            <a:normAutofit/>
          </a:bodyPr>
          <a:lstStyle/>
          <a:p>
            <a:pPr marL="0" indent="0">
              <a:buNone/>
            </a:pPr>
            <a:r>
              <a:rPr lang="el-GR" dirty="0"/>
              <a:t>Ορισμένα από τα συνηθέστερα είδη ρατσισμού είναι:</a:t>
            </a:r>
          </a:p>
          <a:p>
            <a:pPr>
              <a:buFont typeface="Wingdings" panose="05000000000000000000" pitchFamily="2" charset="2"/>
              <a:buChar char="Ø"/>
            </a:pPr>
            <a:r>
              <a:rPr lang="el-GR" dirty="0"/>
              <a:t>Ο Εθνικός Ρατσισμός</a:t>
            </a:r>
          </a:p>
          <a:p>
            <a:pPr>
              <a:buFont typeface="Wingdings" panose="05000000000000000000" pitchFamily="2" charset="2"/>
              <a:buChar char="Ø"/>
            </a:pPr>
            <a:r>
              <a:rPr lang="el-GR" dirty="0"/>
              <a:t>Ο Φυλετικός Ρατσισμός</a:t>
            </a:r>
            <a:endParaRPr lang="en-US" dirty="0"/>
          </a:p>
          <a:p>
            <a:pPr>
              <a:buFont typeface="Wingdings" panose="05000000000000000000" pitchFamily="2" charset="2"/>
              <a:buChar char="Ø"/>
            </a:pPr>
            <a:r>
              <a:rPr lang="el-GR" dirty="0"/>
              <a:t>Ο Ρατσισμός κατά του γυναικείου φύλου ή Σεξισμός</a:t>
            </a:r>
          </a:p>
          <a:p>
            <a:pPr>
              <a:buFont typeface="Wingdings" panose="05000000000000000000" pitchFamily="2" charset="2"/>
              <a:buChar char="Ø"/>
            </a:pPr>
            <a:r>
              <a:rPr lang="el-GR" dirty="0"/>
              <a:t>Ο Κοινωνικός Ρατσισμός</a:t>
            </a:r>
          </a:p>
          <a:p>
            <a:pPr>
              <a:buFont typeface="Wingdings" panose="05000000000000000000" pitchFamily="2" charset="2"/>
              <a:buChar char="Ø"/>
            </a:pPr>
            <a:r>
              <a:rPr lang="el-GR" dirty="0"/>
              <a:t>Ο Θρησκευτικός Ρατσισμός</a:t>
            </a:r>
          </a:p>
          <a:p>
            <a:pPr>
              <a:buFont typeface="Wingdings" panose="05000000000000000000" pitchFamily="2" charset="2"/>
              <a:buChar char="Ø"/>
            </a:pPr>
            <a:endParaRPr lang="en-US" dirty="0">
              <a:solidFill>
                <a:srgbClr val="000000"/>
              </a:solidFill>
              <a:latin typeface="Times New Roman" panose="02020603050405020304" pitchFamily="18" charset="0"/>
            </a:endParaRPr>
          </a:p>
          <a:p>
            <a:pPr marL="0" indent="0">
              <a:buNone/>
            </a:pPr>
            <a:r>
              <a:rPr lang="el-GR" dirty="0"/>
              <a:t>Στην παρούσα εργασία θα γίνει αναφορά στα 3 πρώτα είδη ρατσισμού.</a:t>
            </a:r>
          </a:p>
          <a:p>
            <a:pPr>
              <a:buFont typeface="Wingdings" panose="05000000000000000000" pitchFamily="2" charset="2"/>
              <a:buChar char="Ø"/>
            </a:pPr>
            <a:endParaRPr lang="el-GR" dirty="0"/>
          </a:p>
          <a:p>
            <a:pPr>
              <a:buFont typeface="Wingdings" panose="05000000000000000000" pitchFamily="2" charset="2"/>
              <a:buChar char="Ø"/>
            </a:pPr>
            <a:endParaRPr lang="el-GR" dirty="0"/>
          </a:p>
        </p:txBody>
      </p:sp>
    </p:spTree>
    <p:extLst>
      <p:ext uri="{BB962C8B-B14F-4D97-AF65-F5344CB8AC3E}">
        <p14:creationId xmlns:p14="http://schemas.microsoft.com/office/powerpoint/2010/main" val="843435302"/>
      </p:ext>
    </p:extLst>
  </p:cSld>
  <p:clrMapOvr>
    <a:masterClrMapping/>
  </p:clrMapOvr>
</p:sld>
</file>

<file path=ppt/theme/theme1.xml><?xml version="1.0" encoding="utf-8"?>
<a:theme xmlns:a="http://schemas.openxmlformats.org/drawingml/2006/main" name="Περικοπή">
  <a:themeElements>
    <a:clrScheme name="Περικοπή">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Περικοπή">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Περικοπή">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TM10001105[[fn=Περικοπή]]</Template>
  <TotalTime>355</TotalTime>
  <Words>3004</Words>
  <Application>Microsoft Office PowerPoint</Application>
  <PresentationFormat>Widescreen</PresentationFormat>
  <Paragraphs>174</Paragraphs>
  <Slides>40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Adobe Devanagari</vt:lpstr>
      <vt:lpstr>Angsana New</vt:lpstr>
      <vt:lpstr>Arial</vt:lpstr>
      <vt:lpstr>Calibri</vt:lpstr>
      <vt:lpstr>Franklin Gothic Book</vt:lpstr>
      <vt:lpstr>Times New Roman</vt:lpstr>
      <vt:lpstr>Wingdings</vt:lpstr>
      <vt:lpstr>Περικοπή</vt:lpstr>
      <vt:lpstr>ΡΑΤΣΙΜΟΣ</vt:lpstr>
      <vt:lpstr>Εισαγωγή στον Ρατσισμό</vt:lpstr>
      <vt:lpstr>Ορισμός Ρατσισμού</vt:lpstr>
      <vt:lpstr>Αιτίες Ρατσισμού (1/2)</vt:lpstr>
      <vt:lpstr>Αιτίες Ρατσισμού (2/2)</vt:lpstr>
      <vt:lpstr>Συνέπειες Ρατσισμού (1/3)</vt:lpstr>
      <vt:lpstr>Συνέπειες Ρατσισμού (2/3)</vt:lpstr>
      <vt:lpstr>Συνέπειες Ρατσισμού (3/3)</vt:lpstr>
      <vt:lpstr>Είδη Ρατσισμού</vt:lpstr>
      <vt:lpstr>Εθνικος Ρατσισμος</vt:lpstr>
      <vt:lpstr>Εθνικός Ρατσισμός</vt:lpstr>
      <vt:lpstr>Ιστορικά Παραδείγματα Εθνικού Ρατσισμού</vt:lpstr>
      <vt:lpstr>Ακραία Εκδήλωση Εθνικού Ρατσισμού  - Η Ναζιστική Γερμανία (1/2)</vt:lpstr>
      <vt:lpstr>Ακραία Εκδήλωση Εθνικού Ρατσισμού  - Η Ναζιστική Γερμανία (2/2)</vt:lpstr>
      <vt:lpstr>Φυλετικος Ρατσισμος</vt:lpstr>
      <vt:lpstr>Ορισμός Φυλετικού Ρατσισμού</vt:lpstr>
      <vt:lpstr>Επιπτώσεις Φυλετικού Ρατσισμού</vt:lpstr>
      <vt:lpstr>Παράδειγμα Φυλετικού Ρατσισμού – Απαρτχάιντ (1/2)</vt:lpstr>
      <vt:lpstr>Παράδειγμα Φυλετικού Ρατσισμού – Απαρτχάιντ (2/2)</vt:lpstr>
      <vt:lpstr>Φυλετικός Ρατσισμός - Nelson Mandela (1/3)</vt:lpstr>
      <vt:lpstr>Φυλετικός Ρατσισμός - Nelson Mandela (2/3)</vt:lpstr>
      <vt:lpstr>Φυλετικός Ρατσισμός - Nelson Mandela (3/3)</vt:lpstr>
      <vt:lpstr>Φυλετικός Ρατσισμός - Martin Luther King (1/3)</vt:lpstr>
      <vt:lpstr>Φυλετικός Ρατσισμός - Martin Luther King (2/3)</vt:lpstr>
      <vt:lpstr>Φυλετικός Ρατσισμός - Martin Luther King (3/3)</vt:lpstr>
      <vt:lpstr>Ρατσισμος Βασει Φυλου (Σεξισμος)</vt:lpstr>
      <vt:lpstr>Ορισμός Ρατσισμού βάσει Φύλου</vt:lpstr>
      <vt:lpstr>Μορφές του Σεξισμού (1/2)</vt:lpstr>
      <vt:lpstr>Μορφές του Σεξισμού (2/2)</vt:lpstr>
      <vt:lpstr>Χώροι Εκδήλωσης Ρατσισμού βάσει Φύλου (1/2)</vt:lpstr>
      <vt:lpstr>Χώροι Εκδήλωσης Ρατσισμού βάσει Φύλου (2/2)</vt:lpstr>
      <vt:lpstr>Ιστορική Αναδρομή του Φαινομένου (1/3) </vt:lpstr>
      <vt:lpstr>Ιστορική Αναδρομή του Φαινομένου (2/3)</vt:lpstr>
      <vt:lpstr>Ιστορική Αναδρομή του Φαινομένου (3/3)</vt:lpstr>
      <vt:lpstr>Το Φαινόμενο του Ρατσισμού βάσει Φύλου Σήμερα (1/2)</vt:lpstr>
      <vt:lpstr>Το Φαινόμενο του Ρατσισμού βάσει Φύλου σήμερα (2/2)</vt:lpstr>
      <vt:lpstr>Τρόποι Αντιμετώπισης Ρατσισμού – Λύσεις (1/2)</vt:lpstr>
      <vt:lpstr>Τρόποι Αντιμετώπισης Ρατσισμού – Λύσεις (2/2)</vt:lpstr>
      <vt:lpstr>Βιβλιογραφία (1/2)</vt:lpstr>
      <vt:lpstr>Βιβλιογραφία (2/2)</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Εθνικός Ρατσισμός</dc:title>
  <dc:creator>user3</dc:creator>
  <cp:lastModifiedBy>κωστης</cp:lastModifiedBy>
  <cp:revision>62</cp:revision>
  <dcterms:created xsi:type="dcterms:W3CDTF">2020-02-18T10:44:31Z</dcterms:created>
  <dcterms:modified xsi:type="dcterms:W3CDTF">2020-06-26T08:04:43Z</dcterms:modified>
</cp:coreProperties>
</file>