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99" r:id="rId3"/>
    <p:sldId id="259" r:id="rId4"/>
    <p:sldId id="300" r:id="rId5"/>
    <p:sldId id="308" r:id="rId6"/>
    <p:sldId id="262" r:id="rId7"/>
    <p:sldId id="265" r:id="rId8"/>
    <p:sldId id="272" r:id="rId9"/>
    <p:sldId id="268" r:id="rId10"/>
    <p:sldId id="264" r:id="rId11"/>
    <p:sldId id="269" r:id="rId12"/>
    <p:sldId id="270" r:id="rId13"/>
    <p:sldId id="273" r:id="rId14"/>
    <p:sldId id="309" r:id="rId15"/>
    <p:sldId id="276" r:id="rId16"/>
    <p:sldId id="275" r:id="rId17"/>
    <p:sldId id="277" r:id="rId18"/>
    <p:sldId id="278" r:id="rId19"/>
    <p:sldId id="306" r:id="rId20"/>
    <p:sldId id="279" r:id="rId21"/>
    <p:sldId id="280" r:id="rId22"/>
    <p:sldId id="281" r:id="rId23"/>
    <p:sldId id="282" r:id="rId24"/>
    <p:sldId id="283" r:id="rId25"/>
    <p:sldId id="284" r:id="rId26"/>
    <p:sldId id="285" r:id="rId27"/>
    <p:sldId id="310" r:id="rId28"/>
    <p:sldId id="289" r:id="rId29"/>
    <p:sldId id="290" r:id="rId30"/>
    <p:sldId id="291" r:id="rId31"/>
    <p:sldId id="292" r:id="rId32"/>
    <p:sldId id="293" r:id="rId33"/>
    <p:sldId id="294" r:id="rId34"/>
    <p:sldId id="307" r:id="rId35"/>
    <p:sldId id="295" r:id="rId36"/>
    <p:sldId id="296" r:id="rId37"/>
    <p:sldId id="297" r:id="rId38"/>
    <p:sldId id="311" r:id="rId39"/>
    <p:sldId id="257" r:id="rId40"/>
    <p:sldId id="258" r:id="rId41"/>
    <p:sldId id="302" r:id="rId42"/>
    <p:sldId id="260" r:id="rId43"/>
    <p:sldId id="261" r:id="rId44"/>
    <p:sldId id="303" r:id="rId45"/>
    <p:sldId id="263" r:id="rId46"/>
    <p:sldId id="304" r:id="rId47"/>
    <p:sldId id="305" r:id="rId48"/>
    <p:sldId id="266" r:id="rId49"/>
    <p:sldId id="298" r:id="rId50"/>
    <p:sldId id="312" r:id="rId51"/>
    <p:sldId id="313" r:id="rId52"/>
    <p:sldId id="314" r:id="rId5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10F2848B-5787-4CFD-A6A3-2B1CC40A87DD}">
          <p14:sldIdLst>
            <p14:sldId id="256"/>
            <p14:sldId id="299"/>
            <p14:sldId id="259"/>
            <p14:sldId id="300"/>
            <p14:sldId id="308"/>
            <p14:sldId id="262"/>
            <p14:sldId id="265"/>
            <p14:sldId id="272"/>
            <p14:sldId id="268"/>
            <p14:sldId id="264"/>
            <p14:sldId id="269"/>
            <p14:sldId id="270"/>
            <p14:sldId id="273"/>
            <p14:sldId id="309"/>
            <p14:sldId id="276"/>
            <p14:sldId id="275"/>
            <p14:sldId id="277"/>
            <p14:sldId id="278"/>
            <p14:sldId id="306"/>
            <p14:sldId id="279"/>
            <p14:sldId id="280"/>
            <p14:sldId id="281"/>
            <p14:sldId id="282"/>
            <p14:sldId id="283"/>
            <p14:sldId id="284"/>
            <p14:sldId id="285"/>
            <p14:sldId id="310"/>
            <p14:sldId id="289"/>
            <p14:sldId id="290"/>
            <p14:sldId id="291"/>
            <p14:sldId id="292"/>
            <p14:sldId id="293"/>
            <p14:sldId id="294"/>
            <p14:sldId id="307"/>
            <p14:sldId id="295"/>
            <p14:sldId id="296"/>
            <p14:sldId id="297"/>
            <p14:sldId id="311"/>
            <p14:sldId id="257"/>
            <p14:sldId id="258"/>
            <p14:sldId id="302"/>
            <p14:sldId id="260"/>
            <p14:sldId id="261"/>
            <p14:sldId id="303"/>
            <p14:sldId id="263"/>
            <p14:sldId id="304"/>
            <p14:sldId id="305"/>
            <p14:sldId id="266"/>
            <p14:sldId id="298"/>
            <p14:sldId id="312"/>
            <p14:sldId id="313"/>
            <p14:sldId id="314"/>
          </p14:sldIdLst>
        </p14:section>
        <p14:section name="Ενότητα χωρίς τίτλο" id="{C8B5D082-16B7-4464-A253-9F14200230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2CA"/>
    <a:srgbClr val="1B1B19"/>
    <a:srgbClr val="3333FF"/>
    <a:srgbClr val="F9D6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5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59979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235442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982F80-24FA-49CA-99AC-7BF0C00B9DC4}" type="slidenum">
              <a:rPr lang="el-GR" smtClean="0"/>
              <a:t>‹#›</a:t>
            </a:fld>
            <a:endParaRPr lang="el-GR"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159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113626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982F80-24FA-49CA-99AC-7BF0C00B9DC4}" type="slidenum">
              <a:rPr lang="el-GR" smtClean="0"/>
              <a:t>‹#›</a:t>
            </a:fld>
            <a:endParaRPr lang="el-GR"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903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12772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136336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335545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28581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82240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37980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132185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85566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358240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153902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8DB72B4-DC01-47F0-AF0D-7E72D599B0D6}" type="datetimeFigureOut">
              <a:rPr lang="el-GR" smtClean="0"/>
              <a:t>4/6/2020</a:t>
            </a:fld>
            <a:endParaRPr lang="el-GR"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5982F80-24FA-49CA-99AC-7BF0C00B9DC4}" type="slidenum">
              <a:rPr lang="el-GR" smtClean="0"/>
              <a:t>‹#›</a:t>
            </a:fld>
            <a:endParaRPr lang="el-GR" dirty="0"/>
          </a:p>
        </p:txBody>
      </p:sp>
    </p:spTree>
    <p:extLst>
      <p:ext uri="{BB962C8B-B14F-4D97-AF65-F5344CB8AC3E}">
        <p14:creationId xmlns:p14="http://schemas.microsoft.com/office/powerpoint/2010/main" val="412933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8DB72B4-DC01-47F0-AF0D-7E72D599B0D6}" type="datetimeFigureOut">
              <a:rPr lang="el-GR" smtClean="0"/>
              <a:t>4/6/2020</a:t>
            </a:fld>
            <a:endParaRPr lang="el-GR"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5982F80-24FA-49CA-99AC-7BF0C00B9DC4}" type="slidenum">
              <a:rPr lang="el-GR" smtClean="0"/>
              <a:t>‹#›</a:t>
            </a:fld>
            <a:endParaRPr lang="el-GR" dirty="0"/>
          </a:p>
        </p:txBody>
      </p:sp>
    </p:spTree>
    <p:extLst>
      <p:ext uri="{BB962C8B-B14F-4D97-AF65-F5344CB8AC3E}">
        <p14:creationId xmlns:p14="http://schemas.microsoft.com/office/powerpoint/2010/main" val="235248702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fiveia.gr/morfes-ethismou-sto-diadiktio/" TargetMode="External"/><Relationship Id="rId7" Type="http://schemas.openxmlformats.org/officeDocument/2006/relationships/hyperlink" Target="https://saferinternet4kids.gr/wp-content/uploads/2017/03/Ethismos-1.pptx" TargetMode="External"/><Relationship Id="rId2" Type="http://schemas.openxmlformats.org/officeDocument/2006/relationships/hyperlink" Target="https://el.wikipedia.org/wiki/&#917;&#952;&#953;&#963;&#956;&#972;&#962;_&#963;&#964;&#959;_&#916;&#953;&#945;&#948;&#943;&#954;&#964;&#965;&#959;" TargetMode="External"/><Relationship Id="rId1" Type="http://schemas.openxmlformats.org/officeDocument/2006/relationships/slideLayout" Target="../slideLayouts/slideLayout2.xml"/><Relationship Id="rId6" Type="http://schemas.openxmlformats.org/officeDocument/2006/relationships/hyperlink" Target="http://repository.library.teimes.gr/xmlui/bitstream/handle/123456789/5399/%20%20%20%20%20%20%20%20%20%20%20%20%20%20%20%20%20%20%20%20%20.%20%20%20%20%20%20%20%20%20%20%20%20%20%20%20%20%20%20%20%20%20%20%20%20..pdf?sequence=1" TargetMode="External"/><Relationship Id="rId5" Type="http://schemas.openxmlformats.org/officeDocument/2006/relationships/hyperlink" Target="http://www.psychotherapeia.net.gr/articles-psyxologoi-marousi-psyxotherapeftes-marousi/exartiseis/43-exarthsh-apo-to-diadiktyo/71-exarthsh-apo-diadiktyo" TargetMode="External"/><Relationship Id="rId4" Type="http://schemas.openxmlformats.org/officeDocument/2006/relationships/hyperlink" Target="https://dspace.lib.uom.gr/bitstream/2159/13839/1/Milonas_Msc2010.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nefeli.lib.teicrete.gr/browse/seyp/ker/2015/GavalaIoanna,KymioniMaria,MorfesiDiamanto/attached-document-1436870806-29658-22243/GavalaIoanna_KymioniMaria_MorfesiDiamanto2015.pdf" TargetMode="External"/><Relationship Id="rId2" Type="http://schemas.openxmlformats.org/officeDocument/2006/relationships/hyperlink" Target="https://mnae.noesis.edu.gr/wp-content/uploads/2019/06/tzogos.pptx" TargetMode="External"/><Relationship Id="rId1" Type="http://schemas.openxmlformats.org/officeDocument/2006/relationships/slideLayout" Target="../slideLayouts/slideLayout2.xml"/><Relationship Id="rId6" Type="http://schemas.openxmlformats.org/officeDocument/2006/relationships/hyperlink" Target="https://www.onmed.gr/ygeia/story/300339/katachrisi-alkool-aitia-stadia" TargetMode="External"/><Relationship Id="rId5" Type="http://schemas.openxmlformats.org/officeDocument/2006/relationships/hyperlink" Target="https://oasis.org.gr/alkool/" TargetMode="External"/><Relationship Id="rId4" Type="http://schemas.openxmlformats.org/officeDocument/2006/relationships/hyperlink" Target="https://www.iatropedia.gr/psychiki-ygeia/tzogos-ta-simadia-pou-deichnoun-provlima-ethismou-apexartisi-kai-pos-na-voithisete-kapoion-diko-sas/71401/"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boro.gr/29726/alkoolismos-ta-9-vasika-symptwmata-ths-eksarthshs" TargetMode="External"/><Relationship Id="rId2" Type="http://schemas.openxmlformats.org/officeDocument/2006/relationships/hyperlink" Target="https://apexartisi.gr/to-alkool-kai-oi-synepeies-tis-chrisis-tou/" TargetMode="External"/><Relationship Id="rId1" Type="http://schemas.openxmlformats.org/officeDocument/2006/relationships/slideLayout" Target="../slideLayouts/slideLayout2.xml"/><Relationship Id="rId6" Type="http://schemas.openxmlformats.org/officeDocument/2006/relationships/hyperlink" Target="http://vasilis-cholevas.weebly.com/uploads/1/0/5/7/10573608/tzogos.pdf" TargetMode="External"/><Relationship Id="rId5" Type="http://schemas.openxmlformats.org/officeDocument/2006/relationships/hyperlink" Target="http://repository.library.teimes.gr/xmlui/bitstream/handle/123456789/6651/DE%20&#914;&#917;&#929;&#914;&#913;&#921;&#925;&#921;&#937;&#932;&#919;%20&#934;&#937;&#932;&#917;&#921;&#925;&#919;.pdf?sequence=1&amp;isAllowed=y" TargetMode="External"/><Relationship Id="rId4" Type="http://schemas.openxmlformats.org/officeDocument/2006/relationships/hyperlink" Target="https://www.iatronet.gr/narkwtika-alkool/provlimata-ygeias/article/28670/alkool-mipws-exeis-ethistei-kai-den-to-xereis.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ikee.lib.auth.gr/record/270076/files/&#928;&#932;&#933;&#935;&#921;&#913;&#922;&#919;%20&#917;&#929;&#915;&#913;&#931;&#921;&#913;%20&#913;&#931;&#922;&#919;&#931;&#919;%20&#922;&#913;&#921;%20&#925;&#913;&#929;&#922;&#937;&#932;&#921;&#922;&#913;.pdf" TargetMode="External"/><Relationship Id="rId2" Type="http://schemas.openxmlformats.org/officeDocument/2006/relationships/hyperlink" Target="https://www.emcdda.europa.eu/system/files/publications/287/Dif09el_63608.pdf" TargetMode="External"/><Relationship Id="rId1" Type="http://schemas.openxmlformats.org/officeDocument/2006/relationships/slideLayout" Target="../slideLayouts/slideLayout2.xml"/><Relationship Id="rId5" Type="http://schemas.openxmlformats.org/officeDocument/2006/relationships/hyperlink" Target="https://www.scribd.com/document/406508473/PBL-&#917;&#958;&#945;&#961;&#964;&#951;&#963;&#949;&#953;&#962;-&#928;&#940;&#957;&#959;&#962;-&#915;&#961;&#945;&#966;&#945;&#957;&#940;&#954;&#951;-pdf" TargetMode="External"/><Relationship Id="rId4" Type="http://schemas.openxmlformats.org/officeDocument/2006/relationships/hyperlink" Target="http://repository.library.teiwest.gr/xmlui/bitstream/handle/123456789/6816/&#925;&#913;&#929;&#922;&#937;&#932;&#921;&#922;&#913;%20&#922;&#913;&#921;%20&#924;&#924;&#917;%20&#929;&#917;&#928;&#927;&#929;&#932;&#913;&#918;%20&#915;&#921;&#913;%20&#932;&#919;&#925;%20&#913;&#928;&#917;&#926;&#913;&#929;&#932;&#919;&#931;&#919;%20..pdf?sequence=1&amp;isAllowed=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329468"/>
            <a:ext cx="9144000" cy="968469"/>
          </a:xfrm>
        </p:spPr>
        <p:txBody>
          <a:bodyPr>
            <a:normAutofit/>
          </a:bodyPr>
          <a:lstStyle/>
          <a:p>
            <a:pPr algn="ctr"/>
            <a:r>
              <a:rPr lang="el-GR"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Εθισμοί και εξαρτήσεις</a:t>
            </a:r>
          </a:p>
        </p:txBody>
      </p:sp>
      <p:sp>
        <p:nvSpPr>
          <p:cNvPr id="3" name="Υπότιτλος 2"/>
          <p:cNvSpPr>
            <a:spLocks noGrp="1"/>
          </p:cNvSpPr>
          <p:nvPr>
            <p:ph type="subTitle" idx="1"/>
          </p:nvPr>
        </p:nvSpPr>
        <p:spPr>
          <a:xfrm>
            <a:off x="8781626" y="4480559"/>
            <a:ext cx="3382229" cy="2327351"/>
          </a:xfrm>
        </p:spPr>
        <p:txBody>
          <a:bodyPr>
            <a:normAutofit fontScale="92500" lnSpcReduction="20000"/>
          </a:bodyPr>
          <a:lstStyle/>
          <a:p>
            <a:pPr algn="r"/>
            <a:r>
              <a:rPr lang="en-US" sz="2400" b="1" i="1" dirty="0">
                <a:latin typeface="Times New Roman" panose="02020603050405020304" pitchFamily="18" charset="0"/>
                <a:cs typeface="Times New Roman" panose="02020603050405020304" pitchFamily="18" charset="0"/>
              </a:rPr>
              <a:t>Project</a:t>
            </a:r>
            <a:r>
              <a:rPr lang="el-GR" sz="2400" b="1" i="1" dirty="0">
                <a:latin typeface="Times New Roman" panose="02020603050405020304" pitchFamily="18" charset="0"/>
                <a:cs typeface="Times New Roman" panose="02020603050405020304" pitchFamily="18" charset="0"/>
              </a:rPr>
              <a:t> Β’ Λυκείου 2019-2020</a:t>
            </a:r>
          </a:p>
          <a:p>
            <a:pPr algn="r"/>
            <a:r>
              <a:rPr lang="el-GR" sz="2400" b="1" i="1" dirty="0">
                <a:latin typeface="Times New Roman" panose="02020603050405020304" pitchFamily="18" charset="0"/>
                <a:cs typeface="Times New Roman" panose="02020603050405020304" pitchFamily="18" charset="0"/>
              </a:rPr>
              <a:t>Γιαννάκου Γεωργία</a:t>
            </a:r>
          </a:p>
          <a:p>
            <a:pPr algn="r"/>
            <a:r>
              <a:rPr lang="el-GR" sz="2400" b="1" i="1" dirty="0">
                <a:latin typeface="Times New Roman" panose="02020603050405020304" pitchFamily="18" charset="0"/>
                <a:cs typeface="Times New Roman" panose="02020603050405020304" pitchFamily="18" charset="0"/>
              </a:rPr>
              <a:t>Πετραλής Μιλτιάδης</a:t>
            </a:r>
          </a:p>
          <a:p>
            <a:pPr algn="r"/>
            <a:r>
              <a:rPr lang="el-GR" sz="2400" b="1" i="1" dirty="0">
                <a:latin typeface="Times New Roman" panose="02020603050405020304" pitchFamily="18" charset="0"/>
                <a:cs typeface="Times New Roman" panose="02020603050405020304" pitchFamily="18" charset="0"/>
              </a:rPr>
              <a:t>Σκαρλέτος Ιωάννης </a:t>
            </a:r>
          </a:p>
          <a:p>
            <a:pPr algn="r"/>
            <a:r>
              <a:rPr lang="el-GR" sz="2400" b="1" i="1" dirty="0">
                <a:latin typeface="Times New Roman" panose="02020603050405020304" pitchFamily="18" charset="0"/>
                <a:cs typeface="Times New Roman" panose="02020603050405020304" pitchFamily="18" charset="0"/>
              </a:rPr>
              <a:t>Χατζησκουλίδη Θεοδώρα</a:t>
            </a:r>
          </a:p>
          <a:p>
            <a:pPr algn="r"/>
            <a:endParaRPr lang="el-GR" dirty="0">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F270CA6D-E362-4D35-B756-0D4992818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463" y="1297937"/>
            <a:ext cx="5661073" cy="3365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718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6514" y="145143"/>
            <a:ext cx="10515600" cy="701018"/>
          </a:xfrm>
        </p:spPr>
        <p:txBody>
          <a:bodyPr>
            <a:noAutofit/>
          </a:bodyPr>
          <a:lstStyle/>
          <a:p>
            <a:pPr algn="ctr"/>
            <a:r>
              <a:rPr lang="el-GR" i="1" dirty="0">
                <a:solidFill>
                  <a:schemeClr val="bg2">
                    <a:lumMod val="10000"/>
                  </a:schemeClr>
                </a:solidFill>
                <a:latin typeface="Times New Roman" panose="02020603050405020304" pitchFamily="18" charset="0"/>
                <a:cs typeface="Times New Roman" panose="02020603050405020304" pitchFamily="18" charset="0"/>
              </a:rPr>
              <a:t>Αίτια χρήσης των ναρκωτικών</a:t>
            </a:r>
          </a:p>
        </p:txBody>
      </p:sp>
      <p:sp>
        <p:nvSpPr>
          <p:cNvPr id="3" name="Θέση περιεχομένου 2"/>
          <p:cNvSpPr>
            <a:spLocks noGrp="1"/>
          </p:cNvSpPr>
          <p:nvPr>
            <p:ph sz="half" idx="1"/>
          </p:nvPr>
        </p:nvSpPr>
        <p:spPr>
          <a:xfrm>
            <a:off x="348342" y="1103084"/>
            <a:ext cx="5544458" cy="5073877"/>
          </a:xfrm>
        </p:spPr>
        <p:txBody>
          <a:bodyPr>
            <a:noAutofit/>
          </a:bodyPr>
          <a:lstStyle/>
          <a:p>
            <a:pPr algn="just"/>
            <a:r>
              <a:rPr lang="el-GR" sz="2400" dirty="0">
                <a:solidFill>
                  <a:schemeClr val="bg2">
                    <a:lumMod val="10000"/>
                  </a:schemeClr>
                </a:solidFill>
                <a:latin typeface="Times New Roman" panose="02020603050405020304" pitchFamily="18" charset="0"/>
                <a:cs typeface="Times New Roman" panose="02020603050405020304" pitchFamily="18" charset="0"/>
              </a:rPr>
              <a:t>Η χαλάρωση του οικογενειακού θεσμού. Η δυσαρμονία και η έλλειψη επικοινωνίας που επικρατεί μέσα στην οικογένεια στρέφει τα παιδιά προς τη φυγή από το σπίτι.</a:t>
            </a:r>
          </a:p>
          <a:p>
            <a:pPr algn="just"/>
            <a:r>
              <a:rPr lang="el-GR" sz="2400" dirty="0">
                <a:solidFill>
                  <a:schemeClr val="bg2">
                    <a:lumMod val="10000"/>
                  </a:schemeClr>
                </a:solidFill>
                <a:latin typeface="Times New Roman" panose="02020603050405020304" pitchFamily="18" charset="0"/>
                <a:cs typeface="Times New Roman" panose="02020603050405020304" pitchFamily="18" charset="0"/>
              </a:rPr>
              <a:t>Ο αλλοτριωτικός χαρακτήρας των ανθρώπινων σχέσεων στην εποχή μας. Η μείωση της προσωπικής επικοινωνίας, η αποπροσωποποίηση, η αποξένωση, η μοναξιά, βάζουν σε δοκιμασία την ψυχική ισορροπία του σύγχρονου ανθρώπου.</a:t>
            </a:r>
          </a:p>
        </p:txBody>
      </p:sp>
      <p:sp>
        <p:nvSpPr>
          <p:cNvPr id="4" name="Θέση περιεχομένου 3"/>
          <p:cNvSpPr>
            <a:spLocks noGrp="1"/>
          </p:cNvSpPr>
          <p:nvPr>
            <p:ph sz="half" idx="2"/>
          </p:nvPr>
        </p:nvSpPr>
        <p:spPr>
          <a:xfrm>
            <a:off x="6662057" y="1103084"/>
            <a:ext cx="5341257" cy="5073877"/>
          </a:xfrm>
        </p:spPr>
        <p:txBody>
          <a:bodyPr>
            <a:normAutofit fontScale="92500" lnSpcReduction="10000"/>
          </a:bodyPr>
          <a:lstStyle/>
          <a:p>
            <a:pPr algn="just"/>
            <a:r>
              <a:rPr lang="el-GR" sz="2600" dirty="0">
                <a:solidFill>
                  <a:schemeClr val="bg2">
                    <a:lumMod val="10000"/>
                  </a:schemeClr>
                </a:solidFill>
                <a:latin typeface="Times New Roman" panose="02020603050405020304" pitchFamily="18" charset="0"/>
                <a:cs typeface="Times New Roman" panose="02020603050405020304" pitchFamily="18" charset="0"/>
              </a:rPr>
              <a:t>Αντιδρά κατά κάποιον τρόπο το άτομο με τα ναρκωτικά ενάντια στο κοινωνικό κατεστημένο. Είναι μια μορφή “ανεξαρτητοποίησης”, μια προσπάθεια να γίνει “διαφορετικός” ο νέος από τους μεγάλους</a:t>
            </a:r>
            <a:r>
              <a:rPr lang="en-US" sz="2600" dirty="0">
                <a:solidFill>
                  <a:schemeClr val="bg2">
                    <a:lumMod val="10000"/>
                  </a:schemeClr>
                </a:solidFill>
                <a:latin typeface="Times New Roman" panose="02020603050405020304" pitchFamily="18" charset="0"/>
                <a:cs typeface="Times New Roman" panose="02020603050405020304" pitchFamily="18" charset="0"/>
              </a:rPr>
              <a:t>.</a:t>
            </a:r>
            <a:endParaRPr lang="el-GR" sz="26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el-GR" sz="2600" dirty="0">
                <a:solidFill>
                  <a:schemeClr val="bg2">
                    <a:lumMod val="10000"/>
                  </a:schemeClr>
                </a:solidFill>
                <a:latin typeface="Times New Roman" panose="02020603050405020304" pitchFamily="18" charset="0"/>
                <a:cs typeface="Times New Roman" panose="02020603050405020304" pitchFamily="18" charset="0"/>
              </a:rPr>
              <a:t>Η περιέργεια του νέου να γνωρίσει το καινούργιο και επιθυμία του να αποκτήσει εμπειρίες τον ωθούν να κάνει χρήση εξαρτησιογόνων ουσιών.</a:t>
            </a:r>
          </a:p>
          <a:p>
            <a:pPr algn="just"/>
            <a:r>
              <a:rPr lang="el-GR" sz="2600" dirty="0">
                <a:solidFill>
                  <a:schemeClr val="bg2">
                    <a:lumMod val="10000"/>
                  </a:schemeClr>
                </a:solidFill>
                <a:latin typeface="Times New Roman" panose="02020603050405020304" pitchFamily="18" charset="0"/>
                <a:cs typeface="Times New Roman" panose="02020603050405020304" pitchFamily="18" charset="0"/>
              </a:rPr>
              <a:t>Ο προσηλυτισμός από τους άλλους τοξικομανείς, που προσπαθούν να κάνουν κι άλλους όμοιούς τους.</a:t>
            </a:r>
          </a:p>
        </p:txBody>
      </p:sp>
    </p:spTree>
    <p:extLst>
      <p:ext uri="{BB962C8B-B14F-4D97-AF65-F5344CB8AC3E}">
        <p14:creationId xmlns:p14="http://schemas.microsoft.com/office/powerpoint/2010/main" val="944735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9775" y="176440"/>
            <a:ext cx="10515600" cy="665389"/>
          </a:xfrm>
        </p:spPr>
        <p:txBody>
          <a:bodyPr>
            <a:normAutofit/>
          </a:bodyPr>
          <a:lstStyle/>
          <a:p>
            <a:pPr algn="ctr"/>
            <a:r>
              <a:rPr lang="el-GR" i="1" dirty="0">
                <a:solidFill>
                  <a:schemeClr val="tx1"/>
                </a:solidFill>
                <a:latin typeface="Times New Roman" panose="02020603050405020304" pitchFamily="18" charset="0"/>
                <a:cs typeface="Times New Roman" panose="02020603050405020304" pitchFamily="18" charset="0"/>
              </a:rPr>
              <a:t>Συνέπειες των ναρκωτικών</a:t>
            </a:r>
          </a:p>
        </p:txBody>
      </p:sp>
      <p:sp>
        <p:nvSpPr>
          <p:cNvPr id="3" name="Θέση κειμένου 2"/>
          <p:cNvSpPr>
            <a:spLocks noGrp="1"/>
          </p:cNvSpPr>
          <p:nvPr>
            <p:ph type="body" idx="1"/>
          </p:nvPr>
        </p:nvSpPr>
        <p:spPr>
          <a:xfrm>
            <a:off x="116115" y="857251"/>
            <a:ext cx="5781448" cy="823912"/>
          </a:xfrm>
        </p:spPr>
        <p:txBody>
          <a:bodyPr>
            <a:normAutofit/>
          </a:bodyPr>
          <a:lstStyle/>
          <a:p>
            <a:pPr algn="ctr"/>
            <a:r>
              <a:rPr lang="el-GR" sz="3200" i="1" dirty="0">
                <a:solidFill>
                  <a:schemeClr val="tx1"/>
                </a:solidFill>
                <a:latin typeface="Times New Roman" panose="02020603050405020304" pitchFamily="18" charset="0"/>
                <a:cs typeface="Times New Roman" panose="02020603050405020304" pitchFamily="18" charset="0"/>
              </a:rPr>
              <a:t>Ψυχοπαθολογικές</a:t>
            </a:r>
          </a:p>
        </p:txBody>
      </p:sp>
      <p:sp>
        <p:nvSpPr>
          <p:cNvPr id="4" name="Θέση περιεχομένου 3"/>
          <p:cNvSpPr>
            <a:spLocks noGrp="1"/>
          </p:cNvSpPr>
          <p:nvPr>
            <p:ph sz="half" idx="2"/>
          </p:nvPr>
        </p:nvSpPr>
        <p:spPr>
          <a:xfrm>
            <a:off x="279887" y="1815152"/>
            <a:ext cx="5881461" cy="4818743"/>
          </a:xfrm>
        </p:spPr>
        <p:txBody>
          <a:bodyPr/>
          <a:lstStyle/>
          <a:p>
            <a:r>
              <a:rPr lang="el-GR" sz="2800" dirty="0">
                <a:solidFill>
                  <a:schemeClr val="tx1"/>
                </a:solidFill>
                <a:latin typeface="Times New Roman" panose="02020603050405020304" pitchFamily="18" charset="0"/>
                <a:cs typeface="Times New Roman" panose="02020603050405020304" pitchFamily="18" charset="0"/>
              </a:rPr>
              <a:t>Απώλεια της αίσθησης του χώρου και του χρόνου</a:t>
            </a:r>
          </a:p>
          <a:p>
            <a:r>
              <a:rPr lang="el-GR" sz="2800" dirty="0">
                <a:solidFill>
                  <a:schemeClr val="tx1"/>
                </a:solidFill>
                <a:latin typeface="Times New Roman" panose="02020603050405020304" pitchFamily="18" charset="0"/>
                <a:cs typeface="Times New Roman" panose="02020603050405020304" pitchFamily="18" charset="0"/>
              </a:rPr>
              <a:t>Έντονο άγχος</a:t>
            </a:r>
          </a:p>
          <a:p>
            <a:r>
              <a:rPr lang="el-GR" sz="2800" dirty="0">
                <a:solidFill>
                  <a:schemeClr val="tx1"/>
                </a:solidFill>
                <a:latin typeface="Times New Roman" panose="02020603050405020304" pitchFamily="18" charset="0"/>
                <a:cs typeface="Times New Roman" panose="02020603050405020304" pitchFamily="18" charset="0"/>
              </a:rPr>
              <a:t>Κρίσεις πανικού</a:t>
            </a:r>
          </a:p>
          <a:p>
            <a:r>
              <a:rPr lang="el-GR" sz="2800" dirty="0">
                <a:solidFill>
                  <a:schemeClr val="tx1"/>
                </a:solidFill>
                <a:latin typeface="Times New Roman" panose="02020603050405020304" pitchFamily="18" charset="0"/>
                <a:cs typeface="Times New Roman" panose="02020603050405020304" pitchFamily="18" charset="0"/>
              </a:rPr>
              <a:t>Επιθετικότητα</a:t>
            </a:r>
          </a:p>
          <a:p>
            <a:r>
              <a:rPr lang="el-GR" sz="2800" dirty="0">
                <a:solidFill>
                  <a:schemeClr val="tx1"/>
                </a:solidFill>
                <a:latin typeface="Times New Roman" panose="02020603050405020304" pitchFamily="18" charset="0"/>
                <a:cs typeface="Times New Roman" panose="02020603050405020304" pitchFamily="18" charset="0"/>
              </a:rPr>
              <a:t>Έλλειψη διάθεσης</a:t>
            </a:r>
          </a:p>
          <a:p>
            <a:r>
              <a:rPr lang="el-GR" sz="2800" dirty="0">
                <a:solidFill>
                  <a:schemeClr val="tx1"/>
                </a:solidFill>
                <a:latin typeface="Times New Roman" panose="02020603050405020304" pitchFamily="18" charset="0"/>
                <a:cs typeface="Times New Roman" panose="02020603050405020304" pitchFamily="18" charset="0"/>
              </a:rPr>
              <a:t>Μειωμένη Ενεργητικότητα</a:t>
            </a:r>
          </a:p>
          <a:p>
            <a:pPr marL="0" indent="0">
              <a:buNone/>
            </a:pPr>
            <a:endParaRPr lang="el-GR" dirty="0">
              <a:solidFill>
                <a:srgbClr val="FFFF00"/>
              </a:solidFill>
              <a:latin typeface="Times New Roman" panose="02020603050405020304" pitchFamily="18" charset="0"/>
              <a:cs typeface="Times New Roman" panose="02020603050405020304" pitchFamily="18" charset="0"/>
            </a:endParaRPr>
          </a:p>
          <a:p>
            <a:pPr marL="0" indent="0">
              <a:buNone/>
            </a:pPr>
            <a:endParaRPr lang="el-GR" dirty="0">
              <a:solidFill>
                <a:srgbClr val="FFFF00"/>
              </a:solidFill>
              <a:latin typeface="Times New Roman" panose="02020603050405020304" pitchFamily="18" charset="0"/>
              <a:cs typeface="Times New Roman" panose="02020603050405020304" pitchFamily="18" charset="0"/>
            </a:endParaRPr>
          </a:p>
        </p:txBody>
      </p:sp>
      <p:sp>
        <p:nvSpPr>
          <p:cNvPr id="5" name="Θέση κειμένου 4"/>
          <p:cNvSpPr>
            <a:spLocks noGrp="1"/>
          </p:cNvSpPr>
          <p:nvPr>
            <p:ph type="body" sz="quarter" idx="3"/>
          </p:nvPr>
        </p:nvSpPr>
        <p:spPr>
          <a:xfrm>
            <a:off x="6051884" y="845207"/>
            <a:ext cx="5773056" cy="823912"/>
          </a:xfrm>
        </p:spPr>
        <p:txBody>
          <a:bodyPr>
            <a:normAutofit/>
          </a:bodyPr>
          <a:lstStyle/>
          <a:p>
            <a:pPr algn="ctr"/>
            <a:r>
              <a:rPr lang="el-GR" sz="3200" i="1" dirty="0">
                <a:solidFill>
                  <a:schemeClr val="tx1"/>
                </a:solidFill>
                <a:latin typeface="Times New Roman" panose="02020603050405020304" pitchFamily="18" charset="0"/>
                <a:cs typeface="Times New Roman" panose="02020603050405020304" pitchFamily="18" charset="0"/>
              </a:rPr>
              <a:t>Σωματικές</a:t>
            </a:r>
          </a:p>
        </p:txBody>
      </p:sp>
      <p:sp>
        <p:nvSpPr>
          <p:cNvPr id="6" name="Θέση περιεχομένου 5"/>
          <p:cNvSpPr>
            <a:spLocks noGrp="1"/>
          </p:cNvSpPr>
          <p:nvPr>
            <p:ph sz="quarter" idx="4"/>
          </p:nvPr>
        </p:nvSpPr>
        <p:spPr>
          <a:xfrm>
            <a:off x="5967663" y="1815152"/>
            <a:ext cx="6224337" cy="4818743"/>
          </a:xfrm>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Αλλαγή στις συνήθειες ύπνου.</a:t>
            </a:r>
          </a:p>
          <a:p>
            <a:r>
              <a:rPr lang="el-GR" sz="2800" dirty="0">
                <a:solidFill>
                  <a:schemeClr val="tx1"/>
                </a:solidFill>
                <a:latin typeface="Times New Roman" panose="02020603050405020304" pitchFamily="18" charset="0"/>
                <a:cs typeface="Times New Roman" panose="02020603050405020304" pitchFamily="18" charset="0"/>
              </a:rPr>
              <a:t>Αίσθηση τρόμου και ναυτίας στην απουσία της εξαρτησιογόνου ουσίας</a:t>
            </a:r>
          </a:p>
          <a:p>
            <a:r>
              <a:rPr lang="el-GR" sz="2800" dirty="0">
                <a:solidFill>
                  <a:schemeClr val="tx1"/>
                </a:solidFill>
                <a:latin typeface="Times New Roman" panose="02020603050405020304" pitchFamily="18" charset="0"/>
                <a:cs typeface="Times New Roman" panose="02020603050405020304" pitchFamily="18" charset="0"/>
              </a:rPr>
              <a:t>Αλλαγή στις διατροφικές συνήθειες (απώλεια ή απόκτηση βάρους)</a:t>
            </a:r>
          </a:p>
          <a:p>
            <a:r>
              <a:rPr lang="el-GR" sz="2800" dirty="0">
                <a:solidFill>
                  <a:schemeClr val="tx1"/>
                </a:solidFill>
                <a:latin typeface="Times New Roman" panose="02020603050405020304" pitchFamily="18" charset="0"/>
                <a:cs typeface="Times New Roman" panose="02020603050405020304" pitchFamily="18" charset="0"/>
              </a:rPr>
              <a:t>Βλάβη στην καρδιά, στο ήπαρ και στον εγκέφαλο.</a:t>
            </a:r>
          </a:p>
          <a:p>
            <a:r>
              <a:rPr lang="el-GR" sz="2800" dirty="0">
                <a:solidFill>
                  <a:schemeClr val="tx1"/>
                </a:solidFill>
                <a:latin typeface="Times New Roman" panose="02020603050405020304" pitchFamily="18" charset="0"/>
                <a:cs typeface="Times New Roman" panose="02020603050405020304" pitchFamily="18" charset="0"/>
              </a:rPr>
              <a:t>Νεφρική Ανεπάρκεια</a:t>
            </a:r>
          </a:p>
          <a:p>
            <a:r>
              <a:rPr lang="el-GR" sz="2800" dirty="0">
                <a:solidFill>
                  <a:schemeClr val="tx1"/>
                </a:solidFill>
                <a:latin typeface="Times New Roman" panose="02020603050405020304" pitchFamily="18" charset="0"/>
                <a:cs typeface="Times New Roman" panose="02020603050405020304" pitchFamily="18" charset="0"/>
              </a:rPr>
              <a:t>Βλάβες στο Κ.Ν.Σ.</a:t>
            </a:r>
          </a:p>
          <a:p>
            <a:pPr marL="0" indent="0">
              <a:buNone/>
            </a:pPr>
            <a:endParaRPr lang="el-G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03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41601" y="217715"/>
            <a:ext cx="7126514" cy="912132"/>
          </a:xfrm>
        </p:spPr>
        <p:txBody>
          <a:bodyPr>
            <a:noAutofit/>
          </a:bodyPr>
          <a:lstStyle/>
          <a:p>
            <a:pPr algn="ctr"/>
            <a:r>
              <a:rPr lang="el-GR" i="1" dirty="0">
                <a:latin typeface="Times New Roman" panose="02020603050405020304" pitchFamily="18" charset="0"/>
                <a:cs typeface="Times New Roman" panose="02020603050405020304" pitchFamily="18" charset="0"/>
              </a:rPr>
              <a:t>Τρόποι απεξάρτησης </a:t>
            </a:r>
            <a:r>
              <a:rPr lang="el-GR" sz="1600" i="1" dirty="0">
                <a:latin typeface="Times New Roman" panose="02020603050405020304" pitchFamily="18" charset="0"/>
                <a:cs typeface="Times New Roman" panose="02020603050405020304" pitchFamily="18" charset="0"/>
              </a:rPr>
              <a:t>(1/2)</a:t>
            </a:r>
          </a:p>
        </p:txBody>
      </p:sp>
      <p:sp>
        <p:nvSpPr>
          <p:cNvPr id="3" name="Θέση περιεχομένου 2"/>
          <p:cNvSpPr>
            <a:spLocks noGrp="1"/>
          </p:cNvSpPr>
          <p:nvPr>
            <p:ph idx="1"/>
          </p:nvPr>
        </p:nvSpPr>
        <p:spPr>
          <a:xfrm>
            <a:off x="1613647" y="1130140"/>
            <a:ext cx="10157012" cy="5487228"/>
          </a:xfrm>
        </p:spPr>
        <p:txBody>
          <a:bodyPr>
            <a:noAutofit/>
          </a:bodyPr>
          <a:lstStyle/>
          <a:p>
            <a:pPr marL="457200" indent="-457200" algn="just">
              <a:spcAft>
                <a:spcPts val="1200"/>
              </a:spcAft>
              <a:buFont typeface="+mj-lt"/>
              <a:buAutoNum type="arabicPeriod"/>
            </a:pP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Ανοιχτά Προγράμματα:</a:t>
            </a:r>
            <a:r>
              <a:rPr lang="el-GR" sz="2000" dirty="0">
                <a:solidFill>
                  <a:schemeClr val="tx1">
                    <a:lumMod val="95000"/>
                    <a:lumOff val="5000"/>
                  </a:schemeClr>
                </a:solidFill>
                <a:latin typeface="Times New Roman" panose="02020603050405020304" pitchFamily="18" charset="0"/>
                <a:cs typeface="Times New Roman" panose="02020603050405020304" pitchFamily="18" charset="0"/>
              </a:rPr>
              <a:t> Οποιοδήποτε θεραπευτικό πρόγραμμα εκτός μονάδας υγείας, χωρίς ή με την χρήση φαρμακευτικής αγωγής και διάρκεια 3 με 6 μήνες.</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spcAft>
                <a:spcPts val="1200"/>
              </a:spcAft>
              <a:buFont typeface="+mj-lt"/>
              <a:buAutoNum type="arabicPeriod"/>
            </a:pP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Πρόγραμμα Βουπρενορφίνης:</a:t>
            </a:r>
            <a:r>
              <a:rPr lang="el-GR" sz="2000" dirty="0">
                <a:solidFill>
                  <a:schemeClr val="tx1">
                    <a:lumMod val="95000"/>
                    <a:lumOff val="5000"/>
                  </a:schemeClr>
                </a:solidFill>
                <a:latin typeface="Times New Roman" panose="02020603050405020304" pitchFamily="18" charset="0"/>
                <a:cs typeface="Times New Roman" panose="02020603050405020304" pitchFamily="18" charset="0"/>
              </a:rPr>
              <a:t> Η Βουπρενορφίνη είναι μια ουσία η οποία δρα στους υποδοχείς του εγκεφάλου, με αποτέλεσμα την μείωση επιθυμίας χρήσης εξαρτησιογόνων ουσιών.</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spcAft>
                <a:spcPts val="1200"/>
              </a:spcAft>
              <a:buFont typeface="+mj-lt"/>
              <a:buAutoNum type="arabicPeriod"/>
            </a:pP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Πρόγραμμα Ναλτρεξόνης: </a:t>
            </a:r>
            <a:r>
              <a:rPr lang="el-GR" sz="2000" dirty="0">
                <a:solidFill>
                  <a:schemeClr val="tx1">
                    <a:lumMod val="95000"/>
                    <a:lumOff val="5000"/>
                  </a:schemeClr>
                </a:solidFill>
                <a:latin typeface="Times New Roman" panose="02020603050405020304" pitchFamily="18" charset="0"/>
                <a:cs typeface="Times New Roman" panose="02020603050405020304" pitchFamily="18" charset="0"/>
              </a:rPr>
              <a:t>Η Ναλτρεξόνη είναι μια ουσία η οποία δρα στους υποδοχείς του Κ.Ν.Σ. Εφαρμόζεται σε ανοιχτά προγράμματα μόνη της ή σε συνδυασμό με συμβουλευτική αγωγή. Χρησιμοποιείται για μεγάλο χρονικό διάστημα.</a:t>
            </a:r>
          </a:p>
          <a:p>
            <a:pPr marL="457200" indent="-457200" algn="just">
              <a:spcAft>
                <a:spcPts val="1200"/>
              </a:spcAft>
              <a:buFont typeface="+mj-lt"/>
              <a:buAutoNum type="arabicPeriod"/>
            </a:pP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 Πρόγραμμα Μεθαδόνης: </a:t>
            </a:r>
            <a:r>
              <a:rPr lang="el-GR" sz="2000" dirty="0">
                <a:solidFill>
                  <a:schemeClr val="tx1">
                    <a:lumMod val="95000"/>
                    <a:lumOff val="5000"/>
                  </a:schemeClr>
                </a:solidFill>
                <a:latin typeface="Times New Roman" panose="02020603050405020304" pitchFamily="18" charset="0"/>
                <a:cs typeface="Times New Roman" panose="02020603050405020304" pitchFamily="18" charset="0"/>
              </a:rPr>
              <a:t>Η Μεθαδόνη είναι συνθετικό παράγωγο των οπιοειδών ως υποκατάστατο της ηρωίνης. Χωρίζεται στο πρόγραμμα υποκατάστασης και το πρόγραμμα συντήρησης και έχει διάρκεια από λίγες βδομάδες έως αρκετά χρόνια.</a:t>
            </a:r>
          </a:p>
          <a:p>
            <a:pPr marL="457200" indent="-457200" algn="just">
              <a:buFont typeface="+mj-lt"/>
              <a:buAutoNum type="arabicPeriod"/>
            </a:pPr>
            <a:r>
              <a:rPr lang="el-GR" sz="2000" b="1" dirty="0">
                <a:solidFill>
                  <a:schemeClr val="tx1">
                    <a:lumMod val="95000"/>
                    <a:lumOff val="5000"/>
                  </a:schemeClr>
                </a:solidFill>
                <a:latin typeface="Times New Roman" panose="02020603050405020304" pitchFamily="18" charset="0"/>
                <a:cs typeface="Times New Roman" panose="02020603050405020304" pitchFamily="18" charset="0"/>
              </a:rPr>
              <a:t>Σωματική αποτοξίνωση:</a:t>
            </a:r>
            <a:r>
              <a:rPr lang="el-GR" sz="2000" dirty="0">
                <a:solidFill>
                  <a:schemeClr val="tx1">
                    <a:lumMod val="95000"/>
                    <a:lumOff val="5000"/>
                  </a:schemeClr>
                </a:solidFill>
                <a:latin typeface="Times New Roman" panose="02020603050405020304" pitchFamily="18" charset="0"/>
                <a:cs typeface="Times New Roman" panose="02020603050405020304" pitchFamily="18" charset="0"/>
              </a:rPr>
              <a:t> Γίνεται με ή χωρίς τη χρήση φαρμακευτικής αγωγής σε ειδικό χώρο θεραπείας. Οι ασθενείς προσπαθούν να αποτοξινωθούν μόνοι τους, χωρίς βοήθεια. Η διαδικασία είναι μακροχρόνια και επίπονη.</a:t>
            </a:r>
          </a:p>
          <a:p>
            <a:pPr marL="0" indent="0">
              <a:buNone/>
            </a:pPr>
            <a:endParaRPr lang="el-GR" sz="20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l-GR"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212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41601" y="217715"/>
            <a:ext cx="7126514" cy="912132"/>
          </a:xfrm>
        </p:spPr>
        <p:txBody>
          <a:bodyPr>
            <a:noAutofit/>
          </a:bodyPr>
          <a:lstStyle/>
          <a:p>
            <a:pPr algn="ctr"/>
            <a:r>
              <a:rPr lang="el-GR" i="1" dirty="0">
                <a:latin typeface="Times New Roman" panose="02020603050405020304" pitchFamily="18" charset="0"/>
                <a:cs typeface="Times New Roman" panose="02020603050405020304" pitchFamily="18" charset="0"/>
              </a:rPr>
              <a:t>Τρόποι απεξάρτησης </a:t>
            </a:r>
            <a:r>
              <a:rPr lang="el-GR" sz="1600" i="1" dirty="0">
                <a:latin typeface="Times New Roman" panose="02020603050405020304" pitchFamily="18" charset="0"/>
                <a:cs typeface="Times New Roman" panose="02020603050405020304" pitchFamily="18" charset="0"/>
              </a:rPr>
              <a:t>(2/2)</a:t>
            </a:r>
          </a:p>
        </p:txBody>
      </p:sp>
      <p:sp>
        <p:nvSpPr>
          <p:cNvPr id="3" name="Θέση περιεχομένου 2"/>
          <p:cNvSpPr>
            <a:spLocks noGrp="1"/>
          </p:cNvSpPr>
          <p:nvPr>
            <p:ph idx="1"/>
          </p:nvPr>
        </p:nvSpPr>
        <p:spPr>
          <a:xfrm>
            <a:off x="1613647" y="1130140"/>
            <a:ext cx="10157012" cy="5535355"/>
          </a:xfrm>
        </p:spPr>
        <p:txBody>
          <a:bodyPr>
            <a:noAutofit/>
          </a:bodyPr>
          <a:lstStyle/>
          <a:p>
            <a:pPr marL="457200" indent="-457200" algn="just">
              <a:spcAft>
                <a:spcPts val="1200"/>
              </a:spcAft>
              <a:buFont typeface="+mj-lt"/>
              <a:buAutoNum type="arabicPeriod" startAt="6"/>
            </a:pPr>
            <a:r>
              <a:rPr lang="el-GR" sz="2000" b="1" dirty="0">
                <a:solidFill>
                  <a:srgbClr val="1B1B19"/>
                </a:solidFill>
                <a:latin typeface="Times New Roman" panose="02020603050405020304" pitchFamily="18" charset="0"/>
                <a:cs typeface="Times New Roman" panose="02020603050405020304" pitchFamily="18" charset="0"/>
              </a:rPr>
              <a:t>Ομάδες Αυτοβοήθειας: </a:t>
            </a:r>
            <a:r>
              <a:rPr lang="el-GR" sz="2000" dirty="0">
                <a:solidFill>
                  <a:srgbClr val="1B1B19"/>
                </a:solidFill>
                <a:latin typeface="Times New Roman" panose="02020603050405020304" pitchFamily="18" charset="0"/>
                <a:cs typeface="Times New Roman" panose="02020603050405020304" pitchFamily="18" charset="0"/>
              </a:rPr>
              <a:t>Είναι ομάδες όπου οι συμμετέχοντες οργανώνουν συναντήσεις ώστε να αλληλοβοηθηθούν στο πρόβλημα που αντιμετωπίζουν. Χωρίζονται στις αυτοσυντονιζόμενες και στις ομάδες με επαγγελματικό συντονισμό.</a:t>
            </a:r>
          </a:p>
          <a:p>
            <a:pPr marL="457200" indent="-457200" algn="just">
              <a:spcAft>
                <a:spcPts val="1200"/>
              </a:spcAft>
              <a:buFont typeface="+mj-lt"/>
              <a:buAutoNum type="arabicPeriod" startAt="6"/>
            </a:pPr>
            <a:r>
              <a:rPr lang="el-GR" sz="2000" b="1" dirty="0">
                <a:solidFill>
                  <a:srgbClr val="1B1B19"/>
                </a:solidFill>
                <a:latin typeface="Times New Roman" panose="02020603050405020304" pitchFamily="18" charset="0"/>
                <a:cs typeface="Times New Roman" panose="02020603050405020304" pitchFamily="18" charset="0"/>
              </a:rPr>
              <a:t>Φυσική Ανάρρωση:</a:t>
            </a:r>
            <a:r>
              <a:rPr lang="el-GR" sz="2000" dirty="0">
                <a:solidFill>
                  <a:srgbClr val="1B1B19"/>
                </a:solidFill>
                <a:latin typeface="Times New Roman" panose="02020603050405020304" pitchFamily="18" charset="0"/>
                <a:cs typeface="Times New Roman" panose="02020603050405020304" pitchFamily="18" charset="0"/>
              </a:rPr>
              <a:t> Ο ίδιος ο ασθενής κρίνει τον τρόπο με τον οποίο θα απεξαρτηθεί. Δεν μεσολαβεί κανένας επαγγελματίας θεραπευτής, ούτε κάποια θεραπευτική μέθοδος. Απαιτεί εξαιρετικά μεγάλη θέληση.</a:t>
            </a:r>
          </a:p>
          <a:p>
            <a:pPr marL="457200" indent="-457200" algn="just">
              <a:buFont typeface="+mj-lt"/>
              <a:buAutoNum type="arabicPeriod" startAt="6"/>
            </a:pPr>
            <a:r>
              <a:rPr lang="el-GR" sz="2000" b="1" dirty="0">
                <a:solidFill>
                  <a:srgbClr val="1B1B19"/>
                </a:solidFill>
                <a:latin typeface="Times New Roman" panose="02020603050405020304" pitchFamily="18" charset="0"/>
                <a:cs typeface="Times New Roman" panose="02020603050405020304" pitchFamily="18" charset="0"/>
              </a:rPr>
              <a:t>Θεραπευτική Κοινότητα – Κλειστό Πρόγραμμα: </a:t>
            </a:r>
            <a:r>
              <a:rPr lang="el-GR" sz="2000" dirty="0">
                <a:solidFill>
                  <a:srgbClr val="1B1B19"/>
                </a:solidFill>
                <a:latin typeface="Times New Roman" panose="02020603050405020304" pitchFamily="18" charset="0"/>
                <a:cs typeface="Times New Roman" panose="02020603050405020304" pitchFamily="18" charset="0"/>
              </a:rPr>
              <a:t>Αποτελείται από λιγότερα από 100 άτομα και βασίζεται σε καθημερινές συνεδρίες των ασθενών. Απαρτίζεται από επαγγελματικό προσωπικό και μεταξύ άλλων έχει ως σκοπό την αλλαγή του τρόπου ζωής, την πλήρη αποχή από τις ουσίες και την επαγγελματική αποκατάσταση του εξαρτημένου. Η θεραπεία διαρκεί 6 έως 12 μήνες. </a:t>
            </a:r>
          </a:p>
          <a:p>
            <a:pPr marL="457200" indent="-457200" algn="just">
              <a:buFont typeface="+mj-lt"/>
              <a:buAutoNum type="arabicPeriod" startAt="6"/>
            </a:pPr>
            <a:endParaRPr lang="el-GR" sz="2000" dirty="0">
              <a:solidFill>
                <a:srgbClr val="1B1B19"/>
              </a:solidFill>
              <a:latin typeface="Times New Roman" panose="02020603050405020304" pitchFamily="18" charset="0"/>
              <a:cs typeface="Times New Roman" panose="02020603050405020304" pitchFamily="18" charset="0"/>
            </a:endParaRPr>
          </a:p>
          <a:p>
            <a:pPr marL="0" indent="0" algn="just">
              <a:buNone/>
            </a:pPr>
            <a:r>
              <a:rPr lang="el-GR" sz="2000" b="1" dirty="0">
                <a:solidFill>
                  <a:srgbClr val="1B1B19"/>
                </a:solidFill>
                <a:latin typeface="Times New Roman" panose="02020603050405020304" pitchFamily="18" charset="0"/>
                <a:cs typeface="Times New Roman" panose="02020603050405020304" pitchFamily="18" charset="0"/>
              </a:rPr>
              <a:t>	Στην Ελλάδα</a:t>
            </a:r>
            <a:r>
              <a:rPr lang="en-US" sz="2000" b="1" dirty="0">
                <a:solidFill>
                  <a:srgbClr val="1B1B19"/>
                </a:solidFill>
                <a:latin typeface="Times New Roman" panose="02020603050405020304" pitchFamily="18" charset="0"/>
                <a:cs typeface="Times New Roman" panose="02020603050405020304" pitchFamily="18" charset="0"/>
              </a:rPr>
              <a:t> </a:t>
            </a:r>
            <a:r>
              <a:rPr lang="el-GR" sz="2000" b="1" dirty="0">
                <a:solidFill>
                  <a:srgbClr val="1B1B19"/>
                </a:solidFill>
                <a:latin typeface="Times New Roman" panose="02020603050405020304" pitchFamily="18" charset="0"/>
                <a:cs typeface="Times New Roman" panose="02020603050405020304" pitchFamily="18" charset="0"/>
              </a:rPr>
              <a:t>τα κέντρα απεξάρτησης ακολουθούν κυρίως τη μέθοδο της θεραπευτικής 	κοινότητας, με πρώτη ιδρυθείσα την «ΙΘΑΚΗ» του ΚΕΘΕΑ το 1983. Άλλοι κρατικά 	αναγνωρισμένοι φορείς είναι ο «ΟΚΑΝΑ» και ο «18 ΑΝΩ».</a:t>
            </a:r>
          </a:p>
          <a:p>
            <a:pPr marL="457200" indent="-457200" algn="just">
              <a:buFont typeface="+mj-lt"/>
              <a:buAutoNum type="arabicPeriod" startAt="6"/>
            </a:pPr>
            <a:endParaRPr lang="el-GR" sz="2000" b="1" dirty="0">
              <a:solidFill>
                <a:srgbClr val="1B1B1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441158"/>
      </p:ext>
    </p:extLst>
  </p:cSld>
  <p:clrMapOvr>
    <a:masterClrMapping/>
  </p:clrMapOvr>
  <mc:AlternateContent xmlns:mc="http://schemas.openxmlformats.org/markup-compatibility/2006" xmlns:p14="http://schemas.microsoft.com/office/powerpoint/2010/main">
    <mc:Choice Requires="p14">
      <p:transition spd="slow" p14:dur="2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400" i="1" dirty="0">
                <a:latin typeface="Times New Roman" panose="02020603050405020304" pitchFamily="18" charset="0"/>
                <a:cs typeface="Times New Roman" panose="02020603050405020304" pitchFamily="18" charset="0"/>
              </a:rPr>
              <a:t>Εθισμός στον Τζόγο</a:t>
            </a:r>
            <a:endParaRPr lang="en-US" sz="4400" i="1" dirty="0">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84243327-5AB7-440E-A742-35EEBF28AA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3906" y="1905000"/>
            <a:ext cx="9009723" cy="4328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450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895932"/>
          </a:xfrm>
        </p:spPr>
        <p:txBody>
          <a:bodyPr>
            <a:noAutofit/>
          </a:bodyPr>
          <a:lstStyle/>
          <a:p>
            <a:pPr algn="ctr"/>
            <a:r>
              <a:rPr lang="en-US" sz="3600" dirty="0">
                <a:latin typeface="Times New Roman" panose="02020603050405020304" pitchFamily="18" charset="0"/>
                <a:cs typeface="Times New Roman" panose="02020603050405020304" pitchFamily="18" charset="0"/>
              </a:rPr>
              <a:t> </a:t>
            </a:r>
            <a:r>
              <a:rPr lang="el-GR" sz="3600" i="1" dirty="0">
                <a:latin typeface="Times New Roman" panose="02020603050405020304" pitchFamily="18" charset="0"/>
                <a:cs typeface="Times New Roman" panose="02020603050405020304" pitchFamily="18" charset="0"/>
              </a:rPr>
              <a:t>Τι είναι ο</a:t>
            </a:r>
            <a:r>
              <a:rPr lang="en-US" sz="3600" i="1" dirty="0">
                <a:latin typeface="Times New Roman" panose="02020603050405020304" pitchFamily="18" charset="0"/>
                <a:cs typeface="Times New Roman" panose="02020603050405020304" pitchFamily="18" charset="0"/>
              </a:rPr>
              <a:t> </a:t>
            </a:r>
            <a:r>
              <a:rPr lang="el-GR" sz="3600" i="1" dirty="0">
                <a:latin typeface="Times New Roman" panose="02020603050405020304" pitchFamily="18" charset="0"/>
                <a:cs typeface="Times New Roman" panose="02020603050405020304" pitchFamily="18" charset="0"/>
              </a:rPr>
              <a:t>εθισμός στον τζόγο;</a:t>
            </a:r>
            <a:endParaRPr lang="el-GR"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Υπότιτλος 2"/>
          <p:cNvSpPr>
            <a:spLocks noGrp="1"/>
          </p:cNvSpPr>
          <p:nvPr>
            <p:ph idx="1"/>
          </p:nvPr>
        </p:nvSpPr>
        <p:spPr>
          <a:xfrm>
            <a:off x="1187922" y="2025121"/>
            <a:ext cx="5533511" cy="3777622"/>
          </a:xfrm>
        </p:spPr>
        <p:txBody>
          <a:bodyPr>
            <a:normAutofit/>
          </a:bodyPr>
          <a:lstStyle/>
          <a:p>
            <a:pPr algn="just">
              <a:lnSpc>
                <a:spcPct val="80000"/>
              </a:lnSpc>
            </a:pPr>
            <a:r>
              <a:rPr lang="el-GR" sz="2600" dirty="0">
                <a:solidFill>
                  <a:schemeClr val="tx1">
                    <a:lumMod val="75000"/>
                    <a:lumOff val="25000"/>
                  </a:schemeClr>
                </a:solidFill>
                <a:latin typeface="Times New Roman" panose="02020603050405020304" pitchFamily="18" charset="0"/>
                <a:cs typeface="Times New Roman" panose="02020603050405020304" pitchFamily="18" charset="0"/>
              </a:rPr>
              <a:t>Ο εθισμός στον τζόγο είναι η εξάρτηση κάποιου στα τυχερά παιχνίδια, σε σημείο που να δημιουργούνται σοβαρά προβλήματα στις κοινωνικές σχέσεις, στην οικονομική κατάσταση, στην προσωπική ζωή και στη φυσική ή/και ψυχική του υγεία.</a:t>
            </a:r>
          </a:p>
          <a:p>
            <a:pPr algn="just"/>
            <a:endParaRPr lang="el-GR"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l-GR" dirty="0"/>
          </a:p>
          <a:p>
            <a:endParaRPr lang="el-GR" dirty="0"/>
          </a:p>
        </p:txBody>
      </p:sp>
      <p:pic>
        <p:nvPicPr>
          <p:cNvPr id="1026" name="Picture 2" descr="Αποτέλεσμα εικόνας για εθισμος στον τζογο&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1" y="1721329"/>
            <a:ext cx="4655597" cy="3915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9508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6146" y="261308"/>
            <a:ext cx="8911687" cy="975821"/>
          </a:xfrm>
        </p:spPr>
        <p:txBody>
          <a:bodyPr/>
          <a:lstStyle/>
          <a:p>
            <a:pPr algn="ctr"/>
            <a:r>
              <a:rPr lang="el-GR" i="1" dirty="0">
                <a:latin typeface="Times New Roman" panose="02020603050405020304" pitchFamily="18" charset="0"/>
                <a:cs typeface="Times New Roman" panose="02020603050405020304" pitchFamily="18" charset="0"/>
              </a:rPr>
              <a:t>Κατηγορίες παιχνιδιών</a:t>
            </a:r>
          </a:p>
        </p:txBody>
      </p:sp>
      <p:sp>
        <p:nvSpPr>
          <p:cNvPr id="3" name="Θέση περιεχομένου 2"/>
          <p:cNvSpPr>
            <a:spLocks noGrp="1"/>
          </p:cNvSpPr>
          <p:nvPr>
            <p:ph idx="1"/>
          </p:nvPr>
        </p:nvSpPr>
        <p:spPr>
          <a:xfrm>
            <a:off x="911406" y="1542198"/>
            <a:ext cx="5184593" cy="4786792"/>
          </a:xfrm>
        </p:spPr>
        <p:txBody>
          <a:bodyPr>
            <a:normAutofit/>
          </a:bodyPr>
          <a:lstStyle/>
          <a:p>
            <a:pPr marL="0" indent="0" algn="just">
              <a:buNone/>
            </a:pPr>
            <a:r>
              <a:rPr lang="el-GR" sz="2600" dirty="0">
                <a:latin typeface="Times New Roman" panose="02020603050405020304" pitchFamily="18" charset="0"/>
                <a:cs typeface="Times New Roman" panose="02020603050405020304" pitchFamily="18" charset="0"/>
              </a:rPr>
              <a:t>Τα τυχερά παιχνίδια του τζόγου διακρίνονται σε </a:t>
            </a:r>
            <a:r>
              <a:rPr lang="en-US" sz="2600" dirty="0">
                <a:latin typeface="Times New Roman" panose="02020603050405020304" pitchFamily="18" charset="0"/>
                <a:cs typeface="Times New Roman" panose="02020603050405020304" pitchFamily="18" charset="0"/>
              </a:rPr>
              <a:t>:</a:t>
            </a:r>
          </a:p>
          <a:p>
            <a:pPr algn="just"/>
            <a:r>
              <a:rPr lang="el-GR" sz="2600" dirty="0">
                <a:latin typeface="Times New Roman" panose="02020603050405020304" pitchFamily="18" charset="0"/>
                <a:cs typeface="Times New Roman" panose="02020603050405020304" pitchFamily="18" charset="0"/>
              </a:rPr>
              <a:t> παιχνίδια τύχης στα οποία ο παίχτης δεν ασκεί κανενός είδους έλεγχο (ρουλέτα, φρουτάκια, Κίνο κ.ά.)</a:t>
            </a:r>
            <a:endParaRPr lang="en-US" sz="2600" dirty="0">
              <a:latin typeface="Times New Roman" panose="02020603050405020304" pitchFamily="18" charset="0"/>
              <a:cs typeface="Times New Roman" panose="02020603050405020304" pitchFamily="18" charset="0"/>
            </a:endParaRPr>
          </a:p>
          <a:p>
            <a:pPr algn="just"/>
            <a:r>
              <a:rPr lang="el-GR" sz="2600" dirty="0">
                <a:latin typeface="Times New Roman" panose="02020603050405020304" pitchFamily="18" charset="0"/>
                <a:cs typeface="Times New Roman" panose="02020603050405020304" pitchFamily="18" charset="0"/>
              </a:rPr>
              <a:t>στα παιχνίδια όπου απαιτείται ένας βαθμός δεξιότητας και γνώσης από τον</a:t>
            </a:r>
            <a:r>
              <a:rPr lang="en-US" sz="2600"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παίχτη (αθλητικά στοιχήματα, ιπποδρομίες, πόκερ κ.α.).</a:t>
            </a:r>
          </a:p>
        </p:txBody>
      </p:sp>
      <p:pic>
        <p:nvPicPr>
          <p:cNvPr id="1028" name="Picture 4" descr="Αποτέλεσμα εικόνας για τζογοσ&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015" y="1542198"/>
            <a:ext cx="4736404" cy="3848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2245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661" y="285333"/>
            <a:ext cx="9356678" cy="776085"/>
          </a:xfrm>
        </p:spPr>
        <p:txBody>
          <a:bodyPr>
            <a:noAutofit/>
          </a:bodyPr>
          <a:lstStyle/>
          <a:p>
            <a:pPr algn="ctr"/>
            <a:r>
              <a:rPr lang="el-GR" i="1" dirty="0">
                <a:solidFill>
                  <a:schemeClr val="tx1">
                    <a:lumMod val="95000"/>
                    <a:lumOff val="5000"/>
                  </a:schemeClr>
                </a:solidFill>
                <a:latin typeface="Times New Roman" panose="02020603050405020304" pitchFamily="18" charset="0"/>
                <a:cs typeface="Times New Roman" panose="02020603050405020304" pitchFamily="18" charset="0"/>
              </a:rPr>
              <a:t>Μορφές του τζόγου</a:t>
            </a:r>
            <a:endParaRPr lang="en-US"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17661" y="1472235"/>
            <a:ext cx="9793406" cy="4783256"/>
          </a:xfrm>
        </p:spPr>
        <p:txBody>
          <a:bodyPr>
            <a:normAutofit fontScale="32500" lnSpcReduction="20000"/>
          </a:bodyPr>
          <a:lstStyle/>
          <a:p>
            <a:pPr marL="0" indent="0">
              <a:buNone/>
            </a:pPr>
            <a:r>
              <a:rPr lang="el-GR" sz="11200" dirty="0">
                <a:solidFill>
                  <a:schemeClr val="tx1">
                    <a:lumMod val="95000"/>
                    <a:lumOff val="5000"/>
                  </a:schemeClr>
                </a:solidFill>
                <a:latin typeface="Times New Roman" panose="02020603050405020304" pitchFamily="18" charset="0"/>
                <a:cs typeface="Times New Roman" panose="02020603050405020304" pitchFamily="18" charset="0"/>
              </a:rPr>
              <a:t>Διάφορες μορφές του τζόγου είναι:</a:t>
            </a:r>
          </a:p>
          <a:p>
            <a:pPr lvl="1">
              <a:lnSpc>
                <a:spcPct val="120000"/>
              </a:lnSpc>
            </a:pPr>
            <a:r>
              <a:rPr lang="el-GR" sz="9400" dirty="0">
                <a:solidFill>
                  <a:schemeClr val="tx1">
                    <a:lumMod val="95000"/>
                    <a:lumOff val="5000"/>
                  </a:schemeClr>
                </a:solidFill>
                <a:latin typeface="Times New Roman" panose="02020603050405020304" pitchFamily="18" charset="0"/>
                <a:cs typeface="Times New Roman" panose="02020603050405020304" pitchFamily="18" charset="0"/>
              </a:rPr>
              <a:t>Χαρτοπαιξία </a:t>
            </a:r>
            <a:endParaRPr lang="en-US" sz="9400" dirty="0">
              <a:solidFill>
                <a:schemeClr val="tx1">
                  <a:lumMod val="95000"/>
                  <a:lumOff val="5000"/>
                </a:schemeClr>
              </a:solidFill>
              <a:latin typeface="Times New Roman" panose="02020603050405020304" pitchFamily="18" charset="0"/>
              <a:cs typeface="Times New Roman" panose="02020603050405020304" pitchFamily="18" charset="0"/>
            </a:endParaRPr>
          </a:p>
          <a:p>
            <a:pPr lvl="1">
              <a:lnSpc>
                <a:spcPct val="120000"/>
              </a:lnSpc>
            </a:pPr>
            <a:r>
              <a:rPr lang="el-GR" sz="9400" dirty="0">
                <a:solidFill>
                  <a:schemeClr val="tx1">
                    <a:lumMod val="95000"/>
                    <a:lumOff val="5000"/>
                  </a:schemeClr>
                </a:solidFill>
                <a:latin typeface="Times New Roman" panose="02020603050405020304" pitchFamily="18" charset="0"/>
                <a:cs typeface="Times New Roman" panose="02020603050405020304" pitchFamily="18" charset="0"/>
              </a:rPr>
              <a:t>Καζίνο</a:t>
            </a:r>
            <a:endParaRPr lang="en-US" sz="9400" dirty="0">
              <a:solidFill>
                <a:schemeClr val="tx1">
                  <a:lumMod val="95000"/>
                  <a:lumOff val="5000"/>
                </a:schemeClr>
              </a:solidFill>
              <a:latin typeface="Times New Roman" panose="02020603050405020304" pitchFamily="18" charset="0"/>
              <a:cs typeface="Times New Roman" panose="02020603050405020304" pitchFamily="18" charset="0"/>
            </a:endParaRPr>
          </a:p>
          <a:p>
            <a:pPr lvl="1">
              <a:lnSpc>
                <a:spcPct val="120000"/>
              </a:lnSpc>
            </a:pPr>
            <a:r>
              <a:rPr lang="el-GR" sz="9400" dirty="0">
                <a:solidFill>
                  <a:schemeClr val="tx1">
                    <a:lumMod val="95000"/>
                    <a:lumOff val="5000"/>
                  </a:schemeClr>
                </a:solidFill>
                <a:latin typeface="Times New Roman" panose="02020603050405020304" pitchFamily="18" charset="0"/>
                <a:cs typeface="Times New Roman" panose="02020603050405020304" pitchFamily="18" charset="0"/>
              </a:rPr>
              <a:t>Τυχερά Παιχνίδια</a:t>
            </a:r>
          </a:p>
          <a:p>
            <a:pPr lvl="1">
              <a:lnSpc>
                <a:spcPct val="120000"/>
              </a:lnSpc>
            </a:pPr>
            <a:r>
              <a:rPr lang="el-GR" sz="9400" dirty="0">
                <a:solidFill>
                  <a:schemeClr val="tx1">
                    <a:lumMod val="95000"/>
                    <a:lumOff val="5000"/>
                  </a:schemeClr>
                </a:solidFill>
                <a:latin typeface="Times New Roman" panose="02020603050405020304" pitchFamily="18" charset="0"/>
                <a:cs typeface="Times New Roman" panose="02020603050405020304" pitchFamily="18" charset="0"/>
              </a:rPr>
              <a:t>Κουλοχέρηδες</a:t>
            </a:r>
          </a:p>
          <a:p>
            <a:pPr lvl="1">
              <a:lnSpc>
                <a:spcPct val="120000"/>
              </a:lnSpc>
            </a:pPr>
            <a:r>
              <a:rPr lang="el-GR" sz="9400" dirty="0">
                <a:solidFill>
                  <a:schemeClr val="tx1">
                    <a:lumMod val="95000"/>
                    <a:lumOff val="5000"/>
                  </a:schemeClr>
                </a:solidFill>
                <a:latin typeface="Times New Roman" panose="02020603050405020304" pitchFamily="18" charset="0"/>
                <a:cs typeface="Times New Roman" panose="02020603050405020304" pitchFamily="18" charset="0"/>
              </a:rPr>
              <a:t>Λαχεία</a:t>
            </a:r>
          </a:p>
          <a:p>
            <a:pPr lvl="1">
              <a:lnSpc>
                <a:spcPct val="120000"/>
              </a:lnSpc>
            </a:pPr>
            <a:r>
              <a:rPr lang="el-GR" sz="9400" dirty="0">
                <a:solidFill>
                  <a:schemeClr val="tx1">
                    <a:lumMod val="95000"/>
                    <a:lumOff val="5000"/>
                  </a:schemeClr>
                </a:solidFill>
                <a:latin typeface="Times New Roman" panose="02020603050405020304" pitchFamily="18" charset="0"/>
                <a:cs typeface="Times New Roman" panose="02020603050405020304" pitchFamily="18" charset="0"/>
              </a:rPr>
              <a:t>Αθλητικά Στοιχήματα</a:t>
            </a:r>
          </a:p>
          <a:p>
            <a:pPr lvl="1">
              <a:lnSpc>
                <a:spcPct val="120000"/>
              </a:lnSpc>
            </a:pPr>
            <a:r>
              <a:rPr lang="el-GR" sz="9400" dirty="0">
                <a:solidFill>
                  <a:schemeClr val="tx1">
                    <a:lumMod val="95000"/>
                    <a:lumOff val="5000"/>
                  </a:schemeClr>
                </a:solidFill>
                <a:latin typeface="Times New Roman" panose="02020603050405020304" pitchFamily="18" charset="0"/>
                <a:cs typeface="Times New Roman" panose="02020603050405020304" pitchFamily="18" charset="0"/>
              </a:rPr>
              <a:t>Ιππόδρομος</a:t>
            </a:r>
          </a:p>
          <a:p>
            <a:endParaRPr lang="el-GR" sz="112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112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112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11200" dirty="0"/>
          </a:p>
        </p:txBody>
      </p:sp>
    </p:spTree>
    <p:extLst>
      <p:ext uri="{BB962C8B-B14F-4D97-AF65-F5344CB8AC3E}">
        <p14:creationId xmlns:p14="http://schemas.microsoft.com/office/powerpoint/2010/main" val="451085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987" y="448617"/>
            <a:ext cx="9657439" cy="791322"/>
          </a:xfrm>
        </p:spPr>
        <p:txBody>
          <a:bodyPr>
            <a:normAutofit/>
          </a:bodyPr>
          <a:lstStyle/>
          <a:p>
            <a:pPr lvl="0" algn="ctr">
              <a:spcBef>
                <a:spcPts val="1000"/>
              </a:spcBef>
            </a:pPr>
            <a:r>
              <a:rPr lang="el-GR" i="1" dirty="0">
                <a:solidFill>
                  <a:schemeClr val="tx1">
                    <a:lumMod val="95000"/>
                    <a:lumOff val="5000"/>
                  </a:schemeClr>
                </a:solidFill>
                <a:latin typeface="Times New Roman" panose="02020603050405020304" pitchFamily="18" charset="0"/>
                <a:cs typeface="Times New Roman" panose="02020603050405020304" pitchFamily="18" charset="0"/>
              </a:rPr>
              <a:t>Αιτίες εθισμού στον τζόγο</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600" i="1" dirty="0">
                <a:solidFill>
                  <a:schemeClr val="tx1">
                    <a:lumMod val="95000"/>
                    <a:lumOff val="5000"/>
                  </a:schemeClr>
                </a:solidFill>
                <a:latin typeface="Times New Roman" panose="02020603050405020304" pitchFamily="18" charset="0"/>
                <a:cs typeface="Times New Roman" panose="02020603050405020304" pitchFamily="18" charset="0"/>
              </a:rPr>
              <a:t>(1/2)</a:t>
            </a:r>
          </a:p>
        </p:txBody>
      </p:sp>
      <p:sp>
        <p:nvSpPr>
          <p:cNvPr id="3" name="Content Placeholder 2"/>
          <p:cNvSpPr>
            <a:spLocks noGrp="1"/>
          </p:cNvSpPr>
          <p:nvPr>
            <p:ph idx="1"/>
          </p:nvPr>
        </p:nvSpPr>
        <p:spPr>
          <a:xfrm>
            <a:off x="1481226" y="1173707"/>
            <a:ext cx="9657439" cy="5268036"/>
          </a:xfrm>
        </p:spPr>
        <p:txBody>
          <a:bodyPr>
            <a:normAutofit fontScale="40000" lnSpcReduction="20000"/>
          </a:bodyPr>
          <a:lstStyle/>
          <a:p>
            <a:pPr>
              <a:lnSpc>
                <a:spcPct val="170000"/>
              </a:lnSpc>
            </a:pPr>
            <a:endParaRPr lang="en-US" sz="1050" dirty="0"/>
          </a:p>
          <a:p>
            <a:pPr algn="just">
              <a:lnSpc>
                <a:spcPct val="170000"/>
              </a:lnSpc>
            </a:pPr>
            <a:r>
              <a:rPr lang="el-GR" sz="6000" dirty="0">
                <a:solidFill>
                  <a:schemeClr val="tx1">
                    <a:lumMod val="95000"/>
                    <a:lumOff val="5000"/>
                  </a:schemeClr>
                </a:solidFill>
                <a:latin typeface="Times New Roman" panose="02020603050405020304" pitchFamily="18" charset="0"/>
                <a:cs typeface="Times New Roman" panose="02020603050405020304" pitchFamily="18" charset="0"/>
              </a:rPr>
              <a:t>Ανάγκη φυγής από μια οδυνηρή πραγματικότητα (π.χ. άγχος, προσωπικά προβλήματα).</a:t>
            </a:r>
            <a:endParaRPr lang="en-US" sz="6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70000"/>
              </a:lnSpc>
            </a:pPr>
            <a:r>
              <a:rPr lang="el-GR" sz="6000" dirty="0">
                <a:solidFill>
                  <a:schemeClr val="tx1">
                    <a:lumMod val="95000"/>
                    <a:lumOff val="5000"/>
                  </a:schemeClr>
                </a:solidFill>
                <a:latin typeface="Times New Roman" panose="02020603050405020304" pitchFamily="18" charset="0"/>
                <a:cs typeface="Times New Roman" panose="02020603050405020304" pitchFamily="18" charset="0"/>
              </a:rPr>
              <a:t> Μια έντονη επιθυμία για πολλά χρήματα και για άλλου είδους ζωή.</a:t>
            </a:r>
            <a:endParaRPr lang="en-US" sz="6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70000"/>
              </a:lnSpc>
            </a:pPr>
            <a:r>
              <a:rPr lang="el-GR" sz="6000" dirty="0">
                <a:solidFill>
                  <a:schemeClr val="tx1">
                    <a:lumMod val="95000"/>
                    <a:lumOff val="5000"/>
                  </a:schemeClr>
                </a:solidFill>
                <a:latin typeface="Times New Roman" panose="02020603050405020304" pitchFamily="18" charset="0"/>
                <a:cs typeface="Times New Roman" panose="02020603050405020304" pitchFamily="18" charset="0"/>
              </a:rPr>
              <a:t>Αναζήτηση έντασης.</a:t>
            </a:r>
            <a:endParaRPr lang="en-US" sz="6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70000"/>
              </a:lnSpc>
            </a:pPr>
            <a:r>
              <a:rPr lang="el-GR" sz="6000" dirty="0">
                <a:solidFill>
                  <a:schemeClr val="tx1">
                    <a:lumMod val="95000"/>
                    <a:lumOff val="5000"/>
                  </a:schemeClr>
                </a:solidFill>
                <a:latin typeface="Times New Roman" panose="02020603050405020304" pitchFamily="18" charset="0"/>
                <a:cs typeface="Times New Roman" panose="02020603050405020304" pitchFamily="18" charset="0"/>
              </a:rPr>
              <a:t>Κληρονομικοί παράγοντες: η ύπαρξη στενού συγγενικού προσώπου με εθισμό στο τζόγο αυξάνει την ευαλωτότητα του ατόμου.</a:t>
            </a:r>
            <a:endParaRPr lang="en-US" sz="6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70000"/>
              </a:lnSpc>
            </a:pPr>
            <a:r>
              <a:rPr lang="el-GR" sz="6000" dirty="0">
                <a:solidFill>
                  <a:schemeClr val="tx1">
                    <a:lumMod val="95000"/>
                    <a:lumOff val="5000"/>
                  </a:schemeClr>
                </a:solidFill>
                <a:latin typeface="Times New Roman" panose="02020603050405020304" pitchFamily="18" charset="0"/>
                <a:cs typeface="Times New Roman" panose="02020603050405020304" pitchFamily="18" charset="0"/>
              </a:rPr>
              <a:t>Παιδικά βιώματα: γονείς εθισμένοι στον τζόγο και ύπαρξη ανάλογης ατμόσφαιρας στην οικογένεια</a:t>
            </a:r>
            <a:endParaRPr lang="en-US" sz="6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6057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FC81C-8EEC-4DD4-AA72-32A2AB192D51}"/>
              </a:ext>
            </a:extLst>
          </p:cNvPr>
          <p:cNvSpPr>
            <a:spLocks noGrp="1"/>
          </p:cNvSpPr>
          <p:nvPr>
            <p:ph type="title"/>
          </p:nvPr>
        </p:nvSpPr>
        <p:spPr>
          <a:xfrm>
            <a:off x="1651229" y="460337"/>
            <a:ext cx="8911687" cy="780620"/>
          </a:xfrm>
        </p:spPr>
        <p:txBody>
          <a:bodyPr/>
          <a:lstStyle/>
          <a:p>
            <a:pPr algn="ctr"/>
            <a:r>
              <a:rPr lang="el-GR" i="1" dirty="0">
                <a:latin typeface="Times New Roman" panose="02020603050405020304" pitchFamily="18" charset="0"/>
                <a:cs typeface="Times New Roman" panose="02020603050405020304" pitchFamily="18" charset="0"/>
              </a:rPr>
              <a:t>Αιτίες εθισμού στον τζόγο </a:t>
            </a:r>
            <a:r>
              <a:rPr lang="el-GR"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2</a:t>
            </a:r>
            <a:r>
              <a:rPr lang="el-GR" sz="1600" i="1" dirty="0">
                <a:latin typeface="Times New Roman" panose="02020603050405020304" pitchFamily="18" charset="0"/>
                <a:cs typeface="Times New Roman" panose="02020603050405020304" pitchFamily="18" charset="0"/>
              </a:rPr>
              <a:t>/2)</a:t>
            </a:r>
          </a:p>
        </p:txBody>
      </p:sp>
      <p:sp>
        <p:nvSpPr>
          <p:cNvPr id="3" name="Θέση περιεχομένου 2">
            <a:extLst>
              <a:ext uri="{FF2B5EF4-FFF2-40B4-BE49-F238E27FC236}">
                <a16:creationId xmlns:a16="http://schemas.microsoft.com/office/drawing/2014/main" id="{BF487539-EF18-45F8-8DB4-370FC0DC830D}"/>
              </a:ext>
            </a:extLst>
          </p:cNvPr>
          <p:cNvSpPr>
            <a:spLocks noGrp="1"/>
          </p:cNvSpPr>
          <p:nvPr>
            <p:ph idx="1"/>
          </p:nvPr>
        </p:nvSpPr>
        <p:spPr>
          <a:xfrm>
            <a:off x="1669774" y="1404730"/>
            <a:ext cx="9834838" cy="4506492"/>
          </a:xfrm>
        </p:spPr>
        <p:txBody>
          <a:bodyPr>
            <a:normAutofit/>
          </a:bodyPr>
          <a:lstStyle/>
          <a:p>
            <a:pPr algn="just">
              <a:lnSpc>
                <a:spcPct val="150000"/>
              </a:lnSpc>
            </a:pPr>
            <a:r>
              <a:rPr lang="el-GR" sz="2400" dirty="0">
                <a:latin typeface="Times New Roman" panose="02020603050405020304" pitchFamily="18" charset="0"/>
                <a:cs typeface="Times New Roman" panose="02020603050405020304" pitchFamily="18" charset="0"/>
              </a:rPr>
              <a:t>Μια θετική στάση της κοινωνίας απέναντι στα τυχερά παιχνίδια.</a:t>
            </a:r>
          </a:p>
          <a:p>
            <a:pPr algn="just">
              <a:lnSpc>
                <a:spcPct val="150000"/>
              </a:lnSpc>
            </a:pPr>
            <a:r>
              <a:rPr lang="el-GR" sz="2400" dirty="0">
                <a:latin typeface="Times New Roman" panose="02020603050405020304" pitchFamily="18" charset="0"/>
                <a:cs typeface="Times New Roman" panose="02020603050405020304" pitchFamily="18" charset="0"/>
              </a:rPr>
              <a:t>Η ευκολία προσφοράς και πρόσβασης.</a:t>
            </a:r>
          </a:p>
          <a:p>
            <a:pPr algn="just">
              <a:lnSpc>
                <a:spcPct val="150000"/>
              </a:lnSpc>
            </a:pPr>
            <a:r>
              <a:rPr lang="el-GR" sz="2400" dirty="0">
                <a:latin typeface="Times New Roman" panose="02020603050405020304" pitchFamily="18" charset="0"/>
                <a:cs typeface="Times New Roman" panose="02020603050405020304" pitchFamily="18" charset="0"/>
              </a:rPr>
              <a:t>Η διαφήμιση και προβολή των τυχερών παιχνιδιών.</a:t>
            </a:r>
          </a:p>
          <a:p>
            <a:pPr algn="just">
              <a:lnSpc>
                <a:spcPct val="150000"/>
              </a:lnSpc>
            </a:pPr>
            <a:r>
              <a:rPr lang="el-GR" sz="2400" dirty="0">
                <a:latin typeface="Times New Roman" panose="02020603050405020304" pitchFamily="18" charset="0"/>
                <a:cs typeface="Times New Roman" panose="02020603050405020304" pitchFamily="18" charset="0"/>
              </a:rPr>
              <a:t>Η διαμόρφωση των τυχερών παιχνιδιών: π.χ. πολλά μικρά κέρδη ή η αίσθηση πως κάποιος βρέθηκε πολύ κοντά στο να κερδίσει συντηρούν το ενδιαφέρον/εξάρτηση, οι συχνές κληρώσεις φαίνεται πως αυξάνουν τις πιθανότητες εξάρτησης κ.τ.λ.</a:t>
            </a:r>
          </a:p>
        </p:txBody>
      </p:sp>
    </p:spTree>
    <p:extLst>
      <p:ext uri="{BB962C8B-B14F-4D97-AF65-F5344CB8AC3E}">
        <p14:creationId xmlns:p14="http://schemas.microsoft.com/office/powerpoint/2010/main" val="11123387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38329" y="440658"/>
            <a:ext cx="8911687" cy="576894"/>
          </a:xfrm>
        </p:spPr>
        <p:txBody>
          <a:bodyPr>
            <a:noAutofit/>
          </a:bodyPr>
          <a:lstStyle/>
          <a:p>
            <a:pPr algn="ctr"/>
            <a:r>
              <a:rPr lang="el-GR" i="1" dirty="0">
                <a:solidFill>
                  <a:schemeClr val="tx1"/>
                </a:solidFill>
                <a:latin typeface="Times New Roman" panose="02020603050405020304" pitchFamily="18" charset="0"/>
                <a:cs typeface="Times New Roman" panose="02020603050405020304" pitchFamily="18" charset="0"/>
              </a:rPr>
              <a:t>Εισαγωγή</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half" idx="1"/>
          </p:nvPr>
        </p:nvSpPr>
        <p:spPr>
          <a:xfrm>
            <a:off x="1640156" y="1113182"/>
            <a:ext cx="8911687" cy="5062329"/>
          </a:xfrm>
        </p:spPr>
        <p:txBody>
          <a:bodyPr>
            <a:normAutofit fontScale="92500" lnSpcReduction="10000"/>
          </a:bodyPr>
          <a:lstStyle/>
          <a:p>
            <a:pPr marL="0" indent="0">
              <a:buNone/>
            </a:pPr>
            <a:endParaRPr lang="el-GR"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Η ανατροφή, η διαπαιδαγώγηση, οι εμπειρίες και τα προβλήματα που βιώνει ένας άνθρωπος στη ζωή του, σε συνδυασμό με διάφορα ατομικά χαρακτηριστικά (π.χ. αδύναμος χαρακτήρας, παρορμητικότητα, κ.λπ.) ενδέχεται να οδηγήσουν σε διάφορα είδη εθισμού και εξαρτήσεων.</a:t>
            </a:r>
          </a:p>
          <a:p>
            <a:pPr algn="just"/>
            <a:r>
              <a:rPr lang="el-GR" sz="2400" dirty="0">
                <a:latin typeface="Times New Roman" panose="02020603050405020304" pitchFamily="18" charset="0"/>
                <a:cs typeface="Times New Roman" panose="02020603050405020304" pitchFamily="18" charset="0"/>
              </a:rPr>
              <a:t>Τα τελευταία χρόνια το φαινόμενο του εθισμού αποτελεί από τα κυριότερα προβλήματα της παγκόσμιας κοινωνίας και έχει καταστρέψει τις ζωές πολλών ανθρώπων ανεξαρτήτου καταγωγής, ηλικίας και κοινωνικής τάξης.</a:t>
            </a:r>
          </a:p>
          <a:p>
            <a:pPr algn="just"/>
            <a:r>
              <a:rPr lang="el-GR" sz="2400" dirty="0">
                <a:latin typeface="Times New Roman" panose="02020603050405020304" pitchFamily="18" charset="0"/>
                <a:cs typeface="Times New Roman" panose="02020603050405020304" pitchFamily="18" charset="0"/>
              </a:rPr>
              <a:t>Η αντιμετώπιση του εθισμού προϋποθέτει τον εντοπισμό των αιτίων που οδήγησαν σε αυτήν την προβληματική συμπεριφορά, η οποία πολλές φορές προκαλείται τελείως απρόσμενα.</a:t>
            </a:r>
            <a:endParaRPr lang="en-US"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Η αναγνώριση του είδους του φαινομένου, καθώς και η άμεση αντιμετώπισή του είναι πολύ σημαντική για την εξέλιξη και την ποιότητα της ζωής του ατόμου</a:t>
            </a:r>
          </a:p>
        </p:txBody>
      </p:sp>
    </p:spTree>
    <p:extLst>
      <p:ext uri="{BB962C8B-B14F-4D97-AF65-F5344CB8AC3E}">
        <p14:creationId xmlns:p14="http://schemas.microsoft.com/office/powerpoint/2010/main" val="2648395340"/>
      </p:ext>
    </p:extLst>
  </p:cSld>
  <p:clrMapOvr>
    <a:masterClrMapping/>
  </p:clrMapOvr>
  <mc:AlternateContent xmlns:mc="http://schemas.openxmlformats.org/markup-compatibility/2006" xmlns:p14="http://schemas.microsoft.com/office/powerpoint/2010/main">
    <mc:Choice Requires="p14">
      <p:transition spd="slow" p14:dur="1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9181"/>
            <a:ext cx="10312021" cy="957619"/>
          </a:xfrm>
        </p:spPr>
        <p:txBody>
          <a:bodyPr anchor="ctr">
            <a:normAutofit/>
          </a:bodyPr>
          <a:lstStyle/>
          <a:p>
            <a:pPr algn="ctr"/>
            <a:r>
              <a:rPr lang="el-GR" i="1" dirty="0">
                <a:solidFill>
                  <a:schemeClr val="tx1">
                    <a:lumMod val="95000"/>
                    <a:lumOff val="5000"/>
                  </a:schemeClr>
                </a:solidFill>
                <a:latin typeface="Times New Roman" panose="02020603050405020304" pitchFamily="18" charset="0"/>
                <a:cs typeface="Times New Roman" panose="02020603050405020304" pitchFamily="18" charset="0"/>
              </a:rPr>
              <a:t>Ενδείξεις εθισμού στον Τζόγο</a:t>
            </a:r>
          </a:p>
        </p:txBody>
      </p:sp>
      <p:sp>
        <p:nvSpPr>
          <p:cNvPr id="3" name="Θέση περιεχομένου 2"/>
          <p:cNvSpPr>
            <a:spLocks noGrp="1"/>
          </p:cNvSpPr>
          <p:nvPr>
            <p:ph idx="1"/>
          </p:nvPr>
        </p:nvSpPr>
        <p:spPr>
          <a:xfrm>
            <a:off x="300250" y="1181100"/>
            <a:ext cx="7386565" cy="4961317"/>
          </a:xfrm>
        </p:spPr>
        <p:txBody>
          <a:bodyPr>
            <a:normAutofit lnSpcReduction="10000"/>
          </a:bodyPr>
          <a:lstStyle/>
          <a:p>
            <a:pPr marL="0" lvl="0" indent="0">
              <a:buNone/>
            </a:pPr>
            <a:r>
              <a:rPr lang="el-GR" sz="2000" b="1" dirty="0">
                <a:latin typeface="Times New Roman" panose="02020603050405020304" pitchFamily="18" charset="0"/>
                <a:cs typeface="Times New Roman" panose="02020603050405020304" pitchFamily="18" charset="0"/>
              </a:rPr>
              <a:t>Ο εθισμένος στον τζόγο παίκτης παρουσιάζει συμπεριφορές όπως</a:t>
            </a:r>
            <a:r>
              <a:rPr lang="el-GR" sz="2000" dirty="0">
                <a:latin typeface="Times New Roman" panose="02020603050405020304" pitchFamily="18" charset="0"/>
                <a:cs typeface="Times New Roman" panose="02020603050405020304" pitchFamily="18" charset="0"/>
              </a:rPr>
              <a:t>:</a:t>
            </a:r>
          </a:p>
          <a:p>
            <a:pPr lvl="0" algn="just"/>
            <a:r>
              <a:rPr lang="el-GR" sz="2000" dirty="0">
                <a:latin typeface="Times New Roman" panose="02020603050405020304" pitchFamily="18" charset="0"/>
                <a:cs typeface="Times New Roman" panose="02020603050405020304" pitchFamily="18" charset="0"/>
              </a:rPr>
              <a:t>Έντονη ενασχόληση με τον τζόγο, ανησυχία και ευερεθιστότητα όταν επιχειρεί να τον διακόψει ή να τον ελαττώσει.</a:t>
            </a:r>
          </a:p>
          <a:p>
            <a:pPr lvl="0" algn="just"/>
            <a:r>
              <a:rPr lang="el-GR" sz="2000" dirty="0">
                <a:latin typeface="Times New Roman" panose="02020603050405020304" pitchFamily="18" charset="0"/>
                <a:cs typeface="Times New Roman" panose="02020603050405020304" pitchFamily="18" charset="0"/>
              </a:rPr>
              <a:t>Τάση δανεισμού χρημάτων, για να αντιμετωπίσει προσωρινά τα οικονομικά του προβλήματα.</a:t>
            </a:r>
          </a:p>
          <a:p>
            <a:pPr lvl="0" algn="just"/>
            <a:r>
              <a:rPr lang="el-GR" sz="2000" dirty="0">
                <a:latin typeface="Times New Roman" panose="02020603050405020304" pitchFamily="18" charset="0"/>
                <a:cs typeface="Times New Roman" panose="02020603050405020304" pitchFamily="18" charset="0"/>
              </a:rPr>
              <a:t>Πολύωρα ή αδικαιολόγητα διαστήματα απουσίας από το σπίτι και τη δουλειά.         </a:t>
            </a:r>
          </a:p>
          <a:p>
            <a:pPr lvl="0" algn="just"/>
            <a:r>
              <a:rPr lang="el-GR" sz="2000" dirty="0">
                <a:latin typeface="Times New Roman" panose="02020603050405020304" pitchFamily="18" charset="0"/>
                <a:cs typeface="Times New Roman" panose="02020603050405020304" pitchFamily="18" charset="0"/>
              </a:rPr>
              <a:t>Αλλεπάλληλα δάνεια, υπερφορτωμένες πιστωτικές κάρτες, ακάλυπτους λογαριασμούς και αδικαιολόγητη απουσία χρημάτων από τον οικογενειακό προϋπολογισμό.</a:t>
            </a:r>
          </a:p>
          <a:p>
            <a:pPr lvl="0" algn="just"/>
            <a:r>
              <a:rPr lang="el-GR" sz="2000" dirty="0">
                <a:latin typeface="Times New Roman" panose="02020603050405020304" pitchFamily="18" charset="0"/>
                <a:cs typeface="Times New Roman" panose="02020603050405020304" pitchFamily="18" charset="0"/>
              </a:rPr>
              <a:t>Εντατική μελέτη των προγραμμάτων και των προγνωστικών από την τηλεόραση, τις εφημερίδες, το ραδιόφωνο και το διαδίκτυο.</a:t>
            </a:r>
          </a:p>
          <a:p>
            <a:pPr lvl="0" algn="just"/>
            <a:r>
              <a:rPr lang="el-GR" sz="2000" dirty="0">
                <a:latin typeface="Times New Roman" panose="02020603050405020304" pitchFamily="18" charset="0"/>
                <a:cs typeface="Times New Roman" panose="02020603050405020304" pitchFamily="18" charset="0"/>
              </a:rPr>
              <a:t>Απομόνωση προκειμένου να σκεφτεί τρόπους με τους οποίους θα παίξει ένα παιχνίδι.</a:t>
            </a:r>
          </a:p>
          <a:p>
            <a:endParaRPr lang="el-GR" sz="2000" dirty="0">
              <a:latin typeface="Times New Roman" panose="02020603050405020304" pitchFamily="18" charset="0"/>
              <a:cs typeface="Times New Roman" panose="02020603050405020304" pitchFamily="18" charset="0"/>
            </a:endParaRPr>
          </a:p>
        </p:txBody>
      </p:sp>
      <p:pic>
        <p:nvPicPr>
          <p:cNvPr id="2050" name="Picture 2" descr="Αποτέλεσμα εικόνας για εθισμος στον τζογο συμπεριφορ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62" y="1492482"/>
            <a:ext cx="4055164" cy="3873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09607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88" y="405873"/>
            <a:ext cx="7301754" cy="833866"/>
          </a:xfrm>
        </p:spPr>
        <p:txBody>
          <a:bodyPr anchor="ctr">
            <a:normAutofit/>
          </a:bodyPr>
          <a:lstStyle/>
          <a:p>
            <a:pPr algn="ctr"/>
            <a:r>
              <a:rPr lang="el-GR" i="1" dirty="0">
                <a:solidFill>
                  <a:schemeClr val="tx1">
                    <a:lumMod val="95000"/>
                    <a:lumOff val="5000"/>
                  </a:schemeClr>
                </a:solidFill>
                <a:latin typeface="Times New Roman" panose="02020603050405020304" pitchFamily="18" charset="0"/>
                <a:cs typeface="Times New Roman" panose="02020603050405020304" pitchFamily="18" charset="0"/>
              </a:rPr>
              <a:t>Συνέπειες εθισμού στον τζόγο</a:t>
            </a:r>
            <a:r>
              <a:rPr lang="el-GR" sz="1600" i="1" dirty="0">
                <a:solidFill>
                  <a:schemeClr val="tx1">
                    <a:lumMod val="95000"/>
                    <a:lumOff val="5000"/>
                  </a:schemeClr>
                </a:solidFill>
                <a:latin typeface="Times New Roman" panose="02020603050405020304" pitchFamily="18" charset="0"/>
                <a:cs typeface="Times New Roman" panose="02020603050405020304" pitchFamily="18" charset="0"/>
              </a:rPr>
              <a:t>(1/2)</a:t>
            </a:r>
            <a:endParaRPr lang="en-US" sz="16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Θέση περιεχομένου 4"/>
          <p:cNvSpPr>
            <a:spLocks noGrp="1"/>
          </p:cNvSpPr>
          <p:nvPr>
            <p:ph idx="1"/>
          </p:nvPr>
        </p:nvSpPr>
        <p:spPr>
          <a:xfrm>
            <a:off x="1588827" y="1403965"/>
            <a:ext cx="8892654" cy="4841875"/>
          </a:xfrm>
        </p:spPr>
        <p:txBody>
          <a:bodyPr/>
          <a:lstStyle/>
          <a:p>
            <a:pPr marL="0" indent="0" algn="just">
              <a:buNone/>
            </a:pP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Συνέπειες  σε προσωπικό επίπεδο:</a:t>
            </a:r>
          </a:p>
          <a:p>
            <a:pPr algn="just"/>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Κατάθλιψη</a:t>
            </a:r>
          </a:p>
          <a:p>
            <a:pPr algn="just"/>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Αγχώδεις διαταραχές</a:t>
            </a:r>
          </a:p>
          <a:p>
            <a:pPr algn="just"/>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Προβλήματα ύπνου</a:t>
            </a:r>
          </a:p>
          <a:p>
            <a:pPr algn="just">
              <a:spcAft>
                <a:spcPts val="1200"/>
              </a:spcAft>
            </a:pP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Προβλήματα διαχείρισης νεύρων</a:t>
            </a:r>
          </a:p>
          <a:p>
            <a:pPr marL="0" indent="0" algn="just">
              <a:buNone/>
            </a:pPr>
            <a:r>
              <a:rPr lang="el-GR" sz="2400" b="1" dirty="0">
                <a:solidFill>
                  <a:schemeClr val="tx1">
                    <a:lumMod val="95000"/>
                    <a:lumOff val="5000"/>
                  </a:schemeClr>
                </a:solidFill>
                <a:latin typeface="Times New Roman" panose="02020603050405020304" pitchFamily="18" charset="0"/>
                <a:cs typeface="Times New Roman" panose="02020603050405020304" pitchFamily="18" charset="0"/>
              </a:rPr>
              <a:t>Συνέπειες σε οικογενειακό επίπεδο:</a:t>
            </a:r>
          </a:p>
          <a:p>
            <a:pPr algn="just"/>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Συνεχείς καβγάδες και ψέματα</a:t>
            </a:r>
          </a:p>
          <a:p>
            <a:pPr algn="just"/>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Οικονομικές και περιουσιακές απώλειες</a:t>
            </a:r>
          </a:p>
          <a:p>
            <a:endParaRPr lang="el-GR"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167660"/>
      </p:ext>
    </p:extLst>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04" y="191070"/>
            <a:ext cx="10466696" cy="1241946"/>
          </a:xfrm>
        </p:spPr>
        <p:txBody>
          <a:bodyPr anchor="ctr">
            <a:normAutofit/>
          </a:bodyPr>
          <a:lstStyle/>
          <a:p>
            <a:pPr algn="ctr"/>
            <a:r>
              <a:rPr lang="el-GR" i="1" dirty="0">
                <a:solidFill>
                  <a:schemeClr val="tx1">
                    <a:lumMod val="95000"/>
                    <a:lumOff val="5000"/>
                  </a:schemeClr>
                </a:solidFill>
                <a:latin typeface="Times New Roman" panose="02020603050405020304" pitchFamily="18" charset="0"/>
                <a:cs typeface="Times New Roman" panose="02020603050405020304" pitchFamily="18" charset="0"/>
              </a:rPr>
              <a:t>Συνέπειες εθισμού στον τζόγο</a:t>
            </a:r>
            <a:r>
              <a:rPr lang="el-GR" sz="1600" i="1" dirty="0">
                <a:solidFill>
                  <a:schemeClr val="tx1">
                    <a:lumMod val="95000"/>
                    <a:lumOff val="5000"/>
                  </a:schemeClr>
                </a:solidFill>
                <a:latin typeface="Times New Roman" panose="02020603050405020304" pitchFamily="18" charset="0"/>
                <a:cs typeface="Times New Roman" panose="02020603050405020304" pitchFamily="18" charset="0"/>
              </a:rPr>
              <a:t>(2/2)</a:t>
            </a:r>
            <a:endParaRPr lang="en-US" sz="16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Θέση περιεχομένου 4"/>
          <p:cNvSpPr>
            <a:spLocks noGrp="1"/>
          </p:cNvSpPr>
          <p:nvPr>
            <p:ph idx="1"/>
          </p:nvPr>
        </p:nvSpPr>
        <p:spPr>
          <a:xfrm>
            <a:off x="1124803" y="1526795"/>
            <a:ext cx="10515600" cy="4841875"/>
          </a:xfrm>
        </p:spPr>
        <p:txBody>
          <a:bodyPr/>
          <a:lstStyle/>
          <a:p>
            <a:pPr marL="0" indent="0">
              <a:buNone/>
            </a:pPr>
            <a:r>
              <a:rPr lang="el-GR" sz="2800" b="1" dirty="0">
                <a:solidFill>
                  <a:schemeClr val="tx1">
                    <a:lumMod val="95000"/>
                    <a:lumOff val="5000"/>
                  </a:schemeClr>
                </a:solidFill>
                <a:latin typeface="Times New Roman" panose="02020603050405020304" pitchFamily="18" charset="0"/>
                <a:cs typeface="Times New Roman" panose="02020603050405020304" pitchFamily="18" charset="0"/>
              </a:rPr>
              <a:t>Συνέπειες σε κοινωνικό επίπεδο:</a:t>
            </a:r>
            <a:endParaRPr lang="el-GR"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l-GR" sz="2800" dirty="0">
                <a:solidFill>
                  <a:schemeClr val="tx1">
                    <a:lumMod val="95000"/>
                    <a:lumOff val="5000"/>
                  </a:schemeClr>
                </a:solidFill>
                <a:latin typeface="Times New Roman" panose="02020603050405020304" pitchFamily="18" charset="0"/>
                <a:cs typeface="Times New Roman" panose="02020603050405020304" pitchFamily="18" charset="0"/>
              </a:rPr>
              <a:t>Εγκλεισμός του ατόμου στον εαυτό του</a:t>
            </a:r>
          </a:p>
          <a:p>
            <a:r>
              <a:rPr lang="el-GR" sz="2800" dirty="0">
                <a:solidFill>
                  <a:schemeClr val="tx1">
                    <a:lumMod val="95000"/>
                    <a:lumOff val="5000"/>
                  </a:schemeClr>
                </a:solidFill>
                <a:latin typeface="Times New Roman" panose="02020603050405020304" pitchFamily="18" charset="0"/>
                <a:cs typeface="Times New Roman" panose="02020603050405020304" pitchFamily="18" charset="0"/>
              </a:rPr>
              <a:t>Προβλήματα στην επικοινωνία με άλλα άτομα</a:t>
            </a:r>
          </a:p>
          <a:p>
            <a:r>
              <a:rPr lang="el-GR" sz="2800" dirty="0">
                <a:solidFill>
                  <a:schemeClr val="tx1">
                    <a:lumMod val="95000"/>
                    <a:lumOff val="5000"/>
                  </a:schemeClr>
                </a:solidFill>
                <a:latin typeface="Times New Roman" panose="02020603050405020304" pitchFamily="18" charset="0"/>
                <a:cs typeface="Times New Roman" panose="02020603050405020304" pitchFamily="18" charset="0"/>
              </a:rPr>
              <a:t>Μη σύναψη σχέσεων, τόσο με άτομα του ίδιου φύλου όσο και με του αντίθετου.</a:t>
            </a:r>
          </a:p>
          <a:p>
            <a:r>
              <a:rPr lang="el-GR" sz="2800" dirty="0">
                <a:solidFill>
                  <a:schemeClr val="tx1">
                    <a:lumMod val="95000"/>
                    <a:lumOff val="5000"/>
                  </a:schemeClr>
                </a:solidFill>
                <a:latin typeface="Times New Roman" panose="02020603050405020304" pitchFamily="18" charset="0"/>
                <a:cs typeface="Times New Roman" panose="02020603050405020304" pitchFamily="18" charset="0"/>
              </a:rPr>
              <a:t> Απώλεια φίλων και συγγενών</a:t>
            </a:r>
          </a:p>
          <a:p>
            <a:r>
              <a:rPr lang="el-GR" sz="2800" dirty="0">
                <a:solidFill>
                  <a:schemeClr val="tx1">
                    <a:lumMod val="95000"/>
                    <a:lumOff val="5000"/>
                  </a:schemeClr>
                </a:solidFill>
                <a:latin typeface="Times New Roman" panose="02020603050405020304" pitchFamily="18" charset="0"/>
                <a:cs typeface="Times New Roman" panose="02020603050405020304" pitchFamily="18" charset="0"/>
              </a:rPr>
              <a:t>Προβλήματα στο εργασιακό περιβάλλον</a:t>
            </a:r>
          </a:p>
          <a:p>
            <a:r>
              <a:rPr lang="el-GR" sz="2800" dirty="0">
                <a:solidFill>
                  <a:schemeClr val="tx1">
                    <a:lumMod val="95000"/>
                    <a:lumOff val="5000"/>
                  </a:schemeClr>
                </a:solidFill>
                <a:latin typeface="Times New Roman" panose="02020603050405020304" pitchFamily="18" charset="0"/>
                <a:cs typeface="Times New Roman" panose="02020603050405020304" pitchFamily="18" charset="0"/>
              </a:rPr>
              <a:t>Απόλυση από την εργασία τους</a:t>
            </a:r>
          </a:p>
          <a:p>
            <a:pPr marL="0" indent="0">
              <a:buNone/>
            </a:pPr>
            <a:endParaRPr lang="el-GR" sz="28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7239903"/>
      </p:ext>
    </p:extLst>
  </p:cSld>
  <p:clrMapOvr>
    <a:masterClrMapping/>
  </p:clrMapOvr>
  <mc:AlternateContent xmlns:mc="http://schemas.openxmlformats.org/markup-compatibility/2006" xmlns:p14="http://schemas.microsoft.com/office/powerpoint/2010/main">
    <mc:Choice Requires="p14">
      <p:transition spd="slow" p14:dur="22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72053" y="612470"/>
            <a:ext cx="8911687" cy="738659"/>
          </a:xfrm>
        </p:spPr>
        <p:txBody>
          <a:bodyPr/>
          <a:lstStyle/>
          <a:p>
            <a:pPr algn="ctr"/>
            <a:r>
              <a:rPr lang="el-GR" i="1" dirty="0">
                <a:latin typeface="Times New Roman" panose="02020603050405020304" pitchFamily="18" charset="0"/>
                <a:cs typeface="Times New Roman" panose="02020603050405020304" pitchFamily="18" charset="0"/>
              </a:rPr>
              <a:t>Τρόποι απεξάρτησης από τον τζόγο</a:t>
            </a:r>
            <a:r>
              <a:rPr lang="en-US" i="1" dirty="0">
                <a:latin typeface="Times New Roman" panose="02020603050405020304" pitchFamily="18" charset="0"/>
                <a:cs typeface="Times New Roman" panose="02020603050405020304" pitchFamily="18" charset="0"/>
              </a:rPr>
              <a:t> </a:t>
            </a:r>
            <a:r>
              <a:rPr lang="el-GR" sz="1600" i="1" dirty="0">
                <a:latin typeface="Times New Roman" panose="02020603050405020304" pitchFamily="18" charset="0"/>
                <a:cs typeface="Times New Roman" panose="02020603050405020304" pitchFamily="18" charset="0"/>
              </a:rPr>
              <a:t>(1/2)</a:t>
            </a:r>
          </a:p>
        </p:txBody>
      </p:sp>
      <p:sp>
        <p:nvSpPr>
          <p:cNvPr id="3" name="Θέση περιεχομένου 2"/>
          <p:cNvSpPr>
            <a:spLocks noGrp="1"/>
          </p:cNvSpPr>
          <p:nvPr>
            <p:ph idx="1"/>
          </p:nvPr>
        </p:nvSpPr>
        <p:spPr>
          <a:xfrm>
            <a:off x="1812996" y="1770530"/>
            <a:ext cx="8915400" cy="3777622"/>
          </a:xfrm>
        </p:spPr>
        <p:txBody>
          <a:bodyPr>
            <a:normAutofit/>
          </a:bodyPr>
          <a:lstStyle/>
          <a:p>
            <a:pPr marL="0" indent="0" algn="just">
              <a:buNone/>
            </a:pPr>
            <a:r>
              <a:rPr lang="el-GR" sz="2800" dirty="0">
                <a:solidFill>
                  <a:schemeClr val="tx1">
                    <a:lumMod val="95000"/>
                    <a:lumOff val="5000"/>
                  </a:schemeClr>
                </a:solidFill>
                <a:latin typeface="Times New Roman" panose="02020603050405020304" pitchFamily="18" charset="0"/>
                <a:cs typeface="Times New Roman" panose="02020603050405020304" pitchFamily="18" charset="0"/>
              </a:rPr>
              <a:t>Η θεραπεία απεξάρτησης από τον τζόγο στο ΚΕΘΕΑ στηρίζεται σε ένα εξατομικευμένο πλάνο που διαμορφώνεται ανάλογα με τις ανάγκες του ενδιαφερόμενου, ώστε αυτός να μην αποκόπτεται από το περιβάλλον του και τις δραστηριότητές του. Στα θεραπευτικά προγράμματα παρέχεται ατομική συμβουλευτική, ομαδική ψυχοθεραπεία, ψυχιατρική υποστήριξη, οικογενειακή θεραπεία ή θεραπεία ζεύγους.</a:t>
            </a:r>
          </a:p>
          <a:p>
            <a:pPr marL="0" indent="0">
              <a:buNone/>
            </a:pPr>
            <a:endParaRPr lang="el-GR" dirty="0"/>
          </a:p>
          <a:p>
            <a:endParaRPr lang="el-GR" dirty="0"/>
          </a:p>
        </p:txBody>
      </p:sp>
    </p:spTree>
    <p:extLst>
      <p:ext uri="{BB962C8B-B14F-4D97-AF65-F5344CB8AC3E}">
        <p14:creationId xmlns:p14="http://schemas.microsoft.com/office/powerpoint/2010/main" val="2699509126"/>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9143" y="559559"/>
            <a:ext cx="10515600" cy="709683"/>
          </a:xfrm>
        </p:spPr>
        <p:txBody>
          <a:bodyPr anchor="ctr">
            <a:normAutofit/>
          </a:bodyPr>
          <a:lstStyle/>
          <a:p>
            <a:pPr algn="ctr"/>
            <a:r>
              <a:rPr lang="el-GR" i="1" dirty="0">
                <a:latin typeface="Times New Roman" panose="02020603050405020304" pitchFamily="18" charset="0"/>
                <a:cs typeface="Times New Roman" panose="02020603050405020304" pitchFamily="18" charset="0"/>
              </a:rPr>
              <a:t>Τρόποι απεξάρτησης από τον τζόγο</a:t>
            </a:r>
            <a:r>
              <a:rPr lang="en-US" i="1" dirty="0">
                <a:latin typeface="Times New Roman" panose="02020603050405020304" pitchFamily="18" charset="0"/>
                <a:cs typeface="Times New Roman" panose="02020603050405020304" pitchFamily="18" charset="0"/>
              </a:rPr>
              <a:t> </a:t>
            </a:r>
            <a:r>
              <a:rPr lang="el-GR"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2</a:t>
            </a:r>
            <a:r>
              <a:rPr lang="el-GR" sz="1600" i="1" dirty="0">
                <a:latin typeface="Times New Roman" panose="02020603050405020304" pitchFamily="18" charset="0"/>
                <a:cs typeface="Times New Roman" panose="02020603050405020304" pitchFamily="18" charset="0"/>
              </a:rPr>
              <a:t>/2)</a:t>
            </a:r>
          </a:p>
        </p:txBody>
      </p:sp>
      <p:sp>
        <p:nvSpPr>
          <p:cNvPr id="3" name="Θέση περιεχομένου 2"/>
          <p:cNvSpPr>
            <a:spLocks noGrp="1"/>
          </p:cNvSpPr>
          <p:nvPr>
            <p:ph idx="1"/>
          </p:nvPr>
        </p:nvSpPr>
        <p:spPr>
          <a:xfrm>
            <a:off x="1559859" y="1465729"/>
            <a:ext cx="9944753" cy="4445493"/>
          </a:xfrm>
        </p:spPr>
        <p:txBody>
          <a:bodyPr>
            <a:normAutofit/>
          </a:bodyPr>
          <a:lstStyle/>
          <a:p>
            <a:pPr marL="0" lvl="0" indent="0">
              <a:buNone/>
            </a:pPr>
            <a:r>
              <a:rPr lang="el-GR" sz="2000" dirty="0">
                <a:latin typeface="Times New Roman" panose="02020603050405020304" pitchFamily="18" charset="0"/>
                <a:cs typeface="Times New Roman" panose="02020603050405020304" pitchFamily="18" charset="0"/>
              </a:rPr>
              <a:t>Η θεραπεία απεξάρτησης από τον τζόγο στο ΚΕΘΕΑ όπου παρέχεται ατομική συμβουλευτική, ομαδική ψυχοθεραπεία, ψυχιατρική υποστήριξη, οικογενειακή θεραπεία ή θεραπεία ζεύγους.</a:t>
            </a:r>
          </a:p>
          <a:p>
            <a:pPr marL="0" lvl="0" indent="0">
              <a:buNone/>
            </a:pPr>
            <a:r>
              <a:rPr lang="el-GR" sz="2000" dirty="0">
                <a:latin typeface="Times New Roman" panose="02020603050405020304" pitchFamily="18" charset="0"/>
                <a:cs typeface="Times New Roman" panose="02020603050405020304" pitchFamily="18" charset="0"/>
              </a:rPr>
              <a:t>Συγκεκριμένα: </a:t>
            </a:r>
          </a:p>
          <a:p>
            <a:pPr lvl="0"/>
            <a:r>
              <a:rPr lang="el-GR" sz="2000" dirty="0">
                <a:latin typeface="Times New Roman" panose="02020603050405020304" pitchFamily="18" charset="0"/>
                <a:cs typeface="Times New Roman" panose="02020603050405020304" pitchFamily="18" charset="0"/>
              </a:rPr>
              <a:t>Διερεύνηση και κατανόηση της πορείας που έχει οδηγήσει το άτομο στην προβληματική ενασχόληση με τα τυχερά παιχνίδια.</a:t>
            </a:r>
          </a:p>
          <a:p>
            <a:pPr lvl="0"/>
            <a:r>
              <a:rPr lang="el-GR" sz="2000" dirty="0">
                <a:latin typeface="Times New Roman" panose="02020603050405020304" pitchFamily="18" charset="0"/>
                <a:cs typeface="Times New Roman" panose="02020603050405020304" pitchFamily="18" charset="0"/>
              </a:rPr>
              <a:t>Στρατηγικές και μεθόδους για τη μείωση της ενασχόλησης με τον τζόγο.</a:t>
            </a:r>
          </a:p>
          <a:p>
            <a:pPr lvl="0"/>
            <a:r>
              <a:rPr lang="el-GR" sz="2000" dirty="0">
                <a:latin typeface="Times New Roman" panose="02020603050405020304" pitchFamily="18" charset="0"/>
                <a:cs typeface="Times New Roman" panose="02020603050405020304" pitchFamily="18" charset="0"/>
              </a:rPr>
              <a:t>Ανάπτυξη κινήτρων για την αποχή.</a:t>
            </a:r>
          </a:p>
          <a:p>
            <a:pPr lvl="0"/>
            <a:r>
              <a:rPr lang="el-GR" sz="2000" dirty="0">
                <a:latin typeface="Times New Roman" panose="02020603050405020304" pitchFamily="18" charset="0"/>
                <a:cs typeface="Times New Roman" panose="02020603050405020304" pitchFamily="18" charset="0"/>
              </a:rPr>
              <a:t>Εκπαίδευση για την αντιμετώπιση καταστάσεων υψηλού ρίσκου.</a:t>
            </a:r>
          </a:p>
          <a:p>
            <a:pPr lvl="0"/>
            <a:r>
              <a:rPr lang="el-GR" sz="2000" dirty="0">
                <a:latin typeface="Times New Roman" panose="02020603050405020304" pitchFamily="18" charset="0"/>
                <a:cs typeface="Times New Roman" panose="02020603050405020304" pitchFamily="18" charset="0"/>
              </a:rPr>
              <a:t>Εκμάθηση μεθόδων επίλυσης προβλημάτων και διαχείρισης διαπροσωπικών σχέσεων.</a:t>
            </a:r>
          </a:p>
          <a:p>
            <a:r>
              <a:rPr lang="el-GR" sz="2000" dirty="0">
                <a:latin typeface="Times New Roman" panose="02020603050405020304" pitchFamily="18" charset="0"/>
                <a:cs typeface="Times New Roman" panose="02020603050405020304" pitchFamily="18" charset="0"/>
              </a:rPr>
              <a:t>Θεραπεία οικογένειας και θεραπεία ζεύγους.</a:t>
            </a:r>
          </a:p>
          <a:p>
            <a:endParaRPr lang="el-GR" sz="2000" dirty="0"/>
          </a:p>
        </p:txBody>
      </p:sp>
    </p:spTree>
    <p:extLst>
      <p:ext uri="{BB962C8B-B14F-4D97-AF65-F5344CB8AC3E}">
        <p14:creationId xmlns:p14="http://schemas.microsoft.com/office/powerpoint/2010/main" val="34925424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83391" y="510132"/>
            <a:ext cx="9403307" cy="690871"/>
          </a:xfrm>
        </p:spPr>
        <p:txBody>
          <a:bodyPr>
            <a:noAutofit/>
          </a:bodyPr>
          <a:lstStyle/>
          <a:p>
            <a:pPr algn="ctr"/>
            <a:r>
              <a:rPr lang="el-GR" i="1" dirty="0">
                <a:latin typeface="Times New Roman" panose="02020603050405020304" pitchFamily="18" charset="0"/>
                <a:cs typeface="Times New Roman" panose="02020603050405020304" pitchFamily="18" charset="0"/>
              </a:rPr>
              <a:t>Άλλοι τρόποι αντιμετώπισης του εθισμού στο τζόγο</a:t>
            </a:r>
            <a:endParaRPr lang="en-US" i="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015620" y="1510067"/>
            <a:ext cx="10515600" cy="4895849"/>
          </a:xfrm>
        </p:spPr>
        <p:txBody>
          <a:bodyPr>
            <a:normAutofit/>
          </a:bodyPr>
          <a:lstStyle/>
          <a:p>
            <a:r>
              <a:rPr lang="el-GR" sz="2000" dirty="0">
                <a:latin typeface="Times New Roman" panose="02020603050405020304" pitchFamily="18" charset="0"/>
                <a:cs typeface="Times New Roman" panose="02020603050405020304" pitchFamily="18" charset="0"/>
              </a:rPr>
              <a:t>Γνωστική – Συμπεριφορική θεραπεία</a:t>
            </a:r>
          </a:p>
          <a:p>
            <a:pPr marL="457200" lvl="1" indent="0">
              <a:buNone/>
            </a:pPr>
            <a:r>
              <a:rPr lang="el-GR" sz="2000" dirty="0">
                <a:latin typeface="Times New Roman" panose="02020603050405020304" pitchFamily="18" charset="0"/>
                <a:cs typeface="Times New Roman" panose="02020603050405020304" pitchFamily="18" charset="0"/>
              </a:rPr>
              <a:t>Αλλαγή ανθυγιεινών συμπεριφορών και σκέψεων για το τζόγο. Διδάσκεται πώς να καταπολεμηθούν οι ορμές προς τον τζόγο, παρά πως να γίνει η διαφυγή από αυτόν.</a:t>
            </a:r>
            <a:endParaRPr lang="en-US" sz="2000" dirty="0">
              <a:latin typeface="Times New Roman" panose="02020603050405020304" pitchFamily="18" charset="0"/>
              <a:cs typeface="Times New Roman" panose="02020603050405020304" pitchFamily="18" charset="0"/>
            </a:endParaRPr>
          </a:p>
          <a:p>
            <a:pPr marL="457200" lvl="1" indent="0">
              <a:buNone/>
            </a:pPr>
            <a:endParaRPr lang="el-GR"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Ανώνυμοι Τζογαδόροι (</a:t>
            </a:r>
            <a:r>
              <a:rPr lang="en-US" sz="2000" dirty="0">
                <a:latin typeface="Times New Roman" panose="02020603050405020304" pitchFamily="18" charset="0"/>
                <a:cs typeface="Times New Roman" panose="02020603050405020304" pitchFamily="18" charset="0"/>
              </a:rPr>
              <a:t>Gamblers Anonymous)</a:t>
            </a:r>
          </a:p>
          <a:p>
            <a:pPr marL="457200" lvl="1" indent="0">
              <a:buNone/>
            </a:pPr>
            <a:r>
              <a:rPr lang="el-GR" sz="2000" dirty="0">
                <a:latin typeface="Times New Roman" panose="02020603050405020304" pitchFamily="18" charset="0"/>
                <a:cs typeface="Times New Roman" panose="02020603050405020304" pitchFamily="18" charset="0"/>
              </a:rPr>
              <a:t>Προγράμματα ατομικής και ομαδικής ψυχοθεραπείας και ομάδες αυτοβοήθειας. Προσφέρεται ένα υποστηρικτικό περιβάλλον, όπου μπορεί κανείς να μοιραστεί τις εμπειρίες του και να δεχθεί συμβουλές από άτομα που αντιμετώπιζαν παλαιότερα το ίδιο πρόβλημα με το εθισμένο άτομο.</a:t>
            </a:r>
            <a:endParaRPr lang="en-US" sz="2000" dirty="0">
              <a:latin typeface="Times New Roman" panose="02020603050405020304" pitchFamily="18" charset="0"/>
              <a:cs typeface="Times New Roman" panose="02020603050405020304" pitchFamily="18" charset="0"/>
            </a:endParaRPr>
          </a:p>
          <a:p>
            <a:pPr marL="457200" lvl="1" indent="0">
              <a:buNone/>
            </a:pPr>
            <a:endParaRPr lang="el-GR"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Χρήση φαρμακευτικής αγωγής</a:t>
            </a:r>
          </a:p>
          <a:p>
            <a:pPr marL="457200" lvl="1" indent="0">
              <a:buNone/>
            </a:pPr>
            <a:r>
              <a:rPr lang="el-GR" sz="2000" dirty="0">
                <a:latin typeface="Times New Roman" panose="02020603050405020304" pitchFamily="18" charset="0"/>
                <a:cs typeface="Times New Roman" panose="02020603050405020304" pitchFamily="18" charset="0"/>
              </a:rPr>
              <a:t>Χρήση της ουσίας ναλτρεξόνη, η οποία μειώνει την επιθυμία του εξαρτημένου προς το αντικείμενο εξάρτησης. Ωστόσο οι έρευνες βρίσκονται σε πειραματικό στάδιο.</a:t>
            </a:r>
          </a:p>
          <a:p>
            <a:endParaRPr lang="en-US" dirty="0"/>
          </a:p>
        </p:txBody>
      </p:sp>
    </p:spTree>
    <p:extLst>
      <p:ext uri="{BB962C8B-B14F-4D97-AF65-F5344CB8AC3E}">
        <p14:creationId xmlns:p14="http://schemas.microsoft.com/office/powerpoint/2010/main" val="4490859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9433" y="627797"/>
            <a:ext cx="11782567" cy="737177"/>
          </a:xfrm>
        </p:spPr>
        <p:txBody>
          <a:bodyPr>
            <a:noAutofit/>
          </a:bodyPr>
          <a:lstStyle/>
          <a:p>
            <a:pPr algn="ctr"/>
            <a:r>
              <a:rPr lang="el-GR" i="1" dirty="0">
                <a:latin typeface="Times New Roman" panose="02020603050405020304" pitchFamily="18" charset="0"/>
                <a:cs typeface="Times New Roman" panose="02020603050405020304" pitchFamily="18" charset="0"/>
              </a:rPr>
              <a:t>Τρόποι παροχής βοήθειας</a:t>
            </a:r>
            <a:br>
              <a:rPr lang="el-GR" i="1" dirty="0">
                <a:latin typeface="Times New Roman" panose="02020603050405020304" pitchFamily="18" charset="0"/>
                <a:cs typeface="Times New Roman" panose="02020603050405020304" pitchFamily="18" charset="0"/>
              </a:rPr>
            </a:br>
            <a:endParaRPr lang="el-GR" i="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255594" y="1643271"/>
            <a:ext cx="10645254" cy="4743882"/>
          </a:xfrm>
        </p:spPr>
        <p:txBody>
          <a:bodyPr>
            <a:noAutofit/>
          </a:bodyPr>
          <a:lstStyle/>
          <a:p>
            <a:pPr marL="0" indent="0">
              <a:buNone/>
            </a:pPr>
            <a:r>
              <a:rPr lang="el-GR" sz="2400" dirty="0">
                <a:latin typeface="Times New Roman" panose="02020603050405020304" pitchFamily="18" charset="0"/>
                <a:cs typeface="Times New Roman" panose="02020603050405020304" pitchFamily="18" charset="0"/>
              </a:rPr>
              <a:t>Η συμμετοχή των συγγενών ή σημαντικών άλλων στη διαδικασία απεξάρτησης από τον τζόγο είναι πολύ σημαντική.</a:t>
            </a:r>
          </a:p>
          <a:p>
            <a:pPr marL="0" indent="0">
              <a:buNone/>
            </a:pPr>
            <a:r>
              <a:rPr lang="el-GR" sz="2400" dirty="0">
                <a:latin typeface="Times New Roman" panose="02020603050405020304" pitchFamily="18" charset="0"/>
                <a:cs typeface="Times New Roman" panose="02020603050405020304" pitchFamily="18" charset="0"/>
              </a:rPr>
              <a:t>Στα προγράμματα του ΚΕΘΕΑ προσφέρονται υπηρεσίες όπως : </a:t>
            </a:r>
          </a:p>
          <a:p>
            <a:r>
              <a:rPr lang="el-GR" sz="2400" dirty="0">
                <a:latin typeface="Times New Roman" panose="02020603050405020304" pitchFamily="18" charset="0"/>
                <a:cs typeface="Times New Roman" panose="02020603050405020304" pitchFamily="18" charset="0"/>
              </a:rPr>
              <a:t>Να απαλλάξει τον εθισμένο από τον τζόγο</a:t>
            </a:r>
          </a:p>
          <a:p>
            <a:r>
              <a:rPr lang="el-GR" sz="2400" dirty="0">
                <a:latin typeface="Times New Roman" panose="02020603050405020304" pitchFamily="18" charset="0"/>
                <a:cs typeface="Times New Roman" panose="02020603050405020304" pitchFamily="18" charset="0"/>
              </a:rPr>
              <a:t>Να συζητήσει με ειδικούς τις επιπτώσεις που προκαλούνται στον ίδιο </a:t>
            </a:r>
          </a:p>
          <a:p>
            <a:r>
              <a:rPr lang="el-GR" sz="2400" dirty="0">
                <a:latin typeface="Times New Roman" panose="02020603050405020304" pitchFamily="18" charset="0"/>
                <a:cs typeface="Times New Roman" panose="02020603050405020304" pitchFamily="18" charset="0"/>
              </a:rPr>
              <a:t>Να θέσει κανόνες και όρια</a:t>
            </a:r>
          </a:p>
          <a:p>
            <a:r>
              <a:rPr lang="el-GR" sz="2400" dirty="0">
                <a:latin typeface="Times New Roman" panose="02020603050405020304" pitchFamily="18" charset="0"/>
                <a:cs typeface="Times New Roman" panose="02020603050405020304" pitchFamily="18" charset="0"/>
              </a:rPr>
              <a:t>Να δίνει στο άτομο που παίζει συγκεκριμένα χρήματα και να περιορίσει  την πρόσβασή του σε δικά του χρήματα</a:t>
            </a:r>
          </a:p>
          <a:p>
            <a:r>
              <a:rPr lang="el-GR" sz="2400" dirty="0">
                <a:latin typeface="Times New Roman" panose="02020603050405020304" pitchFamily="18" charset="0"/>
                <a:cs typeface="Times New Roman" panose="02020603050405020304" pitchFamily="18" charset="0"/>
              </a:rPr>
              <a:t>Να αναζητήσει βοήθεια από ειδικό για να μάθει πώς να χειρίζεται τον εθισμό του</a:t>
            </a:r>
            <a:endParaRPr lang="el-GR" sz="2400" dirty="0"/>
          </a:p>
          <a:p>
            <a:endParaRPr lang="el-GR" sz="2000" dirty="0"/>
          </a:p>
          <a:p>
            <a:endParaRPr lang="en-US" sz="2000" dirty="0"/>
          </a:p>
          <a:p>
            <a:endParaRPr lang="en-US" sz="500" dirty="0"/>
          </a:p>
          <a:p>
            <a:endParaRPr lang="el-GR" sz="500" dirty="0"/>
          </a:p>
          <a:p>
            <a:endParaRPr lang="el-GR" sz="500" dirty="0"/>
          </a:p>
        </p:txBody>
      </p:sp>
    </p:spTree>
    <p:extLst>
      <p:ext uri="{BB962C8B-B14F-4D97-AF65-F5344CB8AC3E}">
        <p14:creationId xmlns:p14="http://schemas.microsoft.com/office/powerpoint/2010/main" val="4033124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1" y="460428"/>
            <a:ext cx="8911687" cy="1002612"/>
          </a:xfrm>
        </p:spPr>
        <p:txBody>
          <a:bodyPr>
            <a:normAutofit/>
          </a:bodyPr>
          <a:lstStyle/>
          <a:p>
            <a:pPr algn="ctr"/>
            <a:r>
              <a:rPr lang="el-GR" sz="4400" i="1" dirty="0">
                <a:latin typeface="Times New Roman" panose="02020603050405020304" pitchFamily="18" charset="0"/>
                <a:cs typeface="Times New Roman" panose="02020603050405020304" pitchFamily="18" charset="0"/>
              </a:rPr>
              <a:t>Εθισμός στο διαδίκτυο</a:t>
            </a:r>
            <a:endParaRPr lang="en-US" sz="4400" i="1" dirty="0">
              <a:latin typeface="Times New Roman" panose="02020603050405020304" pitchFamily="18" charset="0"/>
              <a:cs typeface="Times New Roman" panose="02020603050405020304" pitchFamily="18" charset="0"/>
            </a:endParaRPr>
          </a:p>
        </p:txBody>
      </p:sp>
      <p:pic>
        <p:nvPicPr>
          <p:cNvPr id="13" name="Θέση περιεχομένου 12">
            <a:extLst>
              <a:ext uri="{FF2B5EF4-FFF2-40B4-BE49-F238E27FC236}">
                <a16:creationId xmlns:a16="http://schemas.microsoft.com/office/drawing/2014/main" id="{97F17900-F790-4BD2-97A6-8923630948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6724" y="2196462"/>
            <a:ext cx="7556662" cy="4149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70470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29553" y="490434"/>
            <a:ext cx="6687403" cy="654596"/>
          </a:xfrm>
        </p:spPr>
        <p:txBody>
          <a:bodyPr>
            <a:noAutofit/>
          </a:bodyPr>
          <a:lstStyle/>
          <a:p>
            <a:pPr algn="ctr"/>
            <a:r>
              <a:rPr lang="el-GR" sz="3600" i="1" dirty="0">
                <a:solidFill>
                  <a:schemeClr val="tx1"/>
                </a:solidFill>
                <a:latin typeface="Times New Roman" panose="02020603050405020304" pitchFamily="18" charset="0"/>
                <a:cs typeface="Times New Roman" panose="02020603050405020304" pitchFamily="18" charset="0"/>
              </a:rPr>
              <a:t>Τι είναι ο εθισμός στο διαδίκτυο;</a:t>
            </a:r>
          </a:p>
        </p:txBody>
      </p:sp>
      <p:sp>
        <p:nvSpPr>
          <p:cNvPr id="4" name="Θέση κειμένου 3"/>
          <p:cNvSpPr>
            <a:spLocks noGrp="1"/>
          </p:cNvSpPr>
          <p:nvPr>
            <p:ph type="body" sz="half" idx="2"/>
          </p:nvPr>
        </p:nvSpPr>
        <p:spPr>
          <a:xfrm>
            <a:off x="710556" y="2002068"/>
            <a:ext cx="6522757" cy="3284793"/>
          </a:xfrm>
        </p:spPr>
        <p:txBody>
          <a:bodyPr>
            <a:normAutofit/>
          </a:bodyPr>
          <a:lstStyle/>
          <a:p>
            <a:pPr algn="just"/>
            <a:r>
              <a:rPr lang="el-GR" sz="2600" dirty="0">
                <a:latin typeface="Times New Roman" panose="02020603050405020304" pitchFamily="18" charset="0"/>
                <a:cs typeface="Times New Roman" panose="02020603050405020304" pitchFamily="18" charset="0"/>
              </a:rPr>
              <a:t>Ο εθισμός στο διαδίκτυο (</a:t>
            </a:r>
            <a:r>
              <a:rPr lang="en-US" sz="2600" dirty="0">
                <a:latin typeface="Times New Roman" panose="02020603050405020304" pitchFamily="18" charset="0"/>
                <a:cs typeface="Times New Roman" panose="02020603050405020304" pitchFamily="18" charset="0"/>
              </a:rPr>
              <a:t>I</a:t>
            </a:r>
            <a:r>
              <a:rPr lang="el-GR" sz="2600" dirty="0">
                <a:latin typeface="Times New Roman" panose="02020603050405020304" pitchFamily="18" charset="0"/>
                <a:cs typeface="Times New Roman" panose="02020603050405020304" pitchFamily="18" charset="0"/>
              </a:rPr>
              <a:t>nternet Addiction)</a:t>
            </a:r>
            <a:r>
              <a:rPr lang="en-US" sz="2600" dirty="0">
                <a:latin typeface="Times New Roman" panose="02020603050405020304" pitchFamily="18" charset="0"/>
                <a:cs typeface="Times New Roman" panose="02020603050405020304" pitchFamily="18" charset="0"/>
              </a:rPr>
              <a:t>,</a:t>
            </a:r>
            <a:r>
              <a:rPr lang="el-GR" sz="2600" dirty="0">
                <a:latin typeface="Times New Roman" panose="02020603050405020304" pitchFamily="18" charset="0"/>
                <a:cs typeface="Times New Roman" panose="02020603050405020304" pitchFamily="18" charset="0"/>
              </a:rPr>
              <a:t> αναφέρεται στην  καταναγκαστική, υπερβολική χρήση του διαδικτύου και τον εκνευρισμό ή δυσθυμική συμπεριφορά που παρουσιάζεται κατά τη στέρησή</a:t>
            </a:r>
            <a:r>
              <a:rPr lang="el-GR" sz="2600" dirty="0"/>
              <a:t> </a:t>
            </a:r>
            <a:r>
              <a:rPr lang="el-GR" sz="2600" dirty="0">
                <a:latin typeface="Times New Roman" panose="02020603050405020304" pitchFamily="18" charset="0"/>
                <a:cs typeface="Times New Roman" panose="02020603050405020304" pitchFamily="18" charset="0"/>
              </a:rPr>
              <a:t>της</a:t>
            </a:r>
            <a:r>
              <a:rPr lang="el-GR" sz="2600" dirty="0"/>
              <a:t>. </a:t>
            </a:r>
          </a:p>
        </p:txBody>
      </p:sp>
      <p:pic>
        <p:nvPicPr>
          <p:cNvPr id="8" name="Θέση περιεχομένου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8645" y="1924334"/>
            <a:ext cx="4574345" cy="3403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7019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60278" y="654655"/>
            <a:ext cx="8911687" cy="669178"/>
          </a:xfrm>
        </p:spPr>
        <p:txBody>
          <a:bodyPr>
            <a:normAutofit/>
          </a:bodyPr>
          <a:lstStyle/>
          <a:p>
            <a:pPr algn="ctr"/>
            <a:r>
              <a:rPr lang="el-GR" i="1" dirty="0">
                <a:latin typeface="Times New Roman" panose="02020603050405020304" pitchFamily="18" charset="0"/>
                <a:cs typeface="Times New Roman" panose="02020603050405020304" pitchFamily="18" charset="0"/>
              </a:rPr>
              <a:t>Μορφές εθισμού στο διαδίκτυο</a:t>
            </a:r>
          </a:p>
        </p:txBody>
      </p:sp>
      <p:sp>
        <p:nvSpPr>
          <p:cNvPr id="3" name="Θέση περιεχομένου 2"/>
          <p:cNvSpPr>
            <a:spLocks noGrp="1"/>
          </p:cNvSpPr>
          <p:nvPr>
            <p:ph idx="1"/>
          </p:nvPr>
        </p:nvSpPr>
        <p:spPr>
          <a:xfrm>
            <a:off x="1737447" y="1775398"/>
            <a:ext cx="9412773" cy="4570811"/>
          </a:xfrm>
        </p:spPr>
        <p:txBody>
          <a:bodyPr>
            <a:normAutofit lnSpcReduction="10000"/>
          </a:bodyPr>
          <a:lstStyle/>
          <a:p>
            <a:pPr algn="just"/>
            <a:r>
              <a:rPr lang="en-US" sz="2400" b="1" i="1" dirty="0">
                <a:latin typeface="Times New Roman" panose="02020603050405020304" pitchFamily="18" charset="0"/>
                <a:cs typeface="Times New Roman" panose="02020603050405020304" pitchFamily="18" charset="0"/>
              </a:rPr>
              <a:t>Social </a:t>
            </a:r>
            <a:r>
              <a:rPr lang="el-GR" sz="2400" b="1" i="1" dirty="0">
                <a:latin typeface="Times New Roman" panose="02020603050405020304" pitchFamily="18" charset="0"/>
                <a:cs typeface="Times New Roman" panose="02020603050405020304" pitchFamily="18" charset="0"/>
              </a:rPr>
              <a:t>Addiction:</a:t>
            </a:r>
            <a:r>
              <a:rPr lang="el-GR" sz="2400" dirty="0">
                <a:latin typeface="Times New Roman" panose="02020603050405020304" pitchFamily="18" charset="0"/>
                <a:cs typeface="Times New Roman" panose="02020603050405020304" pitchFamily="18" charset="0"/>
              </a:rPr>
              <a:t> Όταν κάποιος περνά πολύ μεγάλο μέρος της ημέρας του χρησιμοποιώντας το Facebook, το Twitter, το Instagram κ.α. </a:t>
            </a:r>
          </a:p>
          <a:p>
            <a:pPr algn="just"/>
            <a:r>
              <a:rPr lang="el-GR" sz="2400" b="1" i="1" dirty="0">
                <a:latin typeface="Times New Roman" panose="02020603050405020304" pitchFamily="18" charset="0"/>
                <a:cs typeface="Times New Roman" panose="02020603050405020304" pitchFamily="18" charset="0"/>
              </a:rPr>
              <a:t>Online game: </a:t>
            </a:r>
            <a:r>
              <a:rPr lang="el-GR" sz="2400" dirty="0">
                <a:latin typeface="Times New Roman" panose="02020603050405020304" pitchFamily="18" charset="0"/>
                <a:cs typeface="Times New Roman" panose="02020603050405020304" pitchFamily="18" charset="0"/>
              </a:rPr>
              <a:t>Η υπέρμετρη χρήση και εξάρτηση σε ηλεκτρονικά παιχνίδια</a:t>
            </a:r>
            <a:r>
              <a:rPr lang="en-US" sz="2400" dirty="0">
                <a:latin typeface="Times New Roman" panose="02020603050405020304" pitchFamily="18" charset="0"/>
                <a:cs typeface="Times New Roman" panose="02020603050405020304" pitchFamily="18" charset="0"/>
              </a:rPr>
              <a:t>.</a:t>
            </a:r>
            <a:endParaRPr lang="el-GR" sz="2400" dirty="0">
              <a:latin typeface="Times New Roman" panose="02020603050405020304" pitchFamily="18" charset="0"/>
              <a:cs typeface="Times New Roman" panose="02020603050405020304" pitchFamily="18" charset="0"/>
            </a:endParaRPr>
          </a:p>
          <a:p>
            <a:pPr algn="just"/>
            <a:r>
              <a:rPr lang="el-GR" sz="2400" b="1" i="1" dirty="0">
                <a:latin typeface="Times New Roman" panose="02020603050405020304" pitchFamily="18" charset="0"/>
                <a:cs typeface="Times New Roman" panose="02020603050405020304" pitchFamily="18" charset="0"/>
              </a:rPr>
              <a:t>Online gambling: </a:t>
            </a:r>
            <a:r>
              <a:rPr lang="el-GR" sz="2400" dirty="0">
                <a:latin typeface="Times New Roman" panose="02020603050405020304" pitchFamily="18" charset="0"/>
                <a:cs typeface="Times New Roman" panose="02020603050405020304" pitchFamily="18" charset="0"/>
              </a:rPr>
              <a:t>Εθισμός στον online τζόγο, καζίνο, τυχερά παιχνίδια κ.α.</a:t>
            </a:r>
          </a:p>
          <a:p>
            <a:pPr algn="just"/>
            <a:r>
              <a:rPr lang="el-GR" sz="2400" b="1" i="1" dirty="0">
                <a:latin typeface="Times New Roman" panose="02020603050405020304" pitchFamily="18" charset="0"/>
                <a:cs typeface="Times New Roman" panose="02020603050405020304" pitchFamily="18" charset="0"/>
              </a:rPr>
              <a:t>Chat Room Addiction: </a:t>
            </a:r>
            <a:r>
              <a:rPr lang="el-GR" sz="2400" dirty="0">
                <a:latin typeface="Times New Roman" panose="02020603050405020304" pitchFamily="18" charset="0"/>
                <a:cs typeface="Times New Roman" panose="02020603050405020304" pitchFamily="18" charset="0"/>
              </a:rPr>
              <a:t>Ο γνωστός εθισμός , το γνωστό  ‘chatting’ όπως το περιγράφουν οι νέοι,  στο οποίο οι χρήστες επικοινωνούν με άλλους χρήστες σε οποιοδήποτε μέρος της γης.</a:t>
            </a:r>
          </a:p>
          <a:p>
            <a:pPr algn="just"/>
            <a:r>
              <a:rPr lang="el-GR" sz="2400" b="1" i="1" dirty="0">
                <a:latin typeface="Times New Roman" panose="02020603050405020304" pitchFamily="18" charset="0"/>
                <a:cs typeface="Times New Roman" panose="02020603050405020304" pitchFamily="18" charset="0"/>
              </a:rPr>
              <a:t>Cyber stalking: </a:t>
            </a:r>
            <a:r>
              <a:rPr lang="el-GR" sz="2400" dirty="0">
                <a:latin typeface="Times New Roman" panose="02020603050405020304" pitchFamily="18" charset="0"/>
                <a:cs typeface="Times New Roman" panose="02020603050405020304" pitchFamily="18" charset="0"/>
              </a:rPr>
              <a:t>Ο εκφοβισμός κάποιου χρηστή από άλλον μέσω του διαδικτύου.</a:t>
            </a:r>
          </a:p>
          <a:p>
            <a:pPr marL="0" indent="0">
              <a:buNone/>
            </a:pPr>
            <a:endParaRPr lang="el-GR" dirty="0"/>
          </a:p>
        </p:txBody>
      </p:sp>
    </p:spTree>
    <p:extLst>
      <p:ext uri="{BB962C8B-B14F-4D97-AF65-F5344CB8AC3E}">
        <p14:creationId xmlns:p14="http://schemas.microsoft.com/office/powerpoint/2010/main" val="50191566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726141" y="445429"/>
            <a:ext cx="4612341" cy="1142719"/>
          </a:xfrm>
        </p:spPr>
        <p:txBody>
          <a:bodyPr anchor="ctr">
            <a:normAutofit/>
          </a:bodyPr>
          <a:lstStyle/>
          <a:p>
            <a:pPr lvl="1" algn="ctr"/>
            <a:r>
              <a:rPr lang="el-GR" sz="3600" b="0" i="1" dirty="0">
                <a:latin typeface="Times New Roman" panose="02020603050405020304" pitchFamily="18" charset="0"/>
                <a:cs typeface="Times New Roman" panose="02020603050405020304" pitchFamily="18" charset="0"/>
              </a:rPr>
              <a:t>Τι είναι εθισμός;</a:t>
            </a:r>
          </a:p>
        </p:txBody>
      </p:sp>
      <p:sp>
        <p:nvSpPr>
          <p:cNvPr id="4" name="Θέση περιεχομένου 3"/>
          <p:cNvSpPr>
            <a:spLocks noGrp="1"/>
          </p:cNvSpPr>
          <p:nvPr>
            <p:ph sz="half" idx="2"/>
          </p:nvPr>
        </p:nvSpPr>
        <p:spPr>
          <a:xfrm>
            <a:off x="583097" y="1815353"/>
            <a:ext cx="5414478" cy="4174630"/>
          </a:xfrm>
        </p:spPr>
        <p:txBody>
          <a:bodyPr>
            <a:normAutofit/>
          </a:bodyPr>
          <a:lstStyle/>
          <a:p>
            <a:pPr marL="0" indent="0" algn="just">
              <a:buNone/>
            </a:pPr>
            <a:r>
              <a:rPr lang="el-GR" sz="2000" dirty="0">
                <a:latin typeface="Times New Roman" panose="02020603050405020304" pitchFamily="18" charset="0"/>
                <a:cs typeface="Times New Roman" panose="02020603050405020304" pitchFamily="18" charset="0"/>
              </a:rPr>
              <a:t>Ο εθισμός είναι μία κατάσταση που προκαλείται όταν ένα άτομο καταναλώνει μία ουσία ή ασκεί μία δραστηριότητα που μπορεί να είναι ευχάριστη, η συνέχιση της οποίας, όμως, γίνεται ψυχαναγκαστική και παρεμβαίνει σε συνηθισμένες ευθύνες και αρμοδιότητες.</a:t>
            </a:r>
          </a:p>
        </p:txBody>
      </p:sp>
      <p:sp>
        <p:nvSpPr>
          <p:cNvPr id="5" name="Θέση κειμένου 4"/>
          <p:cNvSpPr>
            <a:spLocks noGrp="1"/>
          </p:cNvSpPr>
          <p:nvPr>
            <p:ph type="body" sz="quarter" idx="3"/>
          </p:nvPr>
        </p:nvSpPr>
        <p:spPr>
          <a:xfrm>
            <a:off x="6517996" y="498292"/>
            <a:ext cx="4894544" cy="1007969"/>
          </a:xfrm>
        </p:spPr>
        <p:txBody>
          <a:bodyPr anchor="ctr">
            <a:normAutofit/>
          </a:bodyPr>
          <a:lstStyle/>
          <a:p>
            <a:pPr algn="ctr"/>
            <a:r>
              <a:rPr lang="el-GR" sz="3600" b="0" i="1" dirty="0">
                <a:latin typeface="Times New Roman" panose="02020603050405020304" pitchFamily="18" charset="0"/>
                <a:cs typeface="Times New Roman" panose="02020603050405020304" pitchFamily="18" charset="0"/>
              </a:rPr>
              <a:t>Τι είναι εξάρτηση;</a:t>
            </a:r>
          </a:p>
        </p:txBody>
      </p:sp>
      <p:sp>
        <p:nvSpPr>
          <p:cNvPr id="6" name="Θέση περιεχομένου 5"/>
          <p:cNvSpPr>
            <a:spLocks noGrp="1"/>
          </p:cNvSpPr>
          <p:nvPr>
            <p:ph sz="quarter" idx="4"/>
          </p:nvPr>
        </p:nvSpPr>
        <p:spPr>
          <a:xfrm>
            <a:off x="6427880" y="1815353"/>
            <a:ext cx="5414478" cy="4174630"/>
          </a:xfrm>
        </p:spPr>
        <p:txBody>
          <a:bodyPr>
            <a:normAutofit/>
          </a:bodyPr>
          <a:lstStyle/>
          <a:p>
            <a:pPr marL="0" indent="0" algn="just">
              <a:buNone/>
            </a:pPr>
            <a:r>
              <a:rPr lang="el-GR" sz="2000" dirty="0">
                <a:latin typeface="Times New Roman" panose="02020603050405020304" pitchFamily="18" charset="0"/>
                <a:cs typeface="Times New Roman" panose="02020603050405020304" pitchFamily="18" charset="0"/>
              </a:rPr>
              <a:t>Η εξάρτηση είναι μια παθολογική κατάσταση του εγκεφάλου που οδηγεί αναπόδραστα εκατομμύρια ανθρώπους σε μια διαρκή και απελπισμένη αναζήτηση του αισθήματος ηδονής, που μόνο η χρήση και η κατάχρηση αυτών των ουσιών μπορεί να τους εξασφαλίσει.</a:t>
            </a:r>
          </a:p>
        </p:txBody>
      </p:sp>
    </p:spTree>
    <p:extLst>
      <p:ext uri="{BB962C8B-B14F-4D97-AF65-F5344CB8AC3E}">
        <p14:creationId xmlns:p14="http://schemas.microsoft.com/office/powerpoint/2010/main" val="2604679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33850" y="582083"/>
            <a:ext cx="8911687" cy="798290"/>
          </a:xfrm>
        </p:spPr>
        <p:txBody>
          <a:bodyPr>
            <a:normAutofit/>
          </a:bodyPr>
          <a:lstStyle/>
          <a:p>
            <a:pPr algn="ctr"/>
            <a:r>
              <a:rPr lang="el-GR" i="1" dirty="0">
                <a:latin typeface="Times New Roman" panose="02020603050405020304" pitchFamily="18" charset="0"/>
                <a:cs typeface="Times New Roman" panose="02020603050405020304" pitchFamily="18" charset="0"/>
              </a:rPr>
              <a:t>Αιτίες εθισμού στο διαδίκτυο </a:t>
            </a:r>
          </a:p>
        </p:txBody>
      </p:sp>
      <p:sp>
        <p:nvSpPr>
          <p:cNvPr id="3" name="Θέση περιεχομένου 2"/>
          <p:cNvSpPr>
            <a:spLocks noGrp="1"/>
          </p:cNvSpPr>
          <p:nvPr>
            <p:ph idx="1"/>
          </p:nvPr>
        </p:nvSpPr>
        <p:spPr>
          <a:xfrm>
            <a:off x="1915736" y="1760561"/>
            <a:ext cx="8915400" cy="4585648"/>
          </a:xfrm>
        </p:spPr>
        <p:txBody>
          <a:bodyPr>
            <a:normAutofit fontScale="70000" lnSpcReduction="20000"/>
          </a:bodyPr>
          <a:lstStyle/>
          <a:p>
            <a:pPr algn="just"/>
            <a:r>
              <a:rPr lang="el-GR" sz="3100" dirty="0">
                <a:latin typeface="Times New Roman" panose="02020603050405020304" pitchFamily="18" charset="0"/>
                <a:cs typeface="Times New Roman" panose="02020603050405020304" pitchFamily="18" charset="0"/>
              </a:rPr>
              <a:t>Ευχάριστες σκέψεις και συναισθήματα που εμφανίζονται όσο το άτομο κάνει χρήση του διαδικτύου.</a:t>
            </a:r>
          </a:p>
          <a:p>
            <a:pPr algn="just"/>
            <a:r>
              <a:rPr lang="el-GR" sz="3100" dirty="0">
                <a:latin typeface="Times New Roman" panose="02020603050405020304" pitchFamily="18" charset="0"/>
                <a:cs typeface="Times New Roman" panose="02020603050405020304" pitchFamily="18" charset="0"/>
              </a:rPr>
              <a:t>«Αυτο-θεραπεία» ψυχικών διαταραχών και ψυχολογικών συμπτωμάτων μέσω του διαδικτύου.</a:t>
            </a:r>
          </a:p>
          <a:p>
            <a:pPr algn="just"/>
            <a:r>
              <a:rPr lang="el-GR" sz="3100" dirty="0">
                <a:latin typeface="Times New Roman" panose="02020603050405020304" pitchFamily="18" charset="0"/>
                <a:cs typeface="Times New Roman" panose="02020603050405020304" pitchFamily="18" charset="0"/>
              </a:rPr>
              <a:t>Οικογενειακοί παράγοντες που παρακινούν το άτομο στη χρήση του διαδικτύου π.χ χρήση του διαδικτύου με σκοπό την αποφυγή οικογενειακών συγκρούσεων.</a:t>
            </a:r>
          </a:p>
          <a:p>
            <a:pPr algn="just"/>
            <a:r>
              <a:rPr lang="el-GR" sz="3100" dirty="0">
                <a:latin typeface="Times New Roman" panose="02020603050405020304" pitchFamily="18" charset="0"/>
                <a:cs typeface="Times New Roman" panose="02020603050405020304" pitchFamily="18" charset="0"/>
              </a:rPr>
              <a:t>Έλλειψη κοινωνικών δεξιοτήτων που θα τους βοηθούσαν να γνωρίσουν ανθρώπους απευθείας, παρά μόνο μέσω της σύνδεσης τους στο διαδίκτυο. </a:t>
            </a:r>
          </a:p>
          <a:p>
            <a:pPr algn="just"/>
            <a:r>
              <a:rPr lang="el-GR" sz="3100" dirty="0">
                <a:latin typeface="Times New Roman" panose="02020603050405020304" pitchFamily="18" charset="0"/>
                <a:cs typeface="Times New Roman" panose="02020603050405020304" pitchFamily="18" charset="0"/>
              </a:rPr>
              <a:t>Πρότυπα και η συμπεριφορά των συνομηλίκων επίσης  παίζουν κάποιο ρόλο: οι χρήστες γίνονται μάρτυρες του πως οι άλλοι χρησιμοποιούν το διαδίκτυο και μετά αντιγράφουν αυτή τη συμπεριφορά. με την απλή μοναχική πλοήγηση στο διαδίκτυο.</a:t>
            </a:r>
          </a:p>
          <a:p>
            <a:endParaRPr lang="el-G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05203"/>
      </p:ext>
    </p:extLst>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9768" y="549900"/>
            <a:ext cx="10572966" cy="795269"/>
          </a:xfrm>
        </p:spPr>
        <p:txBody>
          <a:bodyPr>
            <a:noAutofit/>
          </a:bodyPr>
          <a:lstStyle/>
          <a:p>
            <a:pPr algn="ctr"/>
            <a:r>
              <a:rPr lang="el-GR" sz="3600" i="1" dirty="0">
                <a:latin typeface="Times New Roman" panose="02020603050405020304" pitchFamily="18" charset="0"/>
                <a:cs typeface="Times New Roman" panose="02020603050405020304" pitchFamily="18" charset="0"/>
              </a:rPr>
              <a:t>Προειδοποιητικές ενδείξεις για τον εθισμό στο διαδίκτυο</a:t>
            </a:r>
          </a:p>
        </p:txBody>
      </p:sp>
      <p:sp>
        <p:nvSpPr>
          <p:cNvPr id="4" name="Θέση κειμένου 3"/>
          <p:cNvSpPr>
            <a:spLocks noGrp="1"/>
          </p:cNvSpPr>
          <p:nvPr>
            <p:ph type="body" sz="half" idx="2"/>
          </p:nvPr>
        </p:nvSpPr>
        <p:spPr>
          <a:xfrm>
            <a:off x="838561" y="2085954"/>
            <a:ext cx="5439409" cy="3968981"/>
          </a:xfrm>
        </p:spPr>
        <p:txBody>
          <a:bodyPr>
            <a:noAutofit/>
          </a:bodyPr>
          <a:lstStyle/>
          <a:p>
            <a:pPr marL="342900" indent="-342900" algn="just">
              <a:lnSpc>
                <a:spcPct val="80000"/>
              </a:lnSpc>
              <a:buFont typeface="Wingdings 3" charset="2"/>
              <a:buChar char=""/>
            </a:pPr>
            <a:r>
              <a:rPr lang="el-GR" sz="2400" dirty="0">
                <a:latin typeface="Times New Roman" panose="02020603050405020304" pitchFamily="18" charset="0"/>
                <a:cs typeface="Times New Roman" panose="02020603050405020304" pitchFamily="18" charset="0"/>
              </a:rPr>
              <a:t>Αδυναμία του ατόμου να σταματήσει τη δραστηριότητα. </a:t>
            </a:r>
          </a:p>
          <a:p>
            <a:pPr marL="342900" indent="-342900" algn="just">
              <a:lnSpc>
                <a:spcPct val="80000"/>
              </a:lnSpc>
              <a:buFont typeface="Wingdings 3" charset="2"/>
              <a:buChar char=""/>
            </a:pPr>
            <a:r>
              <a:rPr lang="el-GR" sz="2400" dirty="0">
                <a:latin typeface="Times New Roman" panose="02020603050405020304" pitchFamily="18" charset="0"/>
                <a:cs typeface="Times New Roman" panose="02020603050405020304" pitchFamily="18" charset="0"/>
              </a:rPr>
              <a:t>Απομόνωση από την οικογένεια και τους φίλους.</a:t>
            </a:r>
          </a:p>
          <a:p>
            <a:pPr marL="342900" indent="-342900" algn="just">
              <a:lnSpc>
                <a:spcPct val="80000"/>
              </a:lnSpc>
              <a:buFont typeface="Wingdings 3" charset="2"/>
              <a:buChar char=""/>
            </a:pPr>
            <a:r>
              <a:rPr lang="el-GR" sz="2400" dirty="0">
                <a:latin typeface="Times New Roman" panose="02020603050405020304" pitchFamily="18" charset="0"/>
                <a:cs typeface="Times New Roman" panose="02020603050405020304" pitchFamily="18" charset="0"/>
              </a:rPr>
              <a:t>Μείωση επιδόσεων είτε στο σχολείο είτε στη δουλειά.</a:t>
            </a:r>
          </a:p>
          <a:p>
            <a:pPr marL="342900" indent="-342900" algn="just">
              <a:lnSpc>
                <a:spcPct val="80000"/>
              </a:lnSpc>
              <a:buFont typeface="Wingdings 3" charset="2"/>
              <a:buChar char=""/>
            </a:pPr>
            <a:r>
              <a:rPr lang="el-GR" sz="2400" dirty="0">
                <a:latin typeface="Times New Roman" panose="02020603050405020304" pitchFamily="18" charset="0"/>
                <a:cs typeface="Times New Roman" panose="02020603050405020304" pitchFamily="18" charset="0"/>
              </a:rPr>
              <a:t>Συναισθηματικό κενό, άσχημη διάθεση, επιθετικότητα, όταν δεν είναι online.</a:t>
            </a:r>
          </a:p>
          <a:p>
            <a:pPr marL="342900" indent="-342900" algn="just">
              <a:lnSpc>
                <a:spcPct val="80000"/>
              </a:lnSpc>
              <a:buFont typeface="Wingdings 3" charset="2"/>
              <a:buChar char=""/>
            </a:pPr>
            <a:r>
              <a:rPr lang="el-GR" sz="2400" dirty="0">
                <a:latin typeface="Times New Roman" panose="02020603050405020304" pitchFamily="18" charset="0"/>
                <a:cs typeface="Times New Roman" panose="02020603050405020304" pitchFamily="18" charset="0"/>
              </a:rPr>
              <a:t>Ψέματα προς τα μέλη της οικογένειας ή φίλους.</a:t>
            </a:r>
          </a:p>
          <a:p>
            <a:pPr>
              <a:lnSpc>
                <a:spcPct val="80000"/>
              </a:lnSpc>
            </a:pPr>
            <a:endParaRPr lang="el-GR" sz="2000" dirty="0">
              <a:latin typeface="Times New Roman" panose="02020603050405020304" pitchFamily="18" charset="0"/>
              <a:cs typeface="Times New Roman" panose="02020603050405020304" pitchFamily="18" charset="0"/>
            </a:endParaRPr>
          </a:p>
        </p:txBody>
      </p:sp>
      <p:pic>
        <p:nvPicPr>
          <p:cNvPr id="9" name="Θέση περιεχομένου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1091" y="2055996"/>
            <a:ext cx="5584102" cy="3712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66489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705971" y="624110"/>
            <a:ext cx="9798642" cy="999974"/>
          </a:xfrm>
        </p:spPr>
        <p:txBody>
          <a:bodyPr>
            <a:normAutofit fontScale="90000"/>
          </a:bodyPr>
          <a:lstStyle/>
          <a:p>
            <a:pPr algn="ctr"/>
            <a:r>
              <a:rPr lang="el-GR" sz="4000" i="1" dirty="0">
                <a:latin typeface="Times New Roman" panose="02020603050405020304" pitchFamily="18" charset="0"/>
                <a:cs typeface="Times New Roman" panose="02020603050405020304" pitchFamily="18" charset="0"/>
              </a:rPr>
              <a:t>Σωματικά συμπτώματα του διαδικτυακού εθισμού</a:t>
            </a:r>
          </a:p>
        </p:txBody>
      </p:sp>
      <p:sp>
        <p:nvSpPr>
          <p:cNvPr id="3" name="Θέση περιεχομένου 2"/>
          <p:cNvSpPr>
            <a:spLocks noGrp="1"/>
          </p:cNvSpPr>
          <p:nvPr>
            <p:ph idx="1"/>
          </p:nvPr>
        </p:nvSpPr>
        <p:spPr>
          <a:xfrm>
            <a:off x="1879529" y="1997123"/>
            <a:ext cx="8915400" cy="3777622"/>
          </a:xfrm>
        </p:spPr>
        <p:txBody>
          <a:bodyPr>
            <a:normAutofit fontScale="92500" lnSpcReduction="10000"/>
          </a:bodyPr>
          <a:lstStyle/>
          <a:p>
            <a:r>
              <a:rPr lang="el-GR" sz="2600" dirty="0">
                <a:latin typeface="Times New Roman" panose="02020603050405020304" pitchFamily="18" charset="0"/>
                <a:cs typeface="Times New Roman" panose="02020603050405020304" pitchFamily="18" charset="0"/>
              </a:rPr>
              <a:t>Διατροφικές διαταραχές. </a:t>
            </a:r>
          </a:p>
          <a:p>
            <a:r>
              <a:rPr lang="el-GR" sz="2600" dirty="0">
                <a:latin typeface="Times New Roman" panose="02020603050405020304" pitchFamily="18" charset="0"/>
                <a:cs typeface="Times New Roman" panose="02020603050405020304" pitchFamily="18" charset="0"/>
              </a:rPr>
              <a:t>Διαταραχές του ύπνου και αλλαγή των συνηθειών ύπνου. </a:t>
            </a:r>
          </a:p>
          <a:p>
            <a:r>
              <a:rPr lang="el-GR" sz="2600" dirty="0">
                <a:latin typeface="Times New Roman" panose="02020603050405020304" pitchFamily="18" charset="0"/>
                <a:cs typeface="Times New Roman" panose="02020603050405020304" pitchFamily="18" charset="0"/>
              </a:rPr>
              <a:t>Παθήσεις σε οστά και μύες.  </a:t>
            </a:r>
          </a:p>
          <a:p>
            <a:r>
              <a:rPr lang="el-GR" sz="2600" dirty="0">
                <a:latin typeface="Times New Roman" panose="02020603050405020304" pitchFamily="18" charset="0"/>
                <a:cs typeface="Times New Roman" panose="02020603050405020304" pitchFamily="18" charset="0"/>
              </a:rPr>
              <a:t>Μειωμένη αθλητική δραστηριότητα. </a:t>
            </a:r>
          </a:p>
          <a:p>
            <a:r>
              <a:rPr lang="el-GR" sz="2600" dirty="0">
                <a:latin typeface="Times New Roman" panose="02020603050405020304" pitchFamily="18" charset="0"/>
                <a:cs typeface="Times New Roman" panose="02020603050405020304" pitchFamily="18" charset="0"/>
              </a:rPr>
              <a:t>Ξηρά μάτια – μυωπία.</a:t>
            </a:r>
          </a:p>
          <a:p>
            <a:r>
              <a:rPr lang="el-GR" sz="2600" dirty="0">
                <a:latin typeface="Times New Roman" panose="02020603050405020304" pitchFamily="18" charset="0"/>
                <a:cs typeface="Times New Roman" panose="02020603050405020304" pitchFamily="18" charset="0"/>
              </a:rPr>
              <a:t>Ημικρανίες. </a:t>
            </a:r>
          </a:p>
          <a:p>
            <a:r>
              <a:rPr lang="el-GR" sz="2600" dirty="0">
                <a:latin typeface="Times New Roman" panose="02020603050405020304" pitchFamily="18" charset="0"/>
                <a:cs typeface="Times New Roman" panose="02020603050405020304" pitchFamily="18" charset="0"/>
              </a:rPr>
              <a:t>Παχυσαρκία από την καθιστική ζωή. </a:t>
            </a:r>
          </a:p>
          <a:p>
            <a:r>
              <a:rPr lang="el-GR" sz="2600" dirty="0">
                <a:latin typeface="Times New Roman" panose="02020603050405020304" pitchFamily="18" charset="0"/>
                <a:cs typeface="Times New Roman" panose="02020603050405020304" pitchFamily="18" charset="0"/>
              </a:rPr>
              <a:t>Παραμέληση προσωπικής υγιεινής.</a:t>
            </a:r>
          </a:p>
          <a:p>
            <a:endParaRPr lang="el-GR" dirty="0"/>
          </a:p>
        </p:txBody>
      </p:sp>
    </p:spTree>
    <p:extLst>
      <p:ext uri="{BB962C8B-B14F-4D97-AF65-F5344CB8AC3E}">
        <p14:creationId xmlns:p14="http://schemas.microsoft.com/office/powerpoint/2010/main" val="896397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92072" y="450374"/>
            <a:ext cx="10345003" cy="1214651"/>
          </a:xfrm>
        </p:spPr>
        <p:txBody>
          <a:bodyPr>
            <a:normAutofit fontScale="90000"/>
          </a:bodyPr>
          <a:lstStyle/>
          <a:p>
            <a:pPr algn="ctr"/>
            <a:r>
              <a:rPr lang="el-GR" sz="4000" i="1" dirty="0">
                <a:latin typeface="Times New Roman" panose="02020603050405020304" pitchFamily="18" charset="0"/>
                <a:cs typeface="Times New Roman" panose="02020603050405020304" pitchFamily="18" charset="0"/>
              </a:rPr>
              <a:t>Ψυχολογικές και κοινωνικές επιπτώσεις του εθισμού στο διαδίκτυο </a:t>
            </a:r>
            <a:r>
              <a:rPr lang="en-US" sz="1800" i="1" dirty="0">
                <a:latin typeface="Times New Roman" panose="02020603050405020304" pitchFamily="18" charset="0"/>
                <a:cs typeface="Times New Roman" panose="02020603050405020304" pitchFamily="18" charset="0"/>
              </a:rPr>
              <a:t>(1/2)</a:t>
            </a:r>
            <a:endParaRPr lang="el-GR" sz="1800" i="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783258" y="1728620"/>
            <a:ext cx="8029483" cy="4658532"/>
          </a:xfrm>
        </p:spPr>
        <p:txBody>
          <a:bodyPr>
            <a:normAutofit/>
          </a:bodyPr>
          <a:lstStyle/>
          <a:p>
            <a:r>
              <a:rPr lang="el-GR" sz="2300" dirty="0">
                <a:latin typeface="Times New Roman" panose="02020603050405020304" pitchFamily="18" charset="0"/>
                <a:cs typeface="Times New Roman" panose="02020603050405020304" pitchFamily="18" charset="0"/>
              </a:rPr>
              <a:t>Κοινωνική Απομάκρυνση – Απομόνωση </a:t>
            </a:r>
          </a:p>
          <a:p>
            <a:pPr lvl="1"/>
            <a:r>
              <a:rPr lang="el-GR" sz="2100" dirty="0">
                <a:latin typeface="Times New Roman" panose="02020603050405020304" pitchFamily="18" charset="0"/>
                <a:cs typeface="Times New Roman" panose="02020603050405020304" pitchFamily="18" charset="0"/>
              </a:rPr>
              <a:t>Διαταραγμένες οικογενειακές σχέσεις</a:t>
            </a:r>
          </a:p>
          <a:p>
            <a:pPr lvl="1"/>
            <a:r>
              <a:rPr lang="el-GR" sz="2100" dirty="0">
                <a:latin typeface="Times New Roman" panose="02020603050405020304" pitchFamily="18" charset="0"/>
                <a:cs typeface="Times New Roman" panose="02020603050405020304" pitchFamily="18" charset="0"/>
              </a:rPr>
              <a:t>Διαταραγμένες διαπροσωπικές σχέσεις</a:t>
            </a:r>
          </a:p>
          <a:p>
            <a:r>
              <a:rPr lang="el-GR" sz="2300" dirty="0">
                <a:latin typeface="Times New Roman" panose="02020603050405020304" pitchFamily="18" charset="0"/>
                <a:cs typeface="Times New Roman" panose="02020603050405020304" pitchFamily="18" charset="0"/>
              </a:rPr>
              <a:t>Περιορισμός ελευθέρου δημιουργικού χρόνου</a:t>
            </a:r>
          </a:p>
          <a:p>
            <a:pPr lvl="1"/>
            <a:r>
              <a:rPr lang="el-GR" sz="2100" dirty="0">
                <a:latin typeface="Times New Roman" panose="02020603050405020304" pitchFamily="18" charset="0"/>
                <a:cs typeface="Times New Roman" panose="02020603050405020304" pitchFamily="18" charset="0"/>
              </a:rPr>
              <a:t>Μειωμένη φυσική δραστηριότητα. </a:t>
            </a:r>
          </a:p>
          <a:p>
            <a:pPr lvl="1"/>
            <a:r>
              <a:rPr lang="el-GR" sz="2100" dirty="0">
                <a:latin typeface="Times New Roman" panose="02020603050405020304" pitchFamily="18" charset="0"/>
                <a:cs typeface="Times New Roman" panose="02020603050405020304" pitchFamily="18" charset="0"/>
              </a:rPr>
              <a:t>Έλλειψη χόμπι</a:t>
            </a:r>
          </a:p>
          <a:p>
            <a:r>
              <a:rPr lang="el-GR" sz="2300" dirty="0">
                <a:latin typeface="Times New Roman" panose="02020603050405020304" pitchFamily="18" charset="0"/>
                <a:cs typeface="Times New Roman" panose="02020603050405020304" pitchFamily="18" charset="0"/>
              </a:rPr>
              <a:t>Δεύτερη ζωή στο διαδίκτυο</a:t>
            </a:r>
          </a:p>
          <a:p>
            <a:pPr lvl="1"/>
            <a:r>
              <a:rPr lang="el-GR" sz="2100" dirty="0">
                <a:latin typeface="Times New Roman" panose="02020603050405020304" pitchFamily="18" charset="0"/>
                <a:cs typeface="Times New Roman" panose="02020603050405020304" pitchFamily="18" charset="0"/>
              </a:rPr>
              <a:t>Χαμηλή ποιότητα ζωής</a:t>
            </a:r>
          </a:p>
          <a:p>
            <a:pPr lvl="1"/>
            <a:r>
              <a:rPr lang="el-GR" sz="2100" dirty="0">
                <a:latin typeface="Times New Roman" panose="02020603050405020304" pitchFamily="18" charset="0"/>
                <a:cs typeface="Times New Roman" panose="02020603050405020304" pitchFamily="18" charset="0"/>
              </a:rPr>
              <a:t>Διαταραχή προσωπικότητας</a:t>
            </a:r>
          </a:p>
          <a:p>
            <a:pPr marL="0" indent="0">
              <a:buNone/>
            </a:pPr>
            <a:endParaRPr lang="el-G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811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B2AA026-65E7-46C0-8B47-A0BB27A8C6EA}"/>
              </a:ext>
            </a:extLst>
          </p:cNvPr>
          <p:cNvSpPr>
            <a:spLocks noGrp="1"/>
          </p:cNvSpPr>
          <p:nvPr>
            <p:ph idx="1"/>
          </p:nvPr>
        </p:nvSpPr>
        <p:spPr>
          <a:xfrm>
            <a:off x="1702106" y="2320120"/>
            <a:ext cx="5954287" cy="3125338"/>
          </a:xfrm>
        </p:spPr>
        <p:txBody>
          <a:bodyPr/>
          <a:lstStyle/>
          <a:p>
            <a:r>
              <a:rPr lang="el-GR" sz="2300" dirty="0">
                <a:latin typeface="Times New Roman" panose="02020603050405020304" pitchFamily="18" charset="0"/>
                <a:cs typeface="Times New Roman" panose="02020603050405020304" pitchFamily="18" charset="0"/>
              </a:rPr>
              <a:t>Χαμηλή αυτοεκτίμηση </a:t>
            </a:r>
          </a:p>
          <a:p>
            <a:pPr lvl="1" algn="just"/>
            <a:r>
              <a:rPr lang="el-GR" sz="2100" dirty="0">
                <a:latin typeface="Times New Roman" panose="02020603050405020304" pitchFamily="18" charset="0"/>
                <a:cs typeface="Times New Roman" panose="02020603050405020304" pitchFamily="18" charset="0"/>
              </a:rPr>
              <a:t>Κατάθλιψη</a:t>
            </a:r>
          </a:p>
          <a:p>
            <a:pPr lvl="1" algn="just"/>
            <a:r>
              <a:rPr lang="el-GR" sz="2100" dirty="0">
                <a:latin typeface="Times New Roman" panose="02020603050405020304" pitchFamily="18" charset="0"/>
                <a:cs typeface="Times New Roman" panose="02020603050405020304" pitchFamily="18" charset="0"/>
              </a:rPr>
              <a:t>Αυτοκτονικές τάσεις</a:t>
            </a:r>
          </a:p>
          <a:p>
            <a:r>
              <a:rPr lang="el-GR" sz="2300" dirty="0">
                <a:latin typeface="Times New Roman" panose="02020603050405020304" pitchFamily="18" charset="0"/>
                <a:cs typeface="Times New Roman" panose="02020603050405020304" pitchFamily="18" charset="0"/>
              </a:rPr>
              <a:t>Αποτυχία σε διάφορους τομείς της ζωής</a:t>
            </a:r>
          </a:p>
          <a:p>
            <a:pPr lvl="1" algn="just"/>
            <a:r>
              <a:rPr lang="el-GR" sz="2100" dirty="0">
                <a:latin typeface="Times New Roman" panose="02020603050405020304" pitchFamily="18" charset="0"/>
                <a:cs typeface="Times New Roman" panose="02020603050405020304" pitchFamily="18" charset="0"/>
              </a:rPr>
              <a:t>Σχολική αποτυχία - Χαμηλή επίδοση</a:t>
            </a:r>
          </a:p>
          <a:p>
            <a:pPr lvl="1" algn="just"/>
            <a:r>
              <a:rPr lang="el-GR" sz="2100" dirty="0">
                <a:latin typeface="Times New Roman" panose="02020603050405020304" pitchFamily="18" charset="0"/>
                <a:cs typeface="Times New Roman" panose="02020603050405020304" pitchFamily="18" charset="0"/>
              </a:rPr>
              <a:t>Ανεργία – Επαγγελματική απαξίωση</a:t>
            </a:r>
          </a:p>
          <a:p>
            <a:endParaRPr lang="el-GR" dirty="0"/>
          </a:p>
        </p:txBody>
      </p:sp>
      <p:sp>
        <p:nvSpPr>
          <p:cNvPr id="6" name="Τίτλος 1"/>
          <p:cNvSpPr>
            <a:spLocks noGrp="1"/>
          </p:cNvSpPr>
          <p:nvPr>
            <p:ph type="title"/>
          </p:nvPr>
        </p:nvSpPr>
        <p:spPr>
          <a:xfrm>
            <a:off x="1392072" y="450374"/>
            <a:ext cx="10345003" cy="1214651"/>
          </a:xfrm>
        </p:spPr>
        <p:txBody>
          <a:bodyPr>
            <a:normAutofit fontScale="90000"/>
          </a:bodyPr>
          <a:lstStyle/>
          <a:p>
            <a:pPr algn="ctr"/>
            <a:r>
              <a:rPr lang="el-GR" sz="4000" i="1" dirty="0">
                <a:latin typeface="Times New Roman" panose="02020603050405020304" pitchFamily="18" charset="0"/>
                <a:cs typeface="Times New Roman" panose="02020603050405020304" pitchFamily="18" charset="0"/>
              </a:rPr>
              <a:t>Ψυχολογικές και κοινωνικές επιπτώσεις του εθισμού στο διαδίκτυο </a:t>
            </a:r>
            <a:r>
              <a:rPr lang="en-US" sz="1800" i="1"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2</a:t>
            </a:r>
            <a:r>
              <a:rPr lang="en-US" sz="1800" i="1" dirty="0">
                <a:latin typeface="Times New Roman" panose="02020603050405020304" pitchFamily="18" charset="0"/>
                <a:cs typeface="Times New Roman" panose="02020603050405020304" pitchFamily="18" charset="0"/>
              </a:rPr>
              <a:t>/2)</a:t>
            </a:r>
            <a:endParaRPr lang="el-GR"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72422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3600" i="1" dirty="0">
                <a:latin typeface="Times New Roman" panose="02020603050405020304" pitchFamily="18" charset="0"/>
                <a:cs typeface="Times New Roman" panose="02020603050405020304" pitchFamily="18" charset="0"/>
              </a:rPr>
              <a:t>Τρόποι αντιμετώπισης του διαδικτυακού εθισμού</a:t>
            </a:r>
          </a:p>
        </p:txBody>
      </p:sp>
      <p:pic>
        <p:nvPicPr>
          <p:cNvPr id="5" name="Θέση εικόνα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1465" y="2346628"/>
            <a:ext cx="3702030" cy="2869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Θέση κειμένου 3"/>
          <p:cNvSpPr>
            <a:spLocks noGrp="1"/>
          </p:cNvSpPr>
          <p:nvPr>
            <p:ph type="body" sz="half" idx="4294967295"/>
          </p:nvPr>
        </p:nvSpPr>
        <p:spPr>
          <a:xfrm>
            <a:off x="1626919" y="2046741"/>
            <a:ext cx="5635625" cy="3775075"/>
          </a:xfrm>
        </p:spPr>
        <p:txBody>
          <a:bodyPr>
            <a:normAutofit lnSpcReduction="10000"/>
          </a:bodyPr>
          <a:lstStyle/>
          <a:p>
            <a:pPr marL="342900" indent="-342900">
              <a:lnSpc>
                <a:spcPct val="90000"/>
              </a:lnSpc>
              <a:buFont typeface="Wingdings 3" charset="2"/>
              <a:buChar char=""/>
            </a:pPr>
            <a:r>
              <a:rPr lang="el-GR" sz="2200" dirty="0">
                <a:latin typeface="Times New Roman" panose="02020603050405020304" pitchFamily="18" charset="0"/>
                <a:cs typeface="Times New Roman" panose="02020603050405020304" pitchFamily="18" charset="0"/>
              </a:rPr>
              <a:t>Χρήση εξωτερικών διακοπτών της χρήσης όπως ξυπνητήρι λήξης ή οριοθέτηση χρονοδιαγράμματος.</a:t>
            </a:r>
          </a:p>
          <a:p>
            <a:pPr marL="342900" indent="-342900">
              <a:lnSpc>
                <a:spcPct val="90000"/>
              </a:lnSpc>
              <a:buFont typeface="Wingdings 3" charset="2"/>
              <a:buChar char=""/>
            </a:pPr>
            <a:r>
              <a:rPr lang="el-GR" sz="2200" dirty="0">
                <a:latin typeface="Times New Roman" panose="02020603050405020304" pitchFamily="18" charset="0"/>
                <a:cs typeface="Times New Roman" panose="02020603050405020304" pitchFamily="18" charset="0"/>
              </a:rPr>
              <a:t>Μια λίστα των 5 σημαντικότερων επιπτώσεων του εθισμού κολλημένες στον υπολογιστή φαίνεται να βοηθούν. </a:t>
            </a:r>
          </a:p>
          <a:p>
            <a:pPr marL="342900" indent="-342900">
              <a:lnSpc>
                <a:spcPct val="90000"/>
              </a:lnSpc>
              <a:buFont typeface="Wingdings 3" charset="2"/>
              <a:buChar char=""/>
            </a:pPr>
            <a:r>
              <a:rPr lang="el-GR" sz="2200" dirty="0">
                <a:latin typeface="Times New Roman" panose="02020603050405020304" pitchFamily="18" charset="0"/>
                <a:cs typeface="Times New Roman" panose="02020603050405020304" pitchFamily="18" charset="0"/>
              </a:rPr>
              <a:t>Ιστοσελίδες ενημέρωσης και ομάδες αυτοβοήθειας που συνεισφέρουν είτε προληπτικά είτε στην αντιμετώπιση</a:t>
            </a:r>
            <a:r>
              <a:rPr lang="en-US" sz="2200" dirty="0">
                <a:latin typeface="Times New Roman" panose="02020603050405020304" pitchFamily="18" charset="0"/>
                <a:cs typeface="Times New Roman" panose="02020603050405020304" pitchFamily="18" charset="0"/>
              </a:rPr>
              <a:t>.</a:t>
            </a:r>
          </a:p>
          <a:p>
            <a:pPr marL="342900" indent="-342900">
              <a:lnSpc>
                <a:spcPct val="90000"/>
              </a:lnSpc>
              <a:buFont typeface="Wingdings 3" charset="2"/>
              <a:buChar char=""/>
            </a:pPr>
            <a:r>
              <a:rPr lang="el-GR" sz="2200" dirty="0">
                <a:latin typeface="Times New Roman" panose="02020603050405020304" pitchFamily="18" charset="0"/>
                <a:cs typeface="Times New Roman" panose="02020603050405020304" pitchFamily="18" charset="0"/>
              </a:rPr>
              <a:t>Σωστή και σφαιρική ενημέρωση των γονέων για τον διαδικτυακό εθισμό.</a:t>
            </a:r>
          </a:p>
          <a:p>
            <a:pPr marL="457200" indent="-457200">
              <a:buFont typeface="Arial" panose="020B0604020202020204" pitchFamily="34" charset="0"/>
              <a:buChar char="•"/>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00298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40156" y="565128"/>
            <a:ext cx="8911687" cy="1280890"/>
          </a:xfrm>
        </p:spPr>
        <p:txBody>
          <a:bodyPr>
            <a:normAutofit fontScale="90000"/>
          </a:bodyPr>
          <a:lstStyle/>
          <a:p>
            <a:pPr algn="ctr"/>
            <a:r>
              <a:rPr lang="el-GR" sz="4000" i="1" dirty="0">
                <a:latin typeface="Times New Roman" panose="02020603050405020304" pitchFamily="18" charset="0"/>
                <a:cs typeface="Times New Roman" panose="02020603050405020304" pitchFamily="18" charset="0"/>
              </a:rPr>
              <a:t>Οι ενέργειες των γονέων ενάντια στον διαδικτυακό εθισμό</a:t>
            </a:r>
          </a:p>
        </p:txBody>
      </p:sp>
      <p:sp>
        <p:nvSpPr>
          <p:cNvPr id="3" name="Θέση περιεχομένου 2"/>
          <p:cNvSpPr>
            <a:spLocks noGrp="1"/>
          </p:cNvSpPr>
          <p:nvPr>
            <p:ph idx="1"/>
          </p:nvPr>
        </p:nvSpPr>
        <p:spPr>
          <a:xfrm>
            <a:off x="838200" y="1941534"/>
            <a:ext cx="10515600" cy="4351338"/>
          </a:xfrm>
        </p:spPr>
        <p:txBody>
          <a:bodyPr/>
          <a:lstStyle/>
          <a:p>
            <a:r>
              <a:rPr lang="el-GR" sz="2600" dirty="0">
                <a:latin typeface="Times New Roman" panose="02020603050405020304" pitchFamily="18" charset="0"/>
                <a:cs typeface="Times New Roman" panose="02020603050405020304" pitchFamily="18" charset="0"/>
              </a:rPr>
              <a:t>Έλεγχος των ιστοσελίδων που επισκέπτεται το παιδί και των συνομιλιών των.</a:t>
            </a:r>
          </a:p>
          <a:p>
            <a:r>
              <a:rPr lang="el-GR" sz="2600" dirty="0">
                <a:latin typeface="Times New Roman" panose="02020603050405020304" pitchFamily="18" charset="0"/>
                <a:cs typeface="Times New Roman" panose="02020603050405020304" pitchFamily="18" charset="0"/>
              </a:rPr>
              <a:t>Χρήση φίλτρων γονικού ελέγχου για φραγή επιβλαβών ιστοσελίδων.</a:t>
            </a:r>
          </a:p>
          <a:p>
            <a:r>
              <a:rPr lang="el-GR" sz="2600" dirty="0">
                <a:latin typeface="Times New Roman" panose="02020603050405020304" pitchFamily="18" charset="0"/>
                <a:cs typeface="Times New Roman" panose="02020603050405020304" pitchFamily="18" charset="0"/>
              </a:rPr>
              <a:t>Συζήτηση  για τους κινδύνους.</a:t>
            </a:r>
          </a:p>
          <a:p>
            <a:r>
              <a:rPr lang="el-GR" sz="2600" dirty="0">
                <a:latin typeface="Times New Roman" panose="02020603050405020304" pitchFamily="18" charset="0"/>
                <a:cs typeface="Times New Roman" panose="02020603050405020304" pitchFamily="18" charset="0"/>
              </a:rPr>
              <a:t>Ενθάρρυνση άλλων δραστηριοτήτων, χόμπι, κ.λπ. που δεν περιλαμβάνουν τη χρήση ηλεκτρονικού υπολογιστή.</a:t>
            </a:r>
          </a:p>
          <a:p>
            <a:r>
              <a:rPr lang="el-GR" sz="2600" dirty="0">
                <a:latin typeface="Times New Roman" panose="02020603050405020304" pitchFamily="18" charset="0"/>
                <a:cs typeface="Times New Roman" panose="02020603050405020304" pitchFamily="18" charset="0"/>
              </a:rPr>
              <a:t>Τοποθέτηση του υπολογιστή σε κοινόχρηστο χώρο και όχι στο δωμάτιό του.</a:t>
            </a:r>
          </a:p>
          <a:p>
            <a:endParaRPr lang="el-GR" dirty="0"/>
          </a:p>
        </p:txBody>
      </p:sp>
    </p:spTree>
    <p:extLst>
      <p:ext uri="{BB962C8B-B14F-4D97-AF65-F5344CB8AC3E}">
        <p14:creationId xmlns:p14="http://schemas.microsoft.com/office/powerpoint/2010/main" val="141847319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46218" y="520560"/>
            <a:ext cx="9936266" cy="1280890"/>
          </a:xfrm>
        </p:spPr>
        <p:txBody>
          <a:bodyPr>
            <a:normAutofit fontScale="90000"/>
          </a:bodyPr>
          <a:lstStyle/>
          <a:p>
            <a:pPr algn="ctr"/>
            <a:r>
              <a:rPr lang="el-GR" sz="4000" i="1" dirty="0">
                <a:latin typeface="Times New Roman" panose="02020603050405020304" pitchFamily="18" charset="0"/>
                <a:cs typeface="Times New Roman" panose="02020603050405020304" pitchFamily="18" charset="0"/>
              </a:rPr>
              <a:t>Θεραπευτική αντιμετώπιση του εθισμού στο διαδίκτυο</a:t>
            </a:r>
            <a:endParaRPr lang="en-US" sz="4000" i="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983342" y="1653089"/>
            <a:ext cx="10727724" cy="4698744"/>
          </a:xfrm>
        </p:spPr>
        <p:txBody>
          <a:bodyPr>
            <a:normAutofit fontScale="70000" lnSpcReduction="20000"/>
          </a:bodyPr>
          <a:lstStyle/>
          <a:p>
            <a:pPr marL="0" indent="0">
              <a:buNone/>
            </a:pPr>
            <a:r>
              <a:rPr lang="el-GR" sz="3500" b="1" i="1" dirty="0">
                <a:latin typeface="Times New Roman" panose="02020603050405020304" pitchFamily="18" charset="0"/>
                <a:cs typeface="Times New Roman" panose="02020603050405020304" pitchFamily="18" charset="0"/>
              </a:rPr>
              <a:t>Σε σοβαρές περιπτώσεις διαδικτυακού εθισμού προτείνεται επιστημονική – ιατρική θεραπευτική αγωγή, η οποία περιλαμβάνει:</a:t>
            </a:r>
          </a:p>
          <a:p>
            <a:r>
              <a:rPr lang="el-GR" sz="3500" i="1" dirty="0">
                <a:latin typeface="Times New Roman" panose="02020603050405020304" pitchFamily="18" charset="0"/>
                <a:cs typeface="Times New Roman" panose="02020603050405020304" pitchFamily="18" charset="0"/>
              </a:rPr>
              <a:t>Συμβουλευτική Παρέμβαση στον έφηβο και στην οικογένεια.</a:t>
            </a:r>
          </a:p>
          <a:p>
            <a:r>
              <a:rPr lang="el-GR" sz="3500" i="1" dirty="0">
                <a:latin typeface="Times New Roman" panose="02020603050405020304" pitchFamily="18" charset="0"/>
                <a:cs typeface="Times New Roman" panose="02020603050405020304" pitchFamily="18" charset="0"/>
              </a:rPr>
              <a:t>Ειδικό εξατομικευμένο πρόγραμμα περιορισμού της υπερβολικής χρήσης.</a:t>
            </a:r>
          </a:p>
          <a:p>
            <a:r>
              <a:rPr lang="el-GR" sz="3500" i="1" dirty="0">
                <a:latin typeface="Times New Roman" panose="02020603050405020304" pitchFamily="18" charset="0"/>
                <a:cs typeface="Times New Roman" panose="02020603050405020304" pitchFamily="18" charset="0"/>
              </a:rPr>
              <a:t>Εκμάθηση ενός ορθολογικότερου τρόπου χρήσης των νέων τεχνολογιών.</a:t>
            </a:r>
          </a:p>
          <a:p>
            <a:r>
              <a:rPr lang="el-GR" sz="3500" i="1" dirty="0">
                <a:latin typeface="Times New Roman" panose="02020603050405020304" pitchFamily="18" charset="0"/>
                <a:cs typeface="Times New Roman" panose="02020603050405020304" pitchFamily="18" charset="0"/>
              </a:rPr>
              <a:t>Γνωστικό – συμπεριφορική ψυχοθεραπευτική παρέμβαση.</a:t>
            </a:r>
          </a:p>
          <a:p>
            <a:r>
              <a:rPr lang="el-GR" sz="3500" i="1" dirty="0">
                <a:latin typeface="Times New Roman" panose="02020603050405020304" pitchFamily="18" charset="0"/>
                <a:cs typeface="Times New Roman" panose="02020603050405020304" pitchFamily="18" charset="0"/>
              </a:rPr>
              <a:t>Φαρμακοθεραπεία</a:t>
            </a:r>
          </a:p>
          <a:p>
            <a:pPr marL="0" indent="0">
              <a:buNone/>
            </a:pPr>
            <a:r>
              <a:rPr lang="el-GR" sz="3500" b="1" i="1" dirty="0">
                <a:latin typeface="Times New Roman" panose="02020603050405020304" pitchFamily="18" charset="0"/>
                <a:cs typeface="Times New Roman" panose="02020603050405020304" pitchFamily="18" charset="0"/>
              </a:rPr>
              <a:t>Συμβουλευτικά Κέντρα και Ψυχιατρικές Μονάδες Απεξάρτησης στην Ελλάδα:</a:t>
            </a:r>
          </a:p>
          <a:p>
            <a:r>
              <a:rPr lang="el-GR" sz="3500" i="1" dirty="0">
                <a:latin typeface="Times New Roman" panose="02020603050405020304" pitchFamily="18" charset="0"/>
                <a:cs typeface="Times New Roman" panose="02020603050405020304" pitchFamily="18" charset="0"/>
              </a:rPr>
              <a:t>Ελληνική Εταιρεία Μελέτης της Διαταραχής στο Διαδίκτυο</a:t>
            </a:r>
          </a:p>
          <a:p>
            <a:r>
              <a:rPr lang="el-GR" sz="3500" i="1" dirty="0">
                <a:latin typeface="Times New Roman" panose="02020603050405020304" pitchFamily="18" charset="0"/>
                <a:cs typeface="Times New Roman" panose="02020603050405020304" pitchFamily="18" charset="0"/>
              </a:rPr>
              <a:t>Νοσοκομείο Παίδων Αγλαΐα Κυριακού</a:t>
            </a:r>
          </a:p>
          <a:p>
            <a:r>
              <a:rPr lang="el-GR" sz="3500" i="1" dirty="0">
                <a:latin typeface="Times New Roman" panose="02020603050405020304" pitchFamily="18" charset="0"/>
                <a:cs typeface="Times New Roman" panose="02020603050405020304" pitchFamily="18" charset="0"/>
              </a:rPr>
              <a:t>Ιπποκράτειο Νοσοκομείο Θεσσαλονίκης</a:t>
            </a:r>
          </a:p>
          <a:p>
            <a:pPr marL="0" indent="0">
              <a:buNone/>
            </a:pPr>
            <a:endParaRPr lang="el-GR" sz="2400" dirty="0"/>
          </a:p>
          <a:p>
            <a:endParaRPr lang="en-US" dirty="0"/>
          </a:p>
        </p:txBody>
      </p:sp>
    </p:spTree>
    <p:extLst>
      <p:ext uri="{BB962C8B-B14F-4D97-AF65-F5344CB8AC3E}">
        <p14:creationId xmlns:p14="http://schemas.microsoft.com/office/powerpoint/2010/main" val="260179448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06333"/>
            <a:ext cx="8911687" cy="875353"/>
          </a:xfrm>
        </p:spPr>
        <p:txBody>
          <a:bodyPr>
            <a:normAutofit/>
          </a:bodyPr>
          <a:lstStyle/>
          <a:p>
            <a:pPr algn="ctr"/>
            <a:r>
              <a:rPr lang="el-GR" sz="4400" i="1" dirty="0">
                <a:latin typeface="Times New Roman" panose="02020603050405020304" pitchFamily="18" charset="0"/>
                <a:cs typeface="Times New Roman" panose="02020603050405020304" pitchFamily="18" charset="0"/>
              </a:rPr>
              <a:t>Εθισμός στο αλκοόλ</a:t>
            </a:r>
            <a:endParaRPr lang="en-US" sz="4400" i="1" dirty="0">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775548D9-275E-45FC-B9C5-A07B8AA401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482" y="1381186"/>
            <a:ext cx="7760572" cy="5170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7047095"/>
      </p:ext>
    </p:extLst>
  </p:cSld>
  <p:clrMapOvr>
    <a:masterClrMapping/>
  </p:clrMapOvr>
  <p:transition spd="slow">
    <p:push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494204"/>
            <a:ext cx="10515600" cy="761804"/>
          </a:xfrm>
        </p:spPr>
        <p:txBody>
          <a:bodyPr>
            <a:normAutofit/>
          </a:bodyPr>
          <a:lstStyle/>
          <a:p>
            <a:pPr algn="ctr"/>
            <a:r>
              <a:rPr lang="el-GR" i="1" dirty="0">
                <a:latin typeface="Times New Roman" panose="02020603050405020304" pitchFamily="18" charset="0"/>
                <a:cs typeface="Times New Roman" panose="02020603050405020304" pitchFamily="18" charset="0"/>
              </a:rPr>
              <a:t>Τι είναι ο αλκοολισμός;</a:t>
            </a:r>
          </a:p>
        </p:txBody>
      </p:sp>
      <p:sp>
        <p:nvSpPr>
          <p:cNvPr id="3" name="Θέση περιεχομένου 2"/>
          <p:cNvSpPr>
            <a:spLocks noGrp="1"/>
          </p:cNvSpPr>
          <p:nvPr>
            <p:ph idx="1"/>
          </p:nvPr>
        </p:nvSpPr>
        <p:spPr>
          <a:xfrm>
            <a:off x="838200" y="1493949"/>
            <a:ext cx="10515600" cy="4683014"/>
          </a:xfrm>
        </p:spPr>
        <p:txBody>
          <a:bodyPr/>
          <a:lstStyle/>
          <a:p>
            <a:pPr marL="0" indent="0" algn="just">
              <a:buNone/>
            </a:pPr>
            <a:r>
              <a:rPr lang="el-GR" sz="2700" dirty="0">
                <a:latin typeface="Times New Roman" panose="02020603050405020304" pitchFamily="18" charset="0"/>
                <a:cs typeface="Times New Roman" panose="02020603050405020304" pitchFamily="18" charset="0"/>
              </a:rPr>
              <a:t>Με τον όρο αλκοολισμός, δεν εννοούμε μόνο την κατανάλωση μεγάλων ποσοτήτων αλκοόλ, αλλά την εσωτερική απώλεια ελέγχου, την ανάγκη του ατόμου να καταναλώνει αλκοόλ με κάθε ευκαιρία και την εμφάνιση ανεξέλεγκτης συμπεριφοράς κατά την χρήση.</a:t>
            </a:r>
          </a:p>
          <a:p>
            <a:pPr marL="0" indent="0" algn="just">
              <a:buNone/>
            </a:pPr>
            <a:endParaRPr lang="el-GR" sz="2700" dirty="0">
              <a:latin typeface="Times New Roman" panose="02020603050405020304" pitchFamily="18" charset="0"/>
              <a:cs typeface="Times New Roman" panose="02020603050405020304" pitchFamily="18" charset="0"/>
            </a:endParaRPr>
          </a:p>
          <a:p>
            <a:pPr marL="0" indent="0" algn="just">
              <a:buNone/>
            </a:pPr>
            <a:r>
              <a:rPr lang="el-GR" sz="2700" dirty="0">
                <a:latin typeface="Times New Roman" panose="02020603050405020304" pitchFamily="18" charset="0"/>
                <a:cs typeface="Times New Roman" panose="02020603050405020304" pitchFamily="18" charset="0"/>
              </a:rPr>
              <a:t>Το άτομο που πάσχει από αλκοολισμό χάνει σταδιακά, την ελευθερία του απέναντι στο αλκοόλ</a:t>
            </a:r>
            <a:r>
              <a:rPr lang="en-US" sz="2700" dirty="0">
                <a:latin typeface="Times New Roman" panose="02020603050405020304" pitchFamily="18" charset="0"/>
                <a:cs typeface="Times New Roman" panose="02020603050405020304" pitchFamily="18" charset="0"/>
              </a:rPr>
              <a:t>.</a:t>
            </a:r>
            <a:r>
              <a:rPr lang="el-GR" sz="2700" dirty="0">
                <a:latin typeface="Times New Roman" panose="02020603050405020304" pitchFamily="18" charset="0"/>
                <a:cs typeface="Times New Roman" panose="02020603050405020304" pitchFamily="18" charset="0"/>
              </a:rPr>
              <a:t> Χάνει οποιοδήποτε ενδιαφέρον για δουλειά, σπίτι, υποχρεώσεις και γενικά ανθρώπινη ζωή.</a:t>
            </a:r>
          </a:p>
          <a:p>
            <a:pPr marL="0" indent="0">
              <a:buNone/>
            </a:pPr>
            <a:endParaRPr lang="el-GR" dirty="0"/>
          </a:p>
        </p:txBody>
      </p:sp>
    </p:spTree>
    <p:extLst>
      <p:ext uri="{BB962C8B-B14F-4D97-AF65-F5344CB8AC3E}">
        <p14:creationId xmlns:p14="http://schemas.microsoft.com/office/powerpoint/2010/main" val="223623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2186609" y="635981"/>
            <a:ext cx="8911687" cy="621594"/>
          </a:xfrm>
        </p:spPr>
        <p:txBody>
          <a:bodyPr>
            <a:normAutofit fontScale="90000"/>
          </a:bodyPr>
          <a:lstStyle/>
          <a:p>
            <a:pPr algn="ctr"/>
            <a:r>
              <a:rPr lang="el-GR" i="1" dirty="0">
                <a:latin typeface="Times New Roman" panose="02020603050405020304" pitchFamily="18" charset="0"/>
                <a:cs typeface="Times New Roman" panose="02020603050405020304" pitchFamily="18" charset="0"/>
              </a:rPr>
              <a:t>Κυριότερες Μορφές Εθισμού</a:t>
            </a:r>
            <a:endParaRPr lang="en-US" i="1" dirty="0">
              <a:latin typeface="Times New Roman" panose="02020603050405020304" pitchFamily="18" charset="0"/>
              <a:cs typeface="Times New Roman" panose="02020603050405020304" pitchFamily="18" charset="0"/>
            </a:endParaRPr>
          </a:p>
        </p:txBody>
      </p:sp>
      <p:sp>
        <p:nvSpPr>
          <p:cNvPr id="6" name="Θέση περιεχομένου 5"/>
          <p:cNvSpPr>
            <a:spLocks noGrp="1"/>
          </p:cNvSpPr>
          <p:nvPr>
            <p:ph idx="1"/>
          </p:nvPr>
        </p:nvSpPr>
        <p:spPr>
          <a:xfrm>
            <a:off x="2186609" y="2133600"/>
            <a:ext cx="9318003" cy="3777622"/>
          </a:xfrm>
        </p:spPr>
        <p:txBody>
          <a:bodyPr>
            <a:normAutofit/>
          </a:bodyPr>
          <a:lstStyle/>
          <a:p>
            <a:pPr marL="0" indent="0">
              <a:buNone/>
            </a:pPr>
            <a:r>
              <a:rPr lang="el-GR" sz="2400" dirty="0">
                <a:latin typeface="Times New Roman" panose="02020603050405020304" pitchFamily="18" charset="0"/>
                <a:cs typeface="Times New Roman" panose="02020603050405020304" pitchFamily="18" charset="0"/>
              </a:rPr>
              <a:t>Οι συνηθέστερες μορφές εθισμού που αντιμετωπίζει ο άνθρωπος είναι :</a:t>
            </a:r>
          </a:p>
          <a:p>
            <a:pPr marL="400050" indent="-400050">
              <a:buFont typeface="+mj-lt"/>
              <a:buAutoNum type="romanUcPeriod"/>
            </a:pPr>
            <a:r>
              <a:rPr lang="el-GR" sz="2400" dirty="0">
                <a:latin typeface="Times New Roman" panose="02020603050405020304" pitchFamily="18" charset="0"/>
                <a:cs typeface="Times New Roman" panose="02020603050405020304" pitchFamily="18" charset="0"/>
              </a:rPr>
              <a:t>Τα ναρκωτικά</a:t>
            </a:r>
          </a:p>
          <a:p>
            <a:pPr marL="400050" indent="-400050">
              <a:buFont typeface="+mj-lt"/>
              <a:buAutoNum type="romanUcPeriod"/>
            </a:pPr>
            <a:r>
              <a:rPr lang="el-GR" sz="2400" dirty="0">
                <a:latin typeface="Times New Roman" panose="02020603050405020304" pitchFamily="18" charset="0"/>
                <a:cs typeface="Times New Roman" panose="02020603050405020304" pitchFamily="18" charset="0"/>
              </a:rPr>
              <a:t>Ο τζόγος</a:t>
            </a:r>
          </a:p>
          <a:p>
            <a:pPr marL="400050" indent="-400050">
              <a:buFont typeface="+mj-lt"/>
              <a:buAutoNum type="romanUcPeriod"/>
            </a:pPr>
            <a:r>
              <a:rPr lang="el-GR" sz="2400" dirty="0">
                <a:latin typeface="Times New Roman" panose="02020603050405020304" pitchFamily="18" charset="0"/>
                <a:cs typeface="Times New Roman" panose="02020603050405020304" pitchFamily="18" charset="0"/>
              </a:rPr>
              <a:t> Το διαδίκτυο</a:t>
            </a:r>
            <a:endParaRPr lang="en-US" sz="2400" dirty="0">
              <a:latin typeface="Times New Roman" panose="02020603050405020304" pitchFamily="18" charset="0"/>
              <a:cs typeface="Times New Roman" panose="02020603050405020304" pitchFamily="18" charset="0"/>
            </a:endParaRPr>
          </a:p>
          <a:p>
            <a:pPr marL="400050" indent="-400050">
              <a:buFont typeface="+mj-lt"/>
              <a:buAutoNum type="romanUcPeriod"/>
            </a:pPr>
            <a:r>
              <a:rPr lang="el-GR" sz="2400" dirty="0">
                <a:latin typeface="Times New Roman" panose="02020603050405020304" pitchFamily="18" charset="0"/>
                <a:cs typeface="Times New Roman" panose="02020603050405020304" pitchFamily="18" charset="0"/>
              </a:rPr>
              <a:t> Το αλκοόλ</a:t>
            </a:r>
          </a:p>
        </p:txBody>
      </p:sp>
    </p:spTree>
    <p:extLst>
      <p:ext uri="{BB962C8B-B14F-4D97-AF65-F5344CB8AC3E}">
        <p14:creationId xmlns:p14="http://schemas.microsoft.com/office/powerpoint/2010/main" val="3325907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231823"/>
            <a:ext cx="10515600" cy="965912"/>
          </a:xfrm>
        </p:spPr>
        <p:txBody>
          <a:bodyPr>
            <a:normAutofit/>
          </a:bodyPr>
          <a:lstStyle/>
          <a:p>
            <a:pPr algn="ctr"/>
            <a:r>
              <a:rPr lang="el-GR" sz="3600" i="1" dirty="0">
                <a:latin typeface="Times New Roman" panose="02020603050405020304" pitchFamily="18" charset="0"/>
                <a:cs typeface="Times New Roman" panose="02020603050405020304" pitchFamily="18" charset="0"/>
              </a:rPr>
              <a:t>Πως εθίζεται κάποιος στο αλκοόλ;</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9893" y="1661375"/>
            <a:ext cx="4816699" cy="3362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Θέση κειμένου 3"/>
          <p:cNvSpPr>
            <a:spLocks noGrp="1"/>
          </p:cNvSpPr>
          <p:nvPr>
            <p:ph type="body" sz="half" idx="2"/>
          </p:nvPr>
        </p:nvSpPr>
        <p:spPr>
          <a:xfrm>
            <a:off x="839787" y="1519707"/>
            <a:ext cx="5779953" cy="4649273"/>
          </a:xfrm>
        </p:spPr>
        <p:txBody>
          <a:bodyPr>
            <a:noAutofit/>
          </a:bodyPr>
          <a:lstStyle/>
          <a:p>
            <a:pPr algn="just"/>
            <a:r>
              <a:rPr lang="el-GR" sz="2500" dirty="0">
                <a:latin typeface="Times New Roman" panose="02020603050405020304" pitchFamily="18" charset="0"/>
                <a:cs typeface="Times New Roman" panose="02020603050405020304" pitchFamily="18" charset="0"/>
              </a:rPr>
              <a:t>Ο εθισμός στο αλκοόλ επέρχεται σταδιακά. Με την πάροδο του χρόνου, η υπερβολική κατανάλωση μπορεί να προκαλέσει διαταραχή της ισορροπίας των χημικών ουσιών και των νευρικών διόδων του εγκεφάλου, στοιχεία που σχετίζονται με την εμπειρία της απόλαυσης, της ορθής κρίσης και της ικανότητας ελέγχου της συμπεριφοράς.</a:t>
            </a:r>
          </a:p>
        </p:txBody>
      </p:sp>
    </p:spTree>
    <p:extLst>
      <p:ext uri="{BB962C8B-B14F-4D97-AF65-F5344CB8AC3E}">
        <p14:creationId xmlns:p14="http://schemas.microsoft.com/office/powerpoint/2010/main" val="21114411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15495"/>
            <a:ext cx="10515600" cy="694482"/>
          </a:xfrm>
        </p:spPr>
        <p:txBody>
          <a:bodyPr>
            <a:normAutofit fontScale="90000"/>
          </a:bodyPr>
          <a:lstStyle/>
          <a:p>
            <a:pPr algn="ctr"/>
            <a:r>
              <a:rPr lang="el-GR" sz="4000" i="1" dirty="0">
                <a:latin typeface="Times New Roman" panose="02020603050405020304" pitchFamily="18" charset="0"/>
                <a:cs typeface="Times New Roman" panose="02020603050405020304" pitchFamily="18" charset="0"/>
              </a:rPr>
              <a:t>Αίτια κατανάλωσης αλκοόλ</a:t>
            </a:r>
          </a:p>
        </p:txBody>
      </p:sp>
      <p:sp>
        <p:nvSpPr>
          <p:cNvPr id="3" name="Θέση περιεχομένου 2"/>
          <p:cNvSpPr>
            <a:spLocks noGrp="1"/>
          </p:cNvSpPr>
          <p:nvPr>
            <p:ph idx="1"/>
          </p:nvPr>
        </p:nvSpPr>
        <p:spPr>
          <a:xfrm>
            <a:off x="838200" y="1532587"/>
            <a:ext cx="10515600" cy="4644376"/>
          </a:xfrm>
        </p:spPr>
        <p:txBody>
          <a:bodyPr>
            <a:normAutofit lnSpcReduction="10000"/>
          </a:bodyPr>
          <a:lstStyle/>
          <a:p>
            <a:pPr marL="0" indent="0" algn="just">
              <a:buNone/>
            </a:pPr>
            <a:r>
              <a:rPr lang="el-GR" sz="2700" dirty="0">
                <a:latin typeface="Times New Roman" panose="02020603050405020304" pitchFamily="18" charset="0"/>
                <a:cs typeface="Times New Roman" panose="02020603050405020304" pitchFamily="18" charset="0"/>
              </a:rPr>
              <a:t>Το αλκοόλ αποτελεί ένα είδος νόμιμου ναρκωτικού και οι χρήστες του μπορούν εύκολα να οδηγηθούν στην εξάρτηση, ενώ διάφοροι γενετικοί, ψυχολογικοί, κοινωνικοί και περιβαλλοντικοί παράγοντες το επηρεάζουν.</a:t>
            </a:r>
          </a:p>
          <a:p>
            <a:pPr marL="0" indent="0">
              <a:buNone/>
            </a:pPr>
            <a:endParaRPr lang="el-GR" sz="2700" dirty="0"/>
          </a:p>
          <a:p>
            <a:pPr marL="0" indent="0">
              <a:buNone/>
            </a:pPr>
            <a:r>
              <a:rPr lang="el-GR" sz="2700" dirty="0">
                <a:latin typeface="Times New Roman" panose="02020603050405020304" pitchFamily="18" charset="0"/>
                <a:cs typeface="Times New Roman" panose="02020603050405020304" pitchFamily="18" charset="0"/>
              </a:rPr>
              <a:t>Οι συνηθέστεροι παράγοντες είναι:</a:t>
            </a:r>
          </a:p>
          <a:p>
            <a:pPr>
              <a:lnSpc>
                <a:spcPct val="90000"/>
              </a:lnSpc>
            </a:pPr>
            <a:r>
              <a:rPr lang="el-GR" sz="2700" i="1"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Η κληρονομικότητα</a:t>
            </a:r>
          </a:p>
          <a:p>
            <a:pPr>
              <a:lnSpc>
                <a:spcPct val="90000"/>
              </a:lnSpc>
            </a:pPr>
            <a:r>
              <a:rPr lang="el-GR" sz="2600" dirty="0">
                <a:latin typeface="Times New Roman" panose="02020603050405020304" pitchFamily="18" charset="0"/>
                <a:cs typeface="Times New Roman" panose="02020603050405020304" pitchFamily="18" charset="0"/>
              </a:rPr>
              <a:t> Η οικογένεια</a:t>
            </a:r>
          </a:p>
          <a:p>
            <a:pPr>
              <a:lnSpc>
                <a:spcPct val="90000"/>
              </a:lnSpc>
            </a:pPr>
            <a:r>
              <a:rPr lang="el-GR" sz="2600" dirty="0">
                <a:latin typeface="Times New Roman" panose="02020603050405020304" pitchFamily="18" charset="0"/>
                <a:cs typeface="Times New Roman" panose="02020603050405020304" pitchFamily="18" charset="0"/>
              </a:rPr>
              <a:t> Το φιλικό περιβάλλον</a:t>
            </a:r>
          </a:p>
          <a:p>
            <a:pPr>
              <a:lnSpc>
                <a:spcPct val="90000"/>
              </a:lnSpc>
            </a:pPr>
            <a:r>
              <a:rPr lang="el-GR" sz="2600" dirty="0">
                <a:latin typeface="Times New Roman" panose="02020603050405020304" pitchFamily="18" charset="0"/>
                <a:cs typeface="Times New Roman" panose="02020603050405020304" pitchFamily="18" charset="0"/>
              </a:rPr>
              <a:t> Το άγχος</a:t>
            </a:r>
          </a:p>
          <a:p>
            <a:pPr>
              <a:lnSpc>
                <a:spcPct val="90000"/>
              </a:lnSpc>
            </a:pPr>
            <a:r>
              <a:rPr lang="el-GR" sz="2600" dirty="0">
                <a:latin typeface="Times New Roman" panose="02020603050405020304" pitchFamily="18" charset="0"/>
                <a:cs typeface="Times New Roman" panose="02020603050405020304" pitchFamily="18" charset="0"/>
              </a:rPr>
              <a:t> Το μετατραυματικό στρες</a:t>
            </a:r>
          </a:p>
          <a:p>
            <a:pPr marL="0" indent="0">
              <a:buNone/>
            </a:pP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000777"/>
            <a:ext cx="5506924" cy="3060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30216549"/>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847" y="572245"/>
            <a:ext cx="10515600" cy="780537"/>
          </a:xfrm>
        </p:spPr>
        <p:txBody>
          <a:bodyPr>
            <a:normAutofit/>
          </a:bodyPr>
          <a:lstStyle/>
          <a:p>
            <a:pPr algn="ctr"/>
            <a:r>
              <a:rPr lang="el-GR" i="1" dirty="0">
                <a:latin typeface="Times New Roman" panose="02020603050405020304" pitchFamily="18" charset="0"/>
                <a:cs typeface="Times New Roman" panose="02020603050405020304" pitchFamily="18" charset="0"/>
              </a:rPr>
              <a:t>Συμπτώματα εθισμού στο αλκοόλ </a:t>
            </a:r>
            <a:r>
              <a:rPr lang="el-GR" sz="1600" i="1" dirty="0">
                <a:latin typeface="Times New Roman" panose="02020603050405020304" pitchFamily="18" charset="0"/>
                <a:cs typeface="Times New Roman" panose="02020603050405020304" pitchFamily="18" charset="0"/>
              </a:rPr>
              <a:t>(1/2)</a:t>
            </a:r>
          </a:p>
        </p:txBody>
      </p:sp>
      <p:sp>
        <p:nvSpPr>
          <p:cNvPr id="3" name="Θέση περιεχομένου 2"/>
          <p:cNvSpPr>
            <a:spLocks noGrp="1"/>
          </p:cNvSpPr>
          <p:nvPr>
            <p:ph idx="1"/>
          </p:nvPr>
        </p:nvSpPr>
        <p:spPr>
          <a:xfrm>
            <a:off x="838200" y="1532587"/>
            <a:ext cx="10515600" cy="4662152"/>
          </a:xfrm>
        </p:spPr>
        <p:txBody>
          <a:bodyPr>
            <a:normAutofit lnSpcReduction="10000"/>
          </a:bodyPr>
          <a:lstStyle/>
          <a:p>
            <a:pPr marL="0" indent="0" algn="just">
              <a:buNone/>
            </a:pPr>
            <a:r>
              <a:rPr lang="el-GR" sz="2400" dirty="0">
                <a:latin typeface="Times New Roman" panose="02020603050405020304" pitchFamily="18" charset="0"/>
                <a:cs typeface="Times New Roman" panose="02020603050405020304" pitchFamily="18" charset="0"/>
              </a:rPr>
              <a:t>Η πιο σοβαρή συνέπεια που προκαλεί το αλκοόλ στην υγεία είναι η κίρρωση του ήπατος, ένας χρόνιος ερεθισμός και μόλυνση του ήπατος. Δεν αναπτύσσουν κίρρωση του ήπατος όλοι όσοι πίνουν υπερβολικά, αλλά ανωμαλίες παραμένουν άγνωστες στον πάσχοντα ή ανακαλύπτονται μετά από πολλά χρόνια.</a:t>
            </a:r>
          </a:p>
          <a:p>
            <a:endParaRPr lang="el-GR" sz="2400" dirty="0">
              <a:latin typeface="Times New Roman" panose="02020603050405020304" pitchFamily="18" charset="0"/>
              <a:cs typeface="Times New Roman" panose="02020603050405020304" pitchFamily="18" charset="0"/>
            </a:endParaRPr>
          </a:p>
          <a:p>
            <a:pPr marL="0" indent="0">
              <a:buNone/>
            </a:pPr>
            <a:r>
              <a:rPr lang="el-GR" sz="2400" dirty="0">
                <a:latin typeface="Times New Roman" panose="02020603050405020304" pitchFamily="18" charset="0"/>
                <a:cs typeface="Times New Roman" panose="02020603050405020304" pitchFamily="18" charset="0"/>
              </a:rPr>
              <a:t>Κάποιες άλλα συμπτώματα είναι:</a:t>
            </a:r>
          </a:p>
          <a:p>
            <a:r>
              <a:rPr lang="el-GR" sz="2400"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συννεφιάζει τη μνήμη και την κρίση,</a:t>
            </a:r>
          </a:p>
          <a:p>
            <a:r>
              <a:rPr lang="el-GR" sz="2600" dirty="0">
                <a:latin typeface="Times New Roman" panose="02020603050405020304" pitchFamily="18" charset="0"/>
                <a:cs typeface="Times New Roman" panose="02020603050405020304" pitchFamily="18" charset="0"/>
              </a:rPr>
              <a:t> επιβραδύνει την επεξεργασία πληροφοριών και το χρόνο αντίδρασης,</a:t>
            </a:r>
          </a:p>
          <a:p>
            <a:r>
              <a:rPr lang="el-GR" sz="2600" dirty="0">
                <a:latin typeface="Times New Roman" panose="02020603050405020304" pitchFamily="18" charset="0"/>
                <a:cs typeface="Times New Roman" panose="02020603050405020304" pitchFamily="18" charset="0"/>
              </a:rPr>
              <a:t> εξασθενίζει το συντονισμό των κινήσεων</a:t>
            </a:r>
          </a:p>
          <a:p>
            <a:r>
              <a:rPr lang="el-GR" sz="2600" dirty="0">
                <a:latin typeface="Times New Roman" panose="02020603050405020304" pitchFamily="18" charset="0"/>
                <a:cs typeface="Times New Roman" panose="02020603050405020304" pitchFamily="18" charset="0"/>
              </a:rPr>
              <a:t> αναστέλλει τον έλεγχο της παρορμητικής και επιθετικής συμπεριφοράς (άρση των αναστολών)</a:t>
            </a:r>
          </a:p>
        </p:txBody>
      </p:sp>
    </p:spTree>
    <p:extLst>
      <p:ext uri="{BB962C8B-B14F-4D97-AF65-F5344CB8AC3E}">
        <p14:creationId xmlns:p14="http://schemas.microsoft.com/office/powerpoint/2010/main" val="3619961809"/>
      </p:ext>
    </p:extLst>
  </p:cSld>
  <p:clrMapOvr>
    <a:masterClrMapping/>
  </p:clrMapOvr>
  <p:transition spd="slow">
    <p:pull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961029" y="1546233"/>
            <a:ext cx="5385179" cy="4644378"/>
          </a:xfrm>
        </p:spPr>
        <p:txBody>
          <a:bodyPr>
            <a:normAutofit lnSpcReduction="10000"/>
          </a:bodyPr>
          <a:lstStyle/>
          <a:p>
            <a:pPr marL="0" indent="0">
              <a:buNone/>
            </a:pPr>
            <a:r>
              <a:rPr lang="el-GR" sz="2600" dirty="0">
                <a:latin typeface="Times New Roman" panose="02020603050405020304" pitchFamily="18" charset="0"/>
                <a:cs typeface="Times New Roman" panose="02020603050405020304" pitchFamily="18" charset="0"/>
              </a:rPr>
              <a:t>Εκτός από σωματικές, η χρήση αλκοόλ έχει επίσης:</a:t>
            </a:r>
          </a:p>
          <a:p>
            <a:pPr algn="just"/>
            <a:r>
              <a:rPr lang="el-GR"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Πνευματικές συνέπειες (Μείωση αντίληψης, απουσία μνήμης, απώλεια διαύγειας πνεύματος, αποδιοργάνωση σκέψης, έλλειψη οργανωτικότητας και προσοχής)</a:t>
            </a:r>
          </a:p>
          <a:p>
            <a:pPr algn="just"/>
            <a:r>
              <a:rPr lang="el-GR" sz="2600" dirty="0">
                <a:latin typeface="Times New Roman" panose="02020603050405020304" pitchFamily="18" charset="0"/>
                <a:cs typeface="Times New Roman" panose="02020603050405020304" pitchFamily="18" charset="0"/>
              </a:rPr>
              <a:t> Ψυχολογικές συνέπειες (Αστάθεια, συναισθηματικές διακυμάνσεις, απώλεια αυτοπεποίθησης, βίαια ξεσπάσματα, επιθετικότητα)</a:t>
            </a:r>
          </a:p>
          <a:p>
            <a:pPr marL="0" indent="0">
              <a:buNone/>
            </a:pP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1633" y="1684707"/>
            <a:ext cx="51816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Τίτλος 1"/>
          <p:cNvSpPr>
            <a:spLocks noGrp="1"/>
          </p:cNvSpPr>
          <p:nvPr>
            <p:ph type="title"/>
          </p:nvPr>
        </p:nvSpPr>
        <p:spPr>
          <a:xfrm>
            <a:off x="851847" y="572245"/>
            <a:ext cx="10515600" cy="780537"/>
          </a:xfrm>
        </p:spPr>
        <p:txBody>
          <a:bodyPr>
            <a:normAutofit/>
          </a:bodyPr>
          <a:lstStyle/>
          <a:p>
            <a:pPr algn="ctr"/>
            <a:r>
              <a:rPr lang="el-GR" i="1" dirty="0">
                <a:latin typeface="Times New Roman" panose="02020603050405020304" pitchFamily="18" charset="0"/>
                <a:cs typeface="Times New Roman" panose="02020603050405020304" pitchFamily="18" charset="0"/>
              </a:rPr>
              <a:t>Συμπτώματα εθισμού στο αλκοόλ </a:t>
            </a:r>
            <a:r>
              <a:rPr lang="el-GR" sz="1600" i="1" dirty="0">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3768288662"/>
      </p:ext>
    </p:extLst>
  </p:cSld>
  <p:clrMapOvr>
    <a:masterClrMapping/>
  </p:clrMapOvr>
  <p:transition spd="slow">
    <p:cover dir="l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29144"/>
            <a:ext cx="10515600" cy="763755"/>
          </a:xfrm>
        </p:spPr>
        <p:txBody>
          <a:bodyPr>
            <a:normAutofit/>
          </a:bodyPr>
          <a:lstStyle/>
          <a:p>
            <a:pPr algn="ctr"/>
            <a:r>
              <a:rPr lang="el-GR" i="1" dirty="0">
                <a:latin typeface="Times New Roman" panose="02020603050405020304" pitchFamily="18" charset="0"/>
                <a:cs typeface="Times New Roman" panose="02020603050405020304" pitchFamily="18" charset="0"/>
              </a:rPr>
              <a:t>Στερητικά συμπτώματα εθισμού στο αλκοόλ</a:t>
            </a:r>
          </a:p>
        </p:txBody>
      </p:sp>
      <p:sp>
        <p:nvSpPr>
          <p:cNvPr id="3" name="Θέση περιεχομένου 2"/>
          <p:cNvSpPr>
            <a:spLocks noGrp="1"/>
          </p:cNvSpPr>
          <p:nvPr>
            <p:ph idx="1"/>
          </p:nvPr>
        </p:nvSpPr>
        <p:spPr>
          <a:xfrm>
            <a:off x="1124803" y="1657722"/>
            <a:ext cx="10515600" cy="3787735"/>
          </a:xfrm>
        </p:spPr>
        <p:txBody>
          <a:bodyPr>
            <a:normAutofit/>
          </a:bodyPr>
          <a:lstStyle/>
          <a:p>
            <a:pPr marL="0" indent="0" algn="just">
              <a:buNone/>
            </a:pPr>
            <a:r>
              <a:rPr lang="el-GR" sz="2400" dirty="0">
                <a:latin typeface="Times New Roman" panose="02020603050405020304" pitchFamily="18" charset="0"/>
                <a:cs typeface="Times New Roman" panose="02020603050405020304" pitchFamily="18" charset="0"/>
              </a:rPr>
              <a:t>Το άτομο που είναι εθισμένο στο αλκοόλ συνήθως εκδηλώνει στερητικά συμπτώματα όπως προβλήματα στον ύπνο, στομαχικές διαταραχές, νευρικότητα, αδικαιολόγητο άγχος. </a:t>
            </a:r>
          </a:p>
          <a:p>
            <a:pPr marL="0" indent="0" algn="just">
              <a:buNone/>
            </a:pPr>
            <a:endParaRPr lang="el-GR" sz="2400" dirty="0">
              <a:latin typeface="Times New Roman" panose="02020603050405020304" pitchFamily="18" charset="0"/>
              <a:cs typeface="Times New Roman" panose="02020603050405020304" pitchFamily="18" charset="0"/>
            </a:endParaRPr>
          </a:p>
          <a:p>
            <a:pPr marL="0" indent="0" algn="just">
              <a:buNone/>
            </a:pPr>
            <a:r>
              <a:rPr lang="el-GR" sz="2400" dirty="0">
                <a:latin typeface="Times New Roman" panose="02020603050405020304" pitchFamily="18" charset="0"/>
                <a:cs typeface="Times New Roman" panose="02020603050405020304" pitchFamily="18" charset="0"/>
              </a:rPr>
              <a:t>Σε προχωρημένο στάδιο, το άτομο μπορεί να τρέμει ή να εμφανίσει ψυχικές διαταραχές. Όταν διακόπτεται η χρήση αλκοόλ, μετά από 3-4 ημέρες τα περισσότερα στερητικά έχουν περάσει και σε ένα δεκαπενθήμερο εξαφανίζονται τελείως.</a:t>
            </a:r>
          </a:p>
        </p:txBody>
      </p:sp>
    </p:spTree>
    <p:extLst>
      <p:ext uri="{BB962C8B-B14F-4D97-AF65-F5344CB8AC3E}">
        <p14:creationId xmlns:p14="http://schemas.microsoft.com/office/powerpoint/2010/main" val="192803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0949" y="600311"/>
            <a:ext cx="10621292" cy="821123"/>
          </a:xfrm>
        </p:spPr>
        <p:txBody>
          <a:bodyPr>
            <a:normAutofit/>
          </a:bodyPr>
          <a:lstStyle/>
          <a:p>
            <a:pPr algn="ctr"/>
            <a:r>
              <a:rPr lang="el-GR" i="1" dirty="0">
                <a:latin typeface="Times New Roman" panose="02020603050405020304" pitchFamily="18" charset="0"/>
                <a:cs typeface="Times New Roman" panose="02020603050405020304" pitchFamily="18" charset="0"/>
              </a:rPr>
              <a:t>Θεραπεία - μέτρα πρόληψης έναντι του αλκοολισμού </a:t>
            </a:r>
            <a:r>
              <a:rPr lang="el-GR" sz="1800" i="1" dirty="0">
                <a:latin typeface="Times New Roman" panose="02020603050405020304" pitchFamily="18" charset="0"/>
                <a:cs typeface="Times New Roman" panose="02020603050405020304" pitchFamily="18" charset="0"/>
              </a:rPr>
              <a:t>(1/3)</a:t>
            </a:r>
          </a:p>
        </p:txBody>
      </p:sp>
      <p:sp>
        <p:nvSpPr>
          <p:cNvPr id="3" name="Θέση κειμένου 2"/>
          <p:cNvSpPr>
            <a:spLocks noGrp="1"/>
          </p:cNvSpPr>
          <p:nvPr>
            <p:ph type="body" idx="1"/>
          </p:nvPr>
        </p:nvSpPr>
        <p:spPr>
          <a:xfrm>
            <a:off x="1082271" y="1528503"/>
            <a:ext cx="10518776" cy="2228045"/>
          </a:xfrm>
        </p:spPr>
        <p:txBody>
          <a:bodyPr anchor="t">
            <a:normAutofit/>
          </a:bodyPr>
          <a:lstStyle/>
          <a:p>
            <a:pPr algn="just"/>
            <a:r>
              <a:rPr lang="el-GR" b="0" dirty="0">
                <a:latin typeface="Times New Roman" panose="02020603050405020304" pitchFamily="18" charset="0"/>
                <a:cs typeface="Times New Roman" panose="02020603050405020304" pitchFamily="18" charset="0"/>
              </a:rPr>
              <a:t>Η θεραπεία ξεκινάει µε την αποδοχή του προβλήματος από τον ίδιο τον ασθενή και την επίγνωση ότι η όλη κατάσταση της ζωής του χρίζει ιατρικής και όχι µόνο βοήθειας. </a:t>
            </a:r>
          </a:p>
          <a:p>
            <a:pPr algn="just"/>
            <a:r>
              <a:rPr lang="el-GR" b="0" dirty="0">
                <a:latin typeface="Times New Roman" panose="02020603050405020304" pitchFamily="18" charset="0"/>
                <a:cs typeface="Times New Roman" panose="02020603050405020304" pitchFamily="18" charset="0"/>
              </a:rPr>
              <a:t>Μια διεξοδική θεραπευτική αντιμετώπιση της εξάρτησης από το αλκοόλ περιλαμβάνει δύο βασικά μέρη:</a:t>
            </a:r>
          </a:p>
          <a:p>
            <a:endParaRPr lang="el-GR" dirty="0"/>
          </a:p>
        </p:txBody>
      </p:sp>
      <p:sp>
        <p:nvSpPr>
          <p:cNvPr id="4" name="Θέση περιεχομένου 3"/>
          <p:cNvSpPr>
            <a:spLocks noGrp="1"/>
          </p:cNvSpPr>
          <p:nvPr>
            <p:ph sz="half" idx="2"/>
          </p:nvPr>
        </p:nvSpPr>
        <p:spPr>
          <a:xfrm>
            <a:off x="1136863" y="3697752"/>
            <a:ext cx="4802188" cy="2517913"/>
          </a:xfrm>
        </p:spPr>
        <p:txBody>
          <a:bodyPr>
            <a:normAutofit lnSpcReduction="10000"/>
          </a:bodyPr>
          <a:lstStyle/>
          <a:p>
            <a:r>
              <a:rPr lang="el-GR" sz="2600" dirty="0">
                <a:latin typeface="Times New Roman" panose="02020603050405020304" pitchFamily="18" charset="0"/>
                <a:cs typeface="Times New Roman" panose="02020603050405020304" pitchFamily="18" charset="0"/>
              </a:rPr>
              <a:t>Αποτοξίνωση</a:t>
            </a:r>
          </a:p>
          <a:p>
            <a:pPr marL="0" indent="0">
              <a:buNone/>
            </a:pPr>
            <a:r>
              <a:rPr lang="el-GR" sz="2600" dirty="0">
                <a:latin typeface="Times New Roman" panose="02020603050405020304" pitchFamily="18" charset="0"/>
                <a:cs typeface="Times New Roman" panose="02020603050405020304" pitchFamily="18" charset="0"/>
              </a:rPr>
              <a:t>Στόχος της είναι να απαλλαχθεί το σώμα του ατόμου από τις τοξικές επιδράσεις του αλκοόλ, στο οποίο βοηθούν φάρμακα σε ψυχιατρικές κλινικές.</a:t>
            </a:r>
          </a:p>
          <a:p>
            <a:endParaRPr lang="el-GR" dirty="0"/>
          </a:p>
        </p:txBody>
      </p:sp>
      <p:sp>
        <p:nvSpPr>
          <p:cNvPr id="6" name="Θέση περιεχομένου 5"/>
          <p:cNvSpPr>
            <a:spLocks noGrp="1"/>
          </p:cNvSpPr>
          <p:nvPr>
            <p:ph sz="quarter" idx="4"/>
          </p:nvPr>
        </p:nvSpPr>
        <p:spPr>
          <a:xfrm>
            <a:off x="6519081" y="3670456"/>
            <a:ext cx="5259388" cy="2517913"/>
          </a:xfrm>
        </p:spPr>
        <p:txBody>
          <a:bodyPr>
            <a:normAutofit lnSpcReduction="10000"/>
          </a:bodyPr>
          <a:lstStyle/>
          <a:p>
            <a:r>
              <a:rPr lang="el-GR" sz="2600" dirty="0">
                <a:latin typeface="Times New Roman" panose="02020603050405020304" pitchFamily="18" charset="0"/>
                <a:cs typeface="Times New Roman" panose="02020603050405020304" pitchFamily="18" charset="0"/>
              </a:rPr>
              <a:t>Επανένταξη</a:t>
            </a:r>
          </a:p>
          <a:p>
            <a:pPr marL="0" indent="0" algn="just">
              <a:buNone/>
            </a:pPr>
            <a:r>
              <a:rPr lang="el-GR" sz="2600" dirty="0">
                <a:latin typeface="Times New Roman" panose="02020603050405020304" pitchFamily="18" charset="0"/>
                <a:cs typeface="Times New Roman" panose="02020603050405020304" pitchFamily="18" charset="0"/>
              </a:rPr>
              <a:t>Όταν έχει επιτευχθεί η διακοπή του ποτού, ο ασθενής θα χρειαστεί υποστήριξη, και ίσως ψυχοθεραπεία, για να παραμείνει υγιής και να αποφύγει την υποτροπή.</a:t>
            </a:r>
          </a:p>
          <a:p>
            <a:endParaRPr lang="el-GR" dirty="0"/>
          </a:p>
        </p:txBody>
      </p:sp>
    </p:spTree>
    <p:extLst>
      <p:ext uri="{BB962C8B-B14F-4D97-AF65-F5344CB8AC3E}">
        <p14:creationId xmlns:p14="http://schemas.microsoft.com/office/powerpoint/2010/main" val="1320784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839788" y="1532587"/>
            <a:ext cx="10515600" cy="502276"/>
          </a:xfrm>
        </p:spPr>
        <p:txBody>
          <a:bodyPr>
            <a:normAutofit/>
          </a:bodyPr>
          <a:lstStyle/>
          <a:p>
            <a:r>
              <a:rPr lang="el-GR" sz="2600" b="0" dirty="0">
                <a:latin typeface="Times New Roman" panose="02020603050405020304" pitchFamily="18" charset="0"/>
                <a:cs typeface="Times New Roman" panose="02020603050405020304" pitchFamily="18" charset="0"/>
              </a:rPr>
              <a:t>Τα μέτρα πρόληψης κρίνονται επιτακτικά και χωρίζονται σε τρεις βαθμίδες:</a:t>
            </a:r>
          </a:p>
        </p:txBody>
      </p:sp>
      <p:sp>
        <p:nvSpPr>
          <p:cNvPr id="4" name="Θέση περιεχομένου 3"/>
          <p:cNvSpPr>
            <a:spLocks noGrp="1"/>
          </p:cNvSpPr>
          <p:nvPr>
            <p:ph sz="half" idx="2"/>
          </p:nvPr>
        </p:nvSpPr>
        <p:spPr>
          <a:xfrm>
            <a:off x="839788" y="2292439"/>
            <a:ext cx="5157787" cy="4095482"/>
          </a:xfrm>
        </p:spPr>
        <p:txBody>
          <a:bodyPr>
            <a:normAutofit/>
          </a:bodyPr>
          <a:lstStyle/>
          <a:p>
            <a:r>
              <a:rPr lang="el-GR" sz="2400" dirty="0">
                <a:latin typeface="Times New Roman" panose="02020603050405020304" pitchFamily="18" charset="0"/>
                <a:cs typeface="Times New Roman" panose="02020603050405020304" pitchFamily="18" charset="0"/>
              </a:rPr>
              <a:t>Πρωτοβάθμια Πρόληψη:  </a:t>
            </a:r>
          </a:p>
          <a:p>
            <a:pPr marL="0" indent="0" algn="just">
              <a:buNone/>
            </a:pPr>
            <a:r>
              <a:rPr lang="el-GR" sz="2400" dirty="0">
                <a:latin typeface="Times New Roman" panose="02020603050405020304" pitchFamily="18" charset="0"/>
                <a:cs typeface="Times New Roman" panose="02020603050405020304" pitchFamily="18" charset="0"/>
              </a:rPr>
              <a:t>Για άτομα που δεν έχουν ακόμη εθιστεί στο αλκοόλ, με σκοπό την αποτροπή του εθισμού.</a:t>
            </a:r>
          </a:p>
          <a:p>
            <a:pPr lvl="1"/>
            <a:r>
              <a:rPr lang="el-GR" sz="2200" dirty="0">
                <a:latin typeface="Times New Roman" panose="02020603050405020304" pitchFamily="18" charset="0"/>
                <a:cs typeface="Times New Roman" panose="02020603050405020304" pitchFamily="18" charset="0"/>
              </a:rPr>
              <a:t> Διανομή έντυπου υλικού</a:t>
            </a:r>
          </a:p>
          <a:p>
            <a:pPr lvl="1"/>
            <a:r>
              <a:rPr lang="el-GR" sz="2200" dirty="0">
                <a:latin typeface="Times New Roman" panose="02020603050405020304" pitchFamily="18" charset="0"/>
                <a:cs typeface="Times New Roman" panose="02020603050405020304" pitchFamily="18" charset="0"/>
              </a:rPr>
              <a:t> Διαλέξεις</a:t>
            </a:r>
          </a:p>
          <a:p>
            <a:pPr lvl="1"/>
            <a:r>
              <a:rPr lang="el-GR" sz="2200" dirty="0">
                <a:latin typeface="Times New Roman" panose="02020603050405020304" pitchFamily="18" charset="0"/>
                <a:cs typeface="Times New Roman" panose="02020603050405020304" pitchFamily="18" charset="0"/>
              </a:rPr>
              <a:t> Προβολή ταινιών</a:t>
            </a:r>
          </a:p>
          <a:p>
            <a:pPr lvl="1"/>
            <a:r>
              <a:rPr lang="el-GR" sz="2200" dirty="0">
                <a:latin typeface="Times New Roman" panose="02020603050405020304" pitchFamily="18" charset="0"/>
                <a:cs typeface="Times New Roman" panose="02020603050405020304" pitchFamily="18" charset="0"/>
              </a:rPr>
              <a:t> Προγράμματα πρόληψης στα πλαίσια του σχολείου</a:t>
            </a:r>
          </a:p>
          <a:p>
            <a:endParaRPr lang="el-GR" dirty="0"/>
          </a:p>
        </p:txBody>
      </p:sp>
      <p:sp>
        <p:nvSpPr>
          <p:cNvPr id="6" name="Θέση περιεχομένου 5"/>
          <p:cNvSpPr>
            <a:spLocks noGrp="1"/>
          </p:cNvSpPr>
          <p:nvPr>
            <p:ph sz="quarter" idx="4"/>
          </p:nvPr>
        </p:nvSpPr>
        <p:spPr>
          <a:xfrm>
            <a:off x="6172200" y="2292439"/>
            <a:ext cx="5183188" cy="4095482"/>
          </a:xfrm>
        </p:spPr>
        <p:txBody>
          <a:bodyPr>
            <a:normAutofit/>
          </a:bodyPr>
          <a:lstStyle/>
          <a:p>
            <a:r>
              <a:rPr lang="el-GR" sz="2400" dirty="0">
                <a:latin typeface="Times New Roman" panose="02020603050405020304" pitchFamily="18" charset="0"/>
                <a:cs typeface="Times New Roman" panose="02020603050405020304" pitchFamily="18" charset="0"/>
              </a:rPr>
              <a:t>Δευτεροβάθμια Πρόληψη: </a:t>
            </a:r>
          </a:p>
          <a:p>
            <a:pPr marL="0" indent="0" algn="just">
              <a:buNone/>
            </a:pPr>
            <a:r>
              <a:rPr lang="el-GR" sz="2400" dirty="0">
                <a:latin typeface="Times New Roman" panose="02020603050405020304" pitchFamily="18" charset="0"/>
                <a:cs typeface="Times New Roman" panose="02020603050405020304" pitchFamily="18" charset="0"/>
              </a:rPr>
              <a:t>Για άτομα που έχουν ήδη εκδηλώσει πρόβλημα αλκοολισμού, με στόχο την άρνηση χρήσης αλκοόλ και την ενίσχυση των κοινωνικών δεξιοτήτων.</a:t>
            </a:r>
          </a:p>
          <a:p>
            <a:pPr lvl="1"/>
            <a:r>
              <a:rPr lang="el-GR" sz="2200" dirty="0">
                <a:latin typeface="Times New Roman" panose="02020603050405020304" pitchFamily="18" charset="0"/>
                <a:cs typeface="Times New Roman" panose="02020603050405020304" pitchFamily="18" charset="0"/>
              </a:rPr>
              <a:t> Σταθμοί Δευτεροβάθμιας Πρόληψης</a:t>
            </a:r>
          </a:p>
          <a:p>
            <a:pPr lvl="1"/>
            <a:r>
              <a:rPr lang="el-GR" sz="2200" dirty="0">
                <a:latin typeface="Times New Roman" panose="02020603050405020304" pitchFamily="18" charset="0"/>
                <a:cs typeface="Times New Roman" panose="02020603050405020304" pitchFamily="18" charset="0"/>
              </a:rPr>
              <a:t> Ειδικά Κέντρα για άτομα με προβλήματα</a:t>
            </a:r>
          </a:p>
          <a:p>
            <a:pPr lvl="1"/>
            <a:r>
              <a:rPr lang="el-GR" sz="2200" dirty="0">
                <a:latin typeface="Times New Roman" panose="02020603050405020304" pitchFamily="18" charset="0"/>
                <a:cs typeface="Times New Roman" panose="02020603050405020304" pitchFamily="18" charset="0"/>
              </a:rPr>
              <a:t> Ομάδες σε γειτονιές</a:t>
            </a:r>
          </a:p>
          <a:p>
            <a:pPr marL="0" indent="0">
              <a:buNone/>
            </a:pPr>
            <a:endParaRPr lang="el-GR" dirty="0"/>
          </a:p>
        </p:txBody>
      </p:sp>
      <p:sp>
        <p:nvSpPr>
          <p:cNvPr id="7" name="Τίτλος 1"/>
          <p:cNvSpPr>
            <a:spLocks noGrp="1"/>
          </p:cNvSpPr>
          <p:nvPr>
            <p:ph type="title"/>
          </p:nvPr>
        </p:nvSpPr>
        <p:spPr>
          <a:xfrm>
            <a:off x="1320949" y="600311"/>
            <a:ext cx="10621292" cy="821123"/>
          </a:xfrm>
        </p:spPr>
        <p:txBody>
          <a:bodyPr>
            <a:normAutofit/>
          </a:bodyPr>
          <a:lstStyle/>
          <a:p>
            <a:pPr algn="ctr"/>
            <a:r>
              <a:rPr lang="el-GR" i="1" dirty="0">
                <a:latin typeface="Times New Roman" panose="02020603050405020304" pitchFamily="18" charset="0"/>
                <a:cs typeface="Times New Roman" panose="02020603050405020304" pitchFamily="18" charset="0"/>
              </a:rPr>
              <a:t>Θεραπεία - μέτρα πρόληψης έναντι του αλκοολισμού </a:t>
            </a:r>
            <a:r>
              <a:rPr lang="el-GR" sz="1800" i="1" dirty="0">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147082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838199" y="1532586"/>
            <a:ext cx="5835556" cy="4945487"/>
          </a:xfrm>
        </p:spPr>
        <p:txBody>
          <a:bodyPr>
            <a:normAutofit fontScale="92500"/>
          </a:bodyPr>
          <a:lstStyle/>
          <a:p>
            <a:pPr algn="just">
              <a:lnSpc>
                <a:spcPct val="110000"/>
              </a:lnSpc>
            </a:pPr>
            <a:r>
              <a:rPr lang="el-GR" sz="2600" dirty="0">
                <a:latin typeface="Times New Roman" panose="02020603050405020304" pitchFamily="18" charset="0"/>
                <a:cs typeface="Times New Roman" panose="02020603050405020304" pitchFamily="18" charset="0"/>
              </a:rPr>
              <a:t> Τριτοβάθμια Πρόληψη: </a:t>
            </a:r>
          </a:p>
          <a:p>
            <a:pPr marL="0" indent="0" algn="just">
              <a:lnSpc>
                <a:spcPct val="110000"/>
              </a:lnSpc>
              <a:buNone/>
            </a:pPr>
            <a:r>
              <a:rPr lang="el-GR" sz="2400" dirty="0">
                <a:latin typeface="Times New Roman" panose="02020603050405020304" pitchFamily="18" charset="0"/>
                <a:cs typeface="Times New Roman" panose="02020603050405020304" pitchFamily="18" charset="0"/>
              </a:rPr>
              <a:t>Μετα-θεραπευτική διαδικασία, όπου ο αλκοολικός έχει διακόψει τη χρήση οινοπνεύματος  και στηριζόμενος στις δικές του αλλά και εξωτερικές δυνάμεις επιτυγχάνει την επανένταξή του σε ένα φυσιολογικό τρόπο ζωής.</a:t>
            </a:r>
          </a:p>
          <a:p>
            <a:pPr lvl="1" algn="just">
              <a:lnSpc>
                <a:spcPct val="110000"/>
              </a:lnSpc>
            </a:pPr>
            <a:r>
              <a:rPr lang="el-GR" sz="22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Παρέμβαση σε οικογενειακό επίπεδο (επισκέψεις ειδικών στο σπίτι, υποστηρικτικές ομάδες συγγενών)</a:t>
            </a:r>
          </a:p>
          <a:p>
            <a:pPr lvl="1" algn="just">
              <a:lnSpc>
                <a:spcPct val="110000"/>
              </a:lnSpc>
            </a:pPr>
            <a:r>
              <a:rPr lang="el-GR" sz="2400" dirty="0">
                <a:latin typeface="Times New Roman" panose="02020603050405020304" pitchFamily="18" charset="0"/>
                <a:cs typeface="Times New Roman" panose="02020603050405020304" pitchFamily="18" charset="0"/>
              </a:rPr>
              <a:t> Παρέμβαση στο επίπεδο του ίδιου του αλκοολικού (Ομάδες Αλληλοϋποστήριξης)</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4585" y="1881560"/>
            <a:ext cx="5067568" cy="3810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Τίτλος 1"/>
          <p:cNvSpPr>
            <a:spLocks noGrp="1"/>
          </p:cNvSpPr>
          <p:nvPr>
            <p:ph type="title"/>
          </p:nvPr>
        </p:nvSpPr>
        <p:spPr>
          <a:xfrm>
            <a:off x="1320949" y="600311"/>
            <a:ext cx="10621292" cy="821123"/>
          </a:xfrm>
        </p:spPr>
        <p:txBody>
          <a:bodyPr>
            <a:normAutofit/>
          </a:bodyPr>
          <a:lstStyle/>
          <a:p>
            <a:pPr algn="ctr"/>
            <a:r>
              <a:rPr lang="el-GR" i="1" dirty="0">
                <a:latin typeface="Times New Roman" panose="02020603050405020304" pitchFamily="18" charset="0"/>
                <a:cs typeface="Times New Roman" panose="02020603050405020304" pitchFamily="18" charset="0"/>
              </a:rPr>
              <a:t>Θεραπεία - μέτρα πρόληψης έναντι του αλκοολισμού </a:t>
            </a:r>
            <a:r>
              <a:rPr lang="el-GR" sz="1800" i="1" dirty="0">
                <a:latin typeface="Times New Roman" panose="02020603050405020304" pitchFamily="18" charset="0"/>
                <a:cs typeface="Times New Roman" panose="02020603050405020304" pitchFamily="18" charset="0"/>
              </a:rPr>
              <a:t>(3/3)</a:t>
            </a:r>
          </a:p>
        </p:txBody>
      </p:sp>
    </p:spTree>
    <p:extLst>
      <p:ext uri="{BB962C8B-B14F-4D97-AF65-F5344CB8AC3E}">
        <p14:creationId xmlns:p14="http://schemas.microsoft.com/office/powerpoint/2010/main" val="2704634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0211" y="566864"/>
            <a:ext cx="10515600" cy="815076"/>
          </a:xfrm>
        </p:spPr>
        <p:txBody>
          <a:bodyPr>
            <a:normAutofit/>
          </a:bodyPr>
          <a:lstStyle/>
          <a:p>
            <a:pPr algn="ctr"/>
            <a:r>
              <a:rPr lang="el-GR" i="1" dirty="0">
                <a:latin typeface="Times New Roman" panose="02020603050405020304" pitchFamily="18" charset="0"/>
                <a:cs typeface="Times New Roman" panose="02020603050405020304" pitchFamily="18" charset="0"/>
              </a:rPr>
              <a:t>Κρατικοί Φορείς Αντιμετώπισης Αλκοολισμού</a:t>
            </a:r>
          </a:p>
        </p:txBody>
      </p:sp>
      <p:sp>
        <p:nvSpPr>
          <p:cNvPr id="3" name="Θέση περιεχομένου 2"/>
          <p:cNvSpPr>
            <a:spLocks noGrp="1"/>
          </p:cNvSpPr>
          <p:nvPr>
            <p:ph idx="1"/>
          </p:nvPr>
        </p:nvSpPr>
        <p:spPr>
          <a:xfrm>
            <a:off x="838200" y="1661375"/>
            <a:ext cx="10515600" cy="4515588"/>
          </a:xfrm>
        </p:spPr>
        <p:txBody>
          <a:bodyPr>
            <a:normAutofit/>
          </a:bodyPr>
          <a:lstStyle/>
          <a:p>
            <a:pPr marL="0" indent="0">
              <a:lnSpc>
                <a:spcPct val="110000"/>
              </a:lnSpc>
              <a:buNone/>
            </a:pPr>
            <a:r>
              <a:rPr lang="el-GR" sz="2600" dirty="0">
                <a:latin typeface="Times New Roman" panose="02020603050405020304" pitchFamily="18" charset="0"/>
                <a:cs typeface="Times New Roman" panose="02020603050405020304" pitchFamily="18" charset="0"/>
              </a:rPr>
              <a:t>Κρατικοί Φορείς ενάντια του αλκοολισμού που  λειτουργούν στην Ελλάδα:</a:t>
            </a:r>
          </a:p>
          <a:p>
            <a:pPr>
              <a:lnSpc>
                <a:spcPct val="150000"/>
              </a:lnSpc>
            </a:pPr>
            <a:r>
              <a:rPr lang="el-GR" sz="26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Τμήμα Καταπολέμησης Αλκοολισμού και Τοξικομανίας – Υπουργείο Υγείας Πρόνοιας </a:t>
            </a:r>
          </a:p>
          <a:p>
            <a:pPr>
              <a:lnSpc>
                <a:spcPct val="150000"/>
              </a:lnSpc>
            </a:pPr>
            <a:r>
              <a:rPr lang="el-GR" sz="2400" dirty="0">
                <a:latin typeface="Times New Roman" panose="02020603050405020304" pitchFamily="18" charset="0"/>
                <a:cs typeface="Times New Roman" panose="02020603050405020304" pitchFamily="18" charset="0"/>
              </a:rPr>
              <a:t> ΚΕ.Θ.Ε.Α.</a:t>
            </a:r>
          </a:p>
          <a:p>
            <a:pPr>
              <a:lnSpc>
                <a:spcPct val="150000"/>
              </a:lnSpc>
            </a:pPr>
            <a:r>
              <a:rPr lang="el-GR" sz="2400" dirty="0">
                <a:latin typeface="Times New Roman" panose="02020603050405020304" pitchFamily="18" charset="0"/>
                <a:cs typeface="Times New Roman" panose="02020603050405020304" pitchFamily="18" charset="0"/>
              </a:rPr>
              <a:t> Θεραπευτικές Κοινότητες</a:t>
            </a:r>
          </a:p>
          <a:p>
            <a:pPr>
              <a:lnSpc>
                <a:spcPct val="150000"/>
              </a:lnSpc>
            </a:pPr>
            <a:r>
              <a:rPr lang="el-GR" sz="2400" dirty="0">
                <a:latin typeface="Times New Roman" panose="02020603050405020304" pitchFamily="18" charset="0"/>
                <a:cs typeface="Times New Roman" panose="02020603050405020304" pitchFamily="18" charset="0"/>
              </a:rPr>
              <a:t> Δημόσια Νοσοκομεία</a:t>
            </a:r>
          </a:p>
          <a:p>
            <a:pPr>
              <a:lnSpc>
                <a:spcPct val="150000"/>
              </a:lnSpc>
            </a:pPr>
            <a:r>
              <a:rPr lang="el-GR" sz="2400" dirty="0">
                <a:latin typeface="Times New Roman" panose="02020603050405020304" pitchFamily="18" charset="0"/>
                <a:cs typeface="Times New Roman" panose="02020603050405020304" pitchFamily="18" charset="0"/>
              </a:rPr>
              <a:t> Κέντρο Άμεσης Ψυχολογικής Υποστήριξης</a:t>
            </a:r>
          </a:p>
          <a:p>
            <a:endParaRPr lang="el-GR" dirty="0"/>
          </a:p>
        </p:txBody>
      </p:sp>
    </p:spTree>
    <p:extLst>
      <p:ext uri="{BB962C8B-B14F-4D97-AF65-F5344CB8AC3E}">
        <p14:creationId xmlns:p14="http://schemas.microsoft.com/office/powerpoint/2010/main" val="2291393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00">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8776" y="460337"/>
            <a:ext cx="8911687" cy="808905"/>
          </a:xfrm>
        </p:spPr>
        <p:txBody>
          <a:bodyPr anchor="ctr">
            <a:normAutofit/>
          </a:bodyPr>
          <a:lstStyle/>
          <a:p>
            <a:pPr algn="ctr"/>
            <a:r>
              <a:rPr lang="el-GR" i="1" dirty="0">
                <a:latin typeface="Times New Roman" panose="02020603050405020304" pitchFamily="18" charset="0"/>
                <a:cs typeface="Times New Roman" panose="02020603050405020304" pitchFamily="18" charset="0"/>
              </a:rPr>
              <a:t>Βιβλιογραφία </a:t>
            </a:r>
            <a:r>
              <a:rPr lang="el-GR" sz="1600" i="1" dirty="0">
                <a:latin typeface="Times New Roman" panose="02020603050405020304" pitchFamily="18" charset="0"/>
                <a:cs typeface="Times New Roman" panose="02020603050405020304" pitchFamily="18" charset="0"/>
              </a:rPr>
              <a:t>(1/4)</a:t>
            </a:r>
          </a:p>
        </p:txBody>
      </p:sp>
      <p:sp>
        <p:nvSpPr>
          <p:cNvPr id="4" name="Θέση περιεχομένου 3"/>
          <p:cNvSpPr>
            <a:spLocks noGrp="1"/>
          </p:cNvSpPr>
          <p:nvPr>
            <p:ph idx="1"/>
          </p:nvPr>
        </p:nvSpPr>
        <p:spPr>
          <a:xfrm>
            <a:off x="1978776" y="1563757"/>
            <a:ext cx="9525836" cy="4731025"/>
          </a:xfrm>
        </p:spPr>
        <p:txBody>
          <a:bodyPr>
            <a:normAutofit fontScale="92500" lnSpcReduction="10000"/>
          </a:bodyPr>
          <a:lstStyle/>
          <a:p>
            <a:r>
              <a:rPr lang="el-GR" dirty="0">
                <a:latin typeface="Times New Roman" panose="02020603050405020304" pitchFamily="18" charset="0"/>
                <a:cs typeface="Times New Roman" panose="02020603050405020304" pitchFamily="18" charset="0"/>
              </a:rPr>
              <a:t>«Εθισμός στο Διαδίκτυο». Διαθέσιμο από: </a:t>
            </a:r>
            <a:r>
              <a:rPr lang="en-US" dirty="0">
                <a:latin typeface="Times New Roman" panose="02020603050405020304" pitchFamily="18" charset="0"/>
                <a:cs typeface="Times New Roman" panose="02020603050405020304" pitchFamily="18" charset="0"/>
                <a:hlinkClick r:id="rId2"/>
              </a:rPr>
              <a:t>https://el.wikipedia.org/wiki/</a:t>
            </a:r>
            <a:r>
              <a:rPr lang="el-GR" dirty="0" err="1">
                <a:latin typeface="Times New Roman" panose="02020603050405020304" pitchFamily="18" charset="0"/>
                <a:cs typeface="Times New Roman" panose="02020603050405020304" pitchFamily="18" charset="0"/>
                <a:hlinkClick r:id="rId2"/>
              </a:rPr>
              <a:t>Εθισμός_στο_Διαδίκτυο</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Πολυδώρου, Χ. «Μορφές Εθισμού στο Διαδίκτυο». Διαθέσιμο από: </a:t>
            </a:r>
            <a:r>
              <a:rPr lang="en-US" dirty="0">
                <a:latin typeface="Times New Roman" panose="02020603050405020304" pitchFamily="18" charset="0"/>
                <a:cs typeface="Times New Roman" panose="02020603050405020304" pitchFamily="18" charset="0"/>
                <a:hlinkClick r:id="rId3"/>
              </a:rPr>
              <a:t>https://efiveia.gr/morfes-ethismou-sto-diadiktio/</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Μυλωνάς, Π. «Διαδίκτυο και Εξάρτηση». Διαθέσιμο από: </a:t>
            </a:r>
            <a:r>
              <a:rPr lang="en-US" dirty="0">
                <a:latin typeface="Times New Roman" panose="02020603050405020304" pitchFamily="18" charset="0"/>
                <a:cs typeface="Times New Roman" panose="02020603050405020304" pitchFamily="18" charset="0"/>
                <a:hlinkClick r:id="rId4"/>
              </a:rPr>
              <a:t>https://dspace.lib.uom.gr/bitstream/2159/13839/1/Milonas_Msc2010.pdf</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Κυπραίου</a:t>
            </a:r>
            <a:r>
              <a:rPr lang="el-GR" dirty="0">
                <a:latin typeface="Times New Roman" panose="02020603050405020304" pitchFamily="18" charset="0"/>
                <a:cs typeface="Times New Roman" panose="02020603050405020304" pitchFamily="18" charset="0"/>
              </a:rPr>
              <a:t>, Π. «Εξάρτηση από το Διαδίκτυο». Διαθέσιμο από: </a:t>
            </a:r>
            <a:r>
              <a:rPr lang="en-US" dirty="0">
                <a:latin typeface="Times New Roman" panose="02020603050405020304" pitchFamily="18" charset="0"/>
                <a:cs typeface="Times New Roman" panose="02020603050405020304" pitchFamily="18" charset="0"/>
                <a:hlinkClick r:id="rId5"/>
              </a:rPr>
              <a:t>http://www.psychotherapeia.net.gr/articles-psyxologoi-marousi-psyxotherapeftes-marousi/exartiseis/43-exarthsh-apo-to-diadiktyo/71-exarthsh-apo-diadiktyo</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Βαβάτσικου</a:t>
            </a:r>
            <a:r>
              <a:rPr lang="el-GR" dirty="0">
                <a:latin typeface="Times New Roman" panose="02020603050405020304" pitchFamily="18" charset="0"/>
                <a:cs typeface="Times New Roman" panose="02020603050405020304" pitchFamily="18" charset="0"/>
              </a:rPr>
              <a:t>, Ε και Κώστα, Α. «Εθισμός στο Διαδίκτυο. Μύθος η Πραγματικότητα;». Διαθέσιμο από: </a:t>
            </a:r>
            <a:r>
              <a:rPr lang="en-US" dirty="0">
                <a:latin typeface="Times New Roman" panose="02020603050405020304" pitchFamily="18" charset="0"/>
                <a:cs typeface="Times New Roman" panose="02020603050405020304" pitchFamily="18" charset="0"/>
                <a:hlinkClick r:id="rId6"/>
              </a:rPr>
              <a:t>http://repository.library.teimes.gr/</a:t>
            </a:r>
            <a:r>
              <a:rPr lang="en-US" dirty="0" err="1">
                <a:latin typeface="Times New Roman" panose="02020603050405020304" pitchFamily="18" charset="0"/>
                <a:cs typeface="Times New Roman" panose="02020603050405020304" pitchFamily="18" charset="0"/>
                <a:hlinkClick r:id="rId6"/>
              </a:rPr>
              <a:t>xmlui</a:t>
            </a:r>
            <a:r>
              <a:rPr lang="en-US" dirty="0">
                <a:latin typeface="Times New Roman" panose="02020603050405020304" pitchFamily="18" charset="0"/>
                <a:cs typeface="Times New Roman" panose="02020603050405020304" pitchFamily="18" charset="0"/>
                <a:hlinkClick r:id="rId6"/>
              </a:rPr>
              <a:t>/</a:t>
            </a:r>
            <a:r>
              <a:rPr lang="en-US" dirty="0" err="1">
                <a:latin typeface="Times New Roman" panose="02020603050405020304" pitchFamily="18" charset="0"/>
                <a:cs typeface="Times New Roman" panose="02020603050405020304" pitchFamily="18" charset="0"/>
                <a:hlinkClick r:id="rId6"/>
              </a:rPr>
              <a:t>bitstream</a:t>
            </a:r>
            <a:r>
              <a:rPr lang="en-US" dirty="0">
                <a:latin typeface="Times New Roman" panose="02020603050405020304" pitchFamily="18" charset="0"/>
                <a:cs typeface="Times New Roman" panose="02020603050405020304" pitchFamily="18" charset="0"/>
                <a:hlinkClick r:id="rId6"/>
              </a:rPr>
              <a:t>/handle/123456789/5399/%20%20%20%20%20%20%20%20%20%20%20%20%20%20%20%20%20%20%20%20%20.%20%20%20%20%20%20%20%20%20%20%20%20%20%20%20%20%20%20%20%20%20%20%20%20..pdf?sequence=1</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«Ενασχόληση με το Διαδίκτυο – Εθισμός στο Διαδίκτυο». Διαθέσιμο από: </a:t>
            </a:r>
            <a:r>
              <a:rPr lang="en-US" dirty="0">
                <a:latin typeface="Times New Roman" panose="02020603050405020304" pitchFamily="18" charset="0"/>
                <a:cs typeface="Times New Roman" panose="02020603050405020304" pitchFamily="18" charset="0"/>
                <a:hlinkClick r:id="rId7"/>
              </a:rPr>
              <a:t>https://saferinternet4kids.gr/wp-content/uploads/2017/03/Ethismos-1.pptx</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90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06992" y="336211"/>
            <a:ext cx="8911687" cy="881133"/>
          </a:xfrm>
        </p:spPr>
        <p:txBody>
          <a:bodyPr>
            <a:normAutofit/>
          </a:bodyPr>
          <a:lstStyle/>
          <a:p>
            <a:pPr algn="ctr"/>
            <a:r>
              <a:rPr lang="el-GR" sz="4400" i="1" dirty="0">
                <a:latin typeface="Times New Roman" panose="02020603050405020304" pitchFamily="18" charset="0"/>
                <a:cs typeface="Times New Roman" panose="02020603050405020304" pitchFamily="18" charset="0"/>
              </a:rPr>
              <a:t>Εθισμός στα Ναρκωτικά</a:t>
            </a:r>
            <a:endParaRPr lang="en-US" sz="4400" i="1" dirty="0">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3E23E89D-A15D-4699-B3DD-E261704D5D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7684" y="1648265"/>
            <a:ext cx="7110301" cy="488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7804918"/>
      </p:ext>
    </p:extLst>
  </p:cSld>
  <p:clrMapOvr>
    <a:masterClrMapping/>
  </p:clrMapOvr>
  <p:transition spd="slow">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0050" y="1455016"/>
            <a:ext cx="9458449" cy="4796185"/>
          </a:xfrm>
          <a:prstGeom prst="rect">
            <a:avLst/>
          </a:prstGeom>
        </p:spPr>
        <p:txBody>
          <a:bodyPr wrap="square">
            <a:spAutoFit/>
          </a:bodyPr>
          <a:lstStyle/>
          <a:p>
            <a:r>
              <a:rPr lang="el-GR" sz="1700" dirty="0">
                <a:latin typeface="Times New Roman" panose="02020603050405020304" pitchFamily="18" charset="0"/>
                <a:cs typeface="Times New Roman" panose="02020603050405020304" pitchFamily="18" charset="0"/>
              </a:rPr>
              <a:t>«Ο εθισμός στον τζόγο σε μια περίοδο οικονομικής κρίσης και οι τρόποι αντιμετώπισης του». Διαθέσιμο από: </a:t>
            </a:r>
            <a:r>
              <a:rPr lang="en-US" dirty="0">
                <a:solidFill>
                  <a:srgbClr val="FF0000"/>
                </a:solidFill>
                <a:latin typeface="Times New Roman" panose="02020603050405020304" pitchFamily="18" charset="0"/>
                <a:cs typeface="Times New Roman" panose="02020603050405020304" pitchFamily="18" charset="0"/>
                <a:hlinkClick r:id="rId2"/>
              </a:rPr>
              <a:t>https://mnae.noesis.edu.gr/wp-content/uploads/2019/06/tzogos.pptx</a:t>
            </a:r>
            <a:endParaRPr lang="el-GR" dirty="0">
              <a:solidFill>
                <a:srgbClr val="FF0000"/>
              </a:solidFill>
              <a:latin typeface="Times New Roman" panose="02020603050405020304" pitchFamily="18" charset="0"/>
              <a:cs typeface="Times New Roman" panose="02020603050405020304" pitchFamily="18" charset="0"/>
            </a:endParaRPr>
          </a:p>
          <a:p>
            <a:r>
              <a:rPr lang="el-GR" sz="1700" dirty="0">
                <a:latin typeface="Times New Roman" panose="02020603050405020304" pitchFamily="18" charset="0"/>
                <a:cs typeface="Times New Roman" panose="02020603050405020304" pitchFamily="18" charset="0"/>
              </a:rPr>
              <a:t>Γαβαλά, Ι., </a:t>
            </a:r>
            <a:r>
              <a:rPr lang="el-GR" sz="1700" dirty="0" err="1">
                <a:latin typeface="Times New Roman" panose="02020603050405020304" pitchFamily="18" charset="0"/>
                <a:cs typeface="Times New Roman" panose="02020603050405020304" pitchFamily="18" charset="0"/>
              </a:rPr>
              <a:t>Κυμιωνή</a:t>
            </a:r>
            <a:r>
              <a:rPr lang="el-GR" sz="1700" dirty="0">
                <a:latin typeface="Times New Roman" panose="02020603050405020304" pitchFamily="18" charset="0"/>
                <a:cs typeface="Times New Roman" panose="02020603050405020304" pitchFamily="18" charset="0"/>
              </a:rPr>
              <a:t>, Μ. και </a:t>
            </a:r>
            <a:r>
              <a:rPr lang="el-GR" sz="1700" dirty="0" err="1">
                <a:latin typeface="Times New Roman" panose="02020603050405020304" pitchFamily="18" charset="0"/>
                <a:cs typeface="Times New Roman" panose="02020603050405020304" pitchFamily="18" charset="0"/>
              </a:rPr>
              <a:t>Μορφεση</a:t>
            </a:r>
            <a:r>
              <a:rPr lang="el-GR" sz="1700" dirty="0">
                <a:latin typeface="Times New Roman" panose="02020603050405020304" pitchFamily="18" charset="0"/>
                <a:cs typeface="Times New Roman" panose="02020603050405020304" pitchFamily="18" charset="0"/>
              </a:rPr>
              <a:t> ,Δ. «Συσχέτιση του Τζόγου με Αυτοκτονικές Σκέψεις και Απόπειρες Αυτοκτονίας». </a:t>
            </a:r>
            <a:r>
              <a:rPr lang="en-US" sz="1700" dirty="0" err="1">
                <a:latin typeface="Times New Roman" panose="02020603050405020304" pitchFamily="18" charset="0"/>
                <a:cs typeface="Times New Roman" panose="02020603050405020304" pitchFamily="18" charset="0"/>
              </a:rPr>
              <a:t>Δι</a:t>
            </a:r>
            <a:r>
              <a:rPr lang="en-US" sz="1700" dirty="0">
                <a:latin typeface="Times New Roman" panose="02020603050405020304" pitchFamily="18" charset="0"/>
                <a:cs typeface="Times New Roman" panose="02020603050405020304" pitchFamily="18" charset="0"/>
              </a:rPr>
              <a:t>αθέσιμο από:</a:t>
            </a:r>
            <a:r>
              <a:rPr lang="el-GR" sz="1700"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hlinkClick r:id="rId3"/>
              </a:rPr>
              <a:t>http://nefeli.lib.teicrete.gr/browse/seyp/ker/2015/GavalaIoanna,KymioniMaria,MorfesiDiamanto/attached-document-1436870806-29658-22243/GavalaIoanna_KymioniMaria_MorfesiDiamanto2015.pdf</a:t>
            </a:r>
            <a:endParaRPr lang="en-US" dirty="0">
              <a:solidFill>
                <a:srgbClr val="FF0000"/>
              </a:solidFill>
              <a:latin typeface="Times New Roman" panose="02020603050405020304" pitchFamily="18" charset="0"/>
              <a:cs typeface="Times New Roman" panose="02020603050405020304" pitchFamily="18" charset="0"/>
            </a:endParaRPr>
          </a:p>
          <a:p>
            <a:r>
              <a:rPr lang="el-GR" sz="1700" dirty="0" err="1">
                <a:latin typeface="Times New Roman" panose="02020603050405020304" pitchFamily="18" charset="0"/>
                <a:cs typeface="Times New Roman" panose="02020603050405020304" pitchFamily="18" charset="0"/>
              </a:rPr>
              <a:t>Θερμόπουλος</a:t>
            </a:r>
            <a:r>
              <a:rPr lang="el-GR" sz="1700" dirty="0">
                <a:latin typeface="Times New Roman" panose="02020603050405020304" pitchFamily="18" charset="0"/>
                <a:cs typeface="Times New Roman" panose="02020603050405020304" pitchFamily="18" charset="0"/>
              </a:rPr>
              <a:t>, Μ. «Τζόγος – Τα σημάδια που δείχνουν  πρόβλημα </a:t>
            </a:r>
            <a:r>
              <a:rPr lang="el-GR" sz="1700" dirty="0" err="1">
                <a:latin typeface="Times New Roman" panose="02020603050405020304" pitchFamily="18" charset="0"/>
                <a:cs typeface="Times New Roman" panose="02020603050405020304" pitchFamily="18" charset="0"/>
              </a:rPr>
              <a:t>εθισμόυ</a:t>
            </a:r>
            <a:r>
              <a:rPr lang="el-GR" sz="1700" dirty="0">
                <a:latin typeface="Times New Roman" panose="02020603050405020304" pitchFamily="18" charset="0"/>
                <a:cs typeface="Times New Roman" panose="02020603050405020304" pitchFamily="18" charset="0"/>
              </a:rPr>
              <a:t> – Απεξάρτηση και πώς να βοηθήσετε κάποιον δικό σας». Διαθέσιμο από: </a:t>
            </a:r>
            <a:r>
              <a:rPr lang="en-US" dirty="0">
                <a:solidFill>
                  <a:srgbClr val="FF0000"/>
                </a:solidFill>
                <a:latin typeface="Times New Roman" panose="02020603050405020304" pitchFamily="18" charset="0"/>
                <a:cs typeface="Times New Roman" panose="02020603050405020304" pitchFamily="18" charset="0"/>
                <a:hlinkClick r:id="rId4"/>
              </a:rPr>
              <a:t>https://www.iatropedia.gr/psychiki-ygeia/tzogos-ta-simadia-pou-deichnoun-provlima-ethismou-apexartisi-kai-pos-na-voithisete-kapoion-diko-sas/71401/</a:t>
            </a:r>
            <a:endParaRPr lang="en-US" dirty="0">
              <a:solidFill>
                <a:srgbClr val="FF0000"/>
              </a:solidFill>
              <a:latin typeface="Times New Roman" panose="02020603050405020304" pitchFamily="18" charset="0"/>
              <a:cs typeface="Times New Roman" panose="02020603050405020304" pitchFamily="18" charset="0"/>
            </a:endParaRPr>
          </a:p>
          <a:p>
            <a:r>
              <a:rPr lang="el-GR" sz="1700" dirty="0">
                <a:latin typeface="Times New Roman" panose="02020603050405020304" pitchFamily="18" charset="0"/>
                <a:cs typeface="Times New Roman" panose="02020603050405020304" pitchFamily="18" charset="0"/>
              </a:rPr>
              <a:t>«Εθισμός στο Αλκοόλ». Διαθέσιμο από: </a:t>
            </a:r>
            <a:r>
              <a:rPr lang="en-US" dirty="0">
                <a:latin typeface="Times New Roman" panose="02020603050405020304" pitchFamily="18" charset="0"/>
                <a:cs typeface="Times New Roman" panose="02020603050405020304" pitchFamily="18" charset="0"/>
                <a:hlinkClick r:id="rId5"/>
              </a:rPr>
              <a:t>https://oasis.org.gr/alkool/</a:t>
            </a:r>
            <a:endParaRPr lang="el-GR" dirty="0">
              <a:latin typeface="Times New Roman" panose="02020603050405020304" pitchFamily="18" charset="0"/>
              <a:cs typeface="Times New Roman" panose="02020603050405020304" pitchFamily="18" charset="0"/>
            </a:endParaRPr>
          </a:p>
          <a:p>
            <a:pPr>
              <a:buClr>
                <a:srgbClr val="A53010"/>
              </a:buClr>
            </a:pPr>
            <a:r>
              <a:rPr lang="el-GR" sz="1700" dirty="0">
                <a:latin typeface="Times New Roman" panose="02020603050405020304" pitchFamily="18" charset="0"/>
                <a:cs typeface="Times New Roman" panose="02020603050405020304" pitchFamily="18" charset="0"/>
              </a:rPr>
              <a:t>«Κατάχτηση Αλκοόλ – Αίτια και Στάδια». Διαθέσιμο από: </a:t>
            </a:r>
            <a:r>
              <a:rPr lang="en-US" dirty="0">
                <a:solidFill>
                  <a:prstClr val="black">
                    <a:lumMod val="75000"/>
                    <a:lumOff val="25000"/>
                  </a:prstClr>
                </a:solidFill>
                <a:latin typeface="Times New Roman" panose="02020603050405020304" pitchFamily="18" charset="0"/>
                <a:cs typeface="Times New Roman" panose="02020603050405020304" pitchFamily="18" charset="0"/>
                <a:hlinkClick r:id="rId6"/>
              </a:rPr>
              <a:t>https://www.onmed.gr/ygeia/story/300339/katachrisi-alkool-aitia-stadia</a:t>
            </a:r>
            <a:endParaRPr lang="el-GR" dirty="0">
              <a:solidFill>
                <a:prstClr val="black">
                  <a:lumMod val="75000"/>
                  <a:lumOff val="25000"/>
                </a:prstClr>
              </a:solidFill>
              <a:latin typeface="Times New Roman" panose="02020603050405020304" pitchFamily="18" charset="0"/>
              <a:cs typeface="Times New Roman" panose="02020603050405020304" pitchFamily="18" charset="0"/>
            </a:endParaRPr>
          </a:p>
          <a:p>
            <a:pPr marL="0" indent="0">
              <a:buNone/>
            </a:pPr>
            <a:endParaRPr lang="fr-FR" sz="1700" dirty="0">
              <a:latin typeface="Times New Roman" panose="02020603050405020304" pitchFamily="18" charset="0"/>
              <a:cs typeface="Times New Roman" panose="02020603050405020304" pitchFamily="18" charset="0"/>
            </a:endParaRPr>
          </a:p>
        </p:txBody>
      </p:sp>
      <p:sp>
        <p:nvSpPr>
          <p:cNvPr id="5" name="Τίτλος 1"/>
          <p:cNvSpPr>
            <a:spLocks noGrp="1"/>
          </p:cNvSpPr>
          <p:nvPr>
            <p:ph type="title"/>
          </p:nvPr>
        </p:nvSpPr>
        <p:spPr>
          <a:xfrm>
            <a:off x="1978776" y="460337"/>
            <a:ext cx="8911687" cy="808905"/>
          </a:xfrm>
        </p:spPr>
        <p:txBody>
          <a:bodyPr anchor="ctr">
            <a:normAutofit/>
          </a:bodyPr>
          <a:lstStyle/>
          <a:p>
            <a:pPr algn="ctr"/>
            <a:r>
              <a:rPr lang="el-GR" i="1" dirty="0">
                <a:latin typeface="Times New Roman" panose="02020603050405020304" pitchFamily="18" charset="0"/>
                <a:cs typeface="Times New Roman" panose="02020603050405020304" pitchFamily="18" charset="0"/>
              </a:rPr>
              <a:t>Βιβλιογραφία </a:t>
            </a:r>
            <a:r>
              <a:rPr lang="el-GR" sz="1600" i="1" dirty="0">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1228979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84BC017-95F8-467E-9BD0-C18928396BD4}"/>
              </a:ext>
            </a:extLst>
          </p:cNvPr>
          <p:cNvSpPr>
            <a:spLocks noGrp="1"/>
          </p:cNvSpPr>
          <p:nvPr>
            <p:ph idx="1"/>
          </p:nvPr>
        </p:nvSpPr>
        <p:spPr>
          <a:xfrm>
            <a:off x="1762539" y="1491127"/>
            <a:ext cx="9742073" cy="4360718"/>
          </a:xfrm>
        </p:spPr>
        <p:txBody>
          <a:bodyPr>
            <a:normAutofit/>
          </a:bodyPr>
          <a:lstStyle/>
          <a:p>
            <a:r>
              <a:rPr lang="el-GR" sz="1700" dirty="0">
                <a:latin typeface="Times New Roman" panose="02020603050405020304" pitchFamily="18" charset="0"/>
                <a:cs typeface="Times New Roman" panose="02020603050405020304" pitchFamily="18" charset="0"/>
              </a:rPr>
              <a:t>«Το αλκοόλ και οι συνέπειες της χρήσης του». Διαθέσιμο από: </a:t>
            </a:r>
            <a:r>
              <a:rPr lang="en-US" dirty="0">
                <a:latin typeface="Times New Roman" panose="02020603050405020304" pitchFamily="18" charset="0"/>
                <a:cs typeface="Times New Roman" panose="02020603050405020304" pitchFamily="18" charset="0"/>
                <a:hlinkClick r:id="rId2"/>
              </a:rPr>
              <a:t>https://apexartisi.gr/to-alkool-kai-oi-synepeies-tis-chrisis-tou</a:t>
            </a:r>
            <a:endParaRPr lang="el-GR" dirty="0">
              <a:latin typeface="Times New Roman" panose="02020603050405020304" pitchFamily="18" charset="0"/>
              <a:cs typeface="Times New Roman" panose="02020603050405020304" pitchFamily="18" charset="0"/>
            </a:endParaRPr>
          </a:p>
          <a:p>
            <a:r>
              <a:rPr lang="el-GR" sz="1700" dirty="0">
                <a:latin typeface="Times New Roman" panose="02020603050405020304" pitchFamily="18" charset="0"/>
                <a:cs typeface="Times New Roman" panose="02020603050405020304" pitchFamily="18" charset="0"/>
              </a:rPr>
              <a:t>Σκ</a:t>
            </a:r>
            <a:r>
              <a:rPr lang="en-US" sz="1700" dirty="0">
                <a:latin typeface="Times New Roman" panose="02020603050405020304" pitchFamily="18" charset="0"/>
                <a:cs typeface="Times New Roman" panose="02020603050405020304" pitchFamily="18" charset="0"/>
              </a:rPr>
              <a:t>απι</a:t>
            </a:r>
            <a:r>
              <a:rPr lang="el-GR" sz="1700" dirty="0" err="1">
                <a:latin typeface="Times New Roman" panose="02020603050405020304" pitchFamily="18" charset="0"/>
                <a:cs typeface="Times New Roman" panose="02020603050405020304" pitchFamily="18" charset="0"/>
              </a:rPr>
              <a:t>νάκης</a:t>
            </a:r>
            <a:r>
              <a:rPr lang="en-US" sz="1700" dirty="0">
                <a:latin typeface="Times New Roman" panose="02020603050405020304" pitchFamily="18" charset="0"/>
                <a:cs typeface="Times New Roman" panose="02020603050405020304" pitchFamily="18" charset="0"/>
              </a:rPr>
              <a:t>, Π. «</a:t>
            </a:r>
            <a:r>
              <a:rPr lang="en-US" sz="1700" dirty="0" err="1">
                <a:latin typeface="Times New Roman" panose="02020603050405020304" pitchFamily="18" charset="0"/>
                <a:cs typeface="Times New Roman" panose="02020603050405020304" pitchFamily="18" charset="0"/>
              </a:rPr>
              <a:t>Αλκοολισμός</a:t>
            </a:r>
            <a:r>
              <a:rPr lang="en-US" sz="1700" dirty="0">
                <a:latin typeface="Times New Roman" panose="02020603050405020304" pitchFamily="18" charset="0"/>
                <a:cs typeface="Times New Roman" panose="02020603050405020304" pitchFamily="18" charset="0"/>
              </a:rPr>
              <a:t> – Τα 9 Βα</a:t>
            </a:r>
            <a:r>
              <a:rPr lang="en-US" sz="1700" dirty="0" err="1">
                <a:latin typeface="Times New Roman" panose="02020603050405020304" pitchFamily="18" charset="0"/>
                <a:cs typeface="Times New Roman" panose="02020603050405020304" pitchFamily="18" charset="0"/>
              </a:rPr>
              <a:t>σικά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Συμ</a:t>
            </a:r>
            <a:r>
              <a:rPr lang="en-US" sz="1700" dirty="0">
                <a:latin typeface="Times New Roman" panose="02020603050405020304" pitchFamily="18" charset="0"/>
                <a:cs typeface="Times New Roman" panose="02020603050405020304" pitchFamily="18" charset="0"/>
              </a:rPr>
              <a:t>πτώματα της Εξάρτησης». </a:t>
            </a:r>
            <a:r>
              <a:rPr lang="en-US" sz="1700" dirty="0" err="1">
                <a:latin typeface="Times New Roman" panose="02020603050405020304" pitchFamily="18" charset="0"/>
                <a:cs typeface="Times New Roman" panose="02020603050405020304" pitchFamily="18" charset="0"/>
              </a:rPr>
              <a:t>Δι</a:t>
            </a:r>
            <a:r>
              <a:rPr lang="en-US" sz="1700" dirty="0">
                <a:latin typeface="Times New Roman" panose="02020603050405020304" pitchFamily="18" charset="0"/>
                <a:cs typeface="Times New Roman" panose="02020603050405020304" pitchFamily="18" charset="0"/>
              </a:rPr>
              <a:t>αθέσιμο από:</a:t>
            </a:r>
            <a:r>
              <a:rPr lang="el-GR"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hlinkClick r:id="rId3"/>
              </a:rPr>
              <a:t>https</a:t>
            </a:r>
            <a:r>
              <a:rPr lang="en-US" dirty="0">
                <a:latin typeface="Times New Roman" panose="02020603050405020304" pitchFamily="18" charset="0"/>
                <a:cs typeface="Times New Roman" panose="02020603050405020304" pitchFamily="18" charset="0"/>
                <a:hlinkClick r:id="rId3"/>
              </a:rPr>
              <a:t>://boro.gr/29726/alkoolismos-ta-9-vasika-symptwmata-ths-eksarthshs</a:t>
            </a:r>
            <a:endParaRPr lang="el-GR" dirty="0">
              <a:latin typeface="Times New Roman" panose="02020603050405020304" pitchFamily="18" charset="0"/>
              <a:cs typeface="Times New Roman" panose="02020603050405020304" pitchFamily="18" charset="0"/>
              <a:hlinkClick r:id="rId4"/>
            </a:endParaRPr>
          </a:p>
          <a:p>
            <a:r>
              <a:rPr lang="el-GR" dirty="0">
                <a:latin typeface="Times New Roman" panose="02020603050405020304" pitchFamily="18" charset="0"/>
                <a:cs typeface="Times New Roman" panose="02020603050405020304" pitchFamily="18" charset="0"/>
              </a:rPr>
              <a:t>«Αλκοόλ – Μήπως έχεις Εθιστεί και δεν το Ξέρεις;». Διαθέσιμο από: </a:t>
            </a:r>
            <a:r>
              <a:rPr lang="en-US" dirty="0">
                <a:latin typeface="Times New Roman" panose="02020603050405020304" pitchFamily="18" charset="0"/>
                <a:cs typeface="Times New Roman" panose="02020603050405020304" pitchFamily="18" charset="0"/>
                <a:hlinkClick r:id="rId4"/>
              </a:rPr>
              <a:t>https://www.iatronet.gr/narkwtika-alkool/provlimata-ygeias/article/28670/alkool-mipws-exeis-ethistei-kai-den-to-xereis.html</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Βερβαινιώτη</a:t>
            </a:r>
            <a:r>
              <a:rPr lang="el-GR" dirty="0">
                <a:latin typeface="Times New Roman" panose="02020603050405020304" pitchFamily="18" charset="0"/>
                <a:cs typeface="Times New Roman" panose="02020603050405020304" pitchFamily="18" charset="0"/>
              </a:rPr>
              <a:t>, Φ. «Αλκοόλ – Αλκοολισμός». Διαθέσιμο από: </a:t>
            </a:r>
            <a:r>
              <a:rPr lang="en-US" dirty="0">
                <a:latin typeface="Times New Roman" panose="02020603050405020304" pitchFamily="18" charset="0"/>
                <a:cs typeface="Times New Roman" panose="02020603050405020304" pitchFamily="18" charset="0"/>
                <a:hlinkClick r:id="rId5"/>
              </a:rPr>
              <a:t>http://repository.library.teimes.gr/xmlui/bitstream/handle/123456789/6651/DE </a:t>
            </a:r>
            <a:r>
              <a:rPr lang="el-GR" dirty="0">
                <a:latin typeface="Times New Roman" panose="02020603050405020304" pitchFamily="18" charset="0"/>
                <a:cs typeface="Times New Roman" panose="02020603050405020304" pitchFamily="18" charset="0"/>
                <a:hlinkClick r:id="rId5"/>
              </a:rPr>
              <a:t>ΒΕΡΒΑΙΝΙΩΤΗ ΦΩΤΕΙΝΗ.</a:t>
            </a:r>
            <a:r>
              <a:rPr lang="en-US" dirty="0" err="1">
                <a:latin typeface="Times New Roman" panose="02020603050405020304" pitchFamily="18" charset="0"/>
                <a:cs typeface="Times New Roman" panose="02020603050405020304" pitchFamily="18" charset="0"/>
                <a:hlinkClick r:id="rId5"/>
              </a:rPr>
              <a:t>pdf?sequence</a:t>
            </a:r>
            <a:r>
              <a:rPr lang="en-US" dirty="0">
                <a:latin typeface="Times New Roman" panose="02020603050405020304" pitchFamily="18" charset="0"/>
                <a:cs typeface="Times New Roman" panose="02020603050405020304" pitchFamily="18" charset="0"/>
                <a:hlinkClick r:id="rId5"/>
              </a:rPr>
              <a:t>=1&amp;isAllowed=y</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Χολέβας, Β. «Το πάθος του τζόγου και πως θα απαλλαγείς αποτελεσματικά». Διαθέσιμο από: </a:t>
            </a:r>
            <a:r>
              <a:rPr lang="en-US" dirty="0">
                <a:latin typeface="Times New Roman" panose="02020603050405020304" pitchFamily="18" charset="0"/>
                <a:cs typeface="Times New Roman" panose="02020603050405020304" pitchFamily="18" charset="0"/>
                <a:hlinkClick r:id="rId6"/>
              </a:rPr>
              <a:t>http://vasilis-cholevas.weebly.com/uploads/1/0/5/7/10573608/tzogos.pdf</a:t>
            </a:r>
            <a:endParaRPr lang="el-GR"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
        <p:nvSpPr>
          <p:cNvPr id="5" name="Τίτλος 1"/>
          <p:cNvSpPr>
            <a:spLocks noGrp="1"/>
          </p:cNvSpPr>
          <p:nvPr>
            <p:ph type="title"/>
          </p:nvPr>
        </p:nvSpPr>
        <p:spPr>
          <a:xfrm>
            <a:off x="1978776" y="460337"/>
            <a:ext cx="8911687" cy="808905"/>
          </a:xfrm>
        </p:spPr>
        <p:txBody>
          <a:bodyPr anchor="ctr">
            <a:normAutofit/>
          </a:bodyPr>
          <a:lstStyle/>
          <a:p>
            <a:pPr algn="ctr"/>
            <a:r>
              <a:rPr lang="el-GR" i="1" dirty="0">
                <a:latin typeface="Times New Roman" panose="02020603050405020304" pitchFamily="18" charset="0"/>
                <a:cs typeface="Times New Roman" panose="02020603050405020304" pitchFamily="18" charset="0"/>
              </a:rPr>
              <a:t>Βιβλιογραφία </a:t>
            </a:r>
            <a:r>
              <a:rPr lang="el-GR"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3</a:t>
            </a:r>
            <a:r>
              <a:rPr lang="el-GR" sz="1600" i="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323129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56022A-425A-49E0-8282-6ADC106DBBB8}"/>
              </a:ext>
            </a:extLst>
          </p:cNvPr>
          <p:cNvSpPr>
            <a:spLocks noGrp="1"/>
          </p:cNvSpPr>
          <p:nvPr>
            <p:ph idx="1"/>
          </p:nvPr>
        </p:nvSpPr>
        <p:spPr>
          <a:xfrm>
            <a:off x="1905000" y="1487558"/>
            <a:ext cx="9009061" cy="4180146"/>
          </a:xfrm>
        </p:spPr>
        <p:txBody>
          <a:bodyPr>
            <a:normAutofit/>
          </a:bodyPr>
          <a:lstStyle/>
          <a:p>
            <a:r>
              <a:rPr lang="el-GR" dirty="0">
                <a:latin typeface="Times New Roman" panose="02020603050405020304" pitchFamily="18" charset="0"/>
                <a:cs typeface="Times New Roman" panose="02020603050405020304" pitchFamily="18" charset="0"/>
              </a:rPr>
              <a:t>Ευρωπαϊκό Κέντρο Παρακολούθησης Ναρκωτικών. «Τα Ναρκωτικά στο Προσκήνιο». Διαθέσιμο από: </a:t>
            </a:r>
            <a:r>
              <a:rPr lang="en-US" dirty="0">
                <a:latin typeface="Times New Roman" panose="02020603050405020304" pitchFamily="18" charset="0"/>
                <a:cs typeface="Times New Roman" panose="02020603050405020304" pitchFamily="18" charset="0"/>
                <a:hlinkClick r:id="rId2"/>
              </a:rPr>
              <a:t>https://www.emcdda.europa.eu/system/files/publications/287/Dif09el_63608.pdf</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Σεραφείμ, Γ.  «Άσκηση και Ναρκωτικά». Διαθέσιμο από: </a:t>
            </a:r>
            <a:r>
              <a:rPr lang="en-US" dirty="0">
                <a:latin typeface="Times New Roman" panose="02020603050405020304" pitchFamily="18" charset="0"/>
                <a:cs typeface="Times New Roman" panose="02020603050405020304" pitchFamily="18" charset="0"/>
                <a:hlinkClick r:id="rId3"/>
              </a:rPr>
              <a:t>https://ikee.lib.auth.gr/record/270076/files/</a:t>
            </a:r>
            <a:r>
              <a:rPr lang="el-GR" dirty="0">
                <a:latin typeface="Times New Roman" panose="02020603050405020304" pitchFamily="18" charset="0"/>
                <a:cs typeface="Times New Roman" panose="02020603050405020304" pitchFamily="18" charset="0"/>
                <a:hlinkClick r:id="rId3"/>
              </a:rPr>
              <a:t>ΠΤΥΧΙΑΚΗ ΕΡΓΑΣΙΑ ΑΣΚΗΣΗ ΚΑΙ </a:t>
            </a:r>
            <a:r>
              <a:rPr lang="el-GR" dirty="0" err="1">
                <a:latin typeface="Times New Roman" panose="02020603050405020304" pitchFamily="18" charset="0"/>
                <a:cs typeface="Times New Roman" panose="02020603050405020304" pitchFamily="18" charset="0"/>
                <a:hlinkClick r:id="rId3"/>
              </a:rPr>
              <a:t>ΝΑΡΚΩΤΙΚΑ.pdf</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Δημητροκάλης</a:t>
            </a:r>
            <a:r>
              <a:rPr lang="el-GR" dirty="0">
                <a:latin typeface="Times New Roman" panose="02020603050405020304" pitchFamily="18" charset="0"/>
                <a:cs typeface="Times New Roman" panose="02020603050405020304" pitchFamily="18" charset="0"/>
              </a:rPr>
              <a:t>, Δ.  «Ναρκωτικά και Μ.Μ.Ε., Ρεπορτάζ για την Απεξάρτηση». Διαθέσιμο από: </a:t>
            </a:r>
            <a:r>
              <a:rPr lang="en-US" dirty="0">
                <a:latin typeface="Times New Roman" panose="02020603050405020304" pitchFamily="18" charset="0"/>
                <a:cs typeface="Times New Roman" panose="02020603050405020304" pitchFamily="18" charset="0"/>
                <a:hlinkClick r:id="rId4"/>
              </a:rPr>
              <a:t>http://repository.library.teiwest.gr/xmlui/bitstream/handle/123456789/6816/</a:t>
            </a:r>
            <a:r>
              <a:rPr lang="el-GR" dirty="0">
                <a:latin typeface="Times New Roman" panose="02020603050405020304" pitchFamily="18" charset="0"/>
                <a:cs typeface="Times New Roman" panose="02020603050405020304" pitchFamily="18" charset="0"/>
                <a:hlinkClick r:id="rId4"/>
              </a:rPr>
              <a:t>ΝΑΡΚΩΤΙΚΑ ΚΑΙ ΜΜΕ ΡΕΠΟΡΤΑΖ ΓΙΑ ΤΗΝ ΑΠΕΞΑΡΤΗΣΗ ..pdf?sequence=1&amp;isAllowed=y</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Πάνος, Γ. και </a:t>
            </a:r>
            <a:r>
              <a:rPr lang="el-GR" dirty="0" err="1">
                <a:latin typeface="Times New Roman" panose="02020603050405020304" pitchFamily="18" charset="0"/>
                <a:cs typeface="Times New Roman" panose="02020603050405020304" pitchFamily="18" charset="0"/>
              </a:rPr>
              <a:t>Γραφανάκη</a:t>
            </a:r>
            <a:r>
              <a:rPr lang="el-GR" dirty="0">
                <a:latin typeface="Times New Roman" panose="02020603050405020304" pitchFamily="18" charset="0"/>
                <a:cs typeface="Times New Roman" panose="02020603050405020304" pitchFamily="18" charset="0"/>
              </a:rPr>
              <a:t>, Κ.  «Εξαρτήσεις». Διαθέσιμο από: </a:t>
            </a:r>
            <a:r>
              <a:rPr lang="en-US" dirty="0">
                <a:latin typeface="Times New Roman" panose="02020603050405020304" pitchFamily="18" charset="0"/>
                <a:cs typeface="Times New Roman" panose="02020603050405020304" pitchFamily="18" charset="0"/>
                <a:hlinkClick r:id="rId5"/>
              </a:rPr>
              <a:t>https://www.scribd.com/document/406508473/PBL-</a:t>
            </a:r>
            <a:r>
              <a:rPr lang="el-GR" dirty="0" err="1">
                <a:latin typeface="Times New Roman" panose="02020603050405020304" pitchFamily="18" charset="0"/>
                <a:cs typeface="Times New Roman" panose="02020603050405020304" pitchFamily="18" charset="0"/>
                <a:hlinkClick r:id="rId5"/>
              </a:rPr>
              <a:t>Εξαρτησεις</a:t>
            </a:r>
            <a:r>
              <a:rPr lang="el-GR" dirty="0">
                <a:latin typeface="Times New Roman" panose="02020603050405020304" pitchFamily="18" charset="0"/>
                <a:cs typeface="Times New Roman" panose="02020603050405020304" pitchFamily="18" charset="0"/>
                <a:hlinkClick r:id="rId5"/>
              </a:rPr>
              <a:t>-Πάνος-</a:t>
            </a:r>
            <a:r>
              <a:rPr lang="el-GR" dirty="0" err="1">
                <a:latin typeface="Times New Roman" panose="02020603050405020304" pitchFamily="18" charset="0"/>
                <a:cs typeface="Times New Roman" panose="02020603050405020304" pitchFamily="18" charset="0"/>
                <a:hlinkClick r:id="rId5"/>
              </a:rPr>
              <a:t>Γραφανάκ</a:t>
            </a:r>
            <a:r>
              <a:rPr lang="el-GR" dirty="0">
                <a:latin typeface="Times New Roman" panose="02020603050405020304" pitchFamily="18" charset="0"/>
                <a:cs typeface="Times New Roman" panose="02020603050405020304" pitchFamily="18" charset="0"/>
                <a:hlinkClick r:id="rId5"/>
              </a:rPr>
              <a:t>η-</a:t>
            </a:r>
            <a:r>
              <a:rPr lang="en-US" dirty="0">
                <a:latin typeface="Times New Roman" panose="02020603050405020304" pitchFamily="18" charset="0"/>
                <a:cs typeface="Times New Roman" panose="02020603050405020304" pitchFamily="18" charset="0"/>
                <a:hlinkClick r:id="rId5"/>
              </a:rPr>
              <a:t>pdf</a:t>
            </a: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
        <p:nvSpPr>
          <p:cNvPr id="5" name="Τίτλος 1"/>
          <p:cNvSpPr>
            <a:spLocks noGrp="1"/>
          </p:cNvSpPr>
          <p:nvPr>
            <p:ph type="title"/>
          </p:nvPr>
        </p:nvSpPr>
        <p:spPr>
          <a:xfrm>
            <a:off x="1978776" y="460337"/>
            <a:ext cx="8911687" cy="808905"/>
          </a:xfrm>
        </p:spPr>
        <p:txBody>
          <a:bodyPr anchor="ctr">
            <a:normAutofit/>
          </a:bodyPr>
          <a:lstStyle/>
          <a:p>
            <a:pPr algn="ctr"/>
            <a:r>
              <a:rPr lang="el-GR" i="1" dirty="0">
                <a:latin typeface="Times New Roman" panose="02020603050405020304" pitchFamily="18" charset="0"/>
                <a:cs typeface="Times New Roman" panose="02020603050405020304" pitchFamily="18" charset="0"/>
              </a:rPr>
              <a:t>Βιβλιογραφία </a:t>
            </a:r>
            <a:r>
              <a:rPr lang="el-GR"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4</a:t>
            </a:r>
            <a:r>
              <a:rPr lang="el-GR" sz="1600" i="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89306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2456" y="205470"/>
            <a:ext cx="9637486" cy="1042760"/>
          </a:xfrm>
        </p:spPr>
        <p:txBody>
          <a:bodyPr>
            <a:normAutofit/>
          </a:bodyPr>
          <a:lstStyle/>
          <a:p>
            <a:pPr algn="ctr"/>
            <a:r>
              <a:rPr lang="el-GR" i="1" dirty="0">
                <a:solidFill>
                  <a:schemeClr val="tx1"/>
                </a:solidFill>
                <a:latin typeface="Times New Roman" panose="02020603050405020304" pitchFamily="18" charset="0"/>
                <a:cs typeface="Times New Roman" panose="02020603050405020304" pitchFamily="18" charset="0"/>
              </a:rPr>
              <a:t>Τι είναι τα ναρκωτικά;</a:t>
            </a:r>
          </a:p>
        </p:txBody>
      </p:sp>
      <p:sp>
        <p:nvSpPr>
          <p:cNvPr id="3" name="Θέση περιεχομένου 2"/>
          <p:cNvSpPr>
            <a:spLocks noGrp="1"/>
          </p:cNvSpPr>
          <p:nvPr>
            <p:ph idx="1"/>
          </p:nvPr>
        </p:nvSpPr>
        <p:spPr>
          <a:xfrm>
            <a:off x="823469" y="1248230"/>
            <a:ext cx="4802178" cy="4818742"/>
          </a:xfrm>
        </p:spPr>
        <p:txBody>
          <a:bodyPr>
            <a:normAutofit/>
          </a:bodyPr>
          <a:lstStyle/>
          <a:p>
            <a:pPr marL="0" indent="0" algn="just">
              <a:buNone/>
              <a:tabLst>
                <a:tab pos="3135313" algn="l"/>
              </a:tabLst>
            </a:pPr>
            <a:r>
              <a:rPr lang="el-GR" sz="2400" dirty="0">
                <a:solidFill>
                  <a:schemeClr val="tx1"/>
                </a:solidFill>
                <a:latin typeface="Times New Roman" panose="02020603050405020304" pitchFamily="18" charset="0"/>
                <a:cs typeface="Times New Roman" panose="02020603050405020304" pitchFamily="18" charset="0"/>
              </a:rPr>
              <a:t>Ουσίες με ποικίλη χημική δομή, φυσικές ή συνθετικές που ασκούν διαφορετική φαρμακολογική δράση Στο Κεντρικό Νευρικό Σύστημα από απλή διεγερτική έως κατασταλτική, ή και παραισθησιογόνο, με κοινή ιδιότητα να προκαλούν ψυχική ή σωματική εξάρτηση.</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658" y="1248230"/>
            <a:ext cx="5457372" cy="4105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6393616"/>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7945" y="205468"/>
            <a:ext cx="10515600" cy="901088"/>
          </a:xfrm>
        </p:spPr>
        <p:txBody>
          <a:bodyPr>
            <a:normAutofit/>
          </a:bodyPr>
          <a:lstStyle/>
          <a:p>
            <a:pPr algn="ctr"/>
            <a:r>
              <a:rPr lang="el-GR" i="1" dirty="0">
                <a:solidFill>
                  <a:schemeClr val="tx1"/>
                </a:solidFill>
                <a:latin typeface="Times New Roman" panose="02020603050405020304" pitchFamily="18" charset="0"/>
                <a:cs typeface="Times New Roman" panose="02020603050405020304" pitchFamily="18" charset="0"/>
              </a:rPr>
              <a:t>Είδη ναρκωτικών</a:t>
            </a:r>
            <a:r>
              <a:rPr lang="en-US" i="1" dirty="0">
                <a:solidFill>
                  <a:schemeClr val="tx1"/>
                </a:solidFill>
                <a:latin typeface="Times New Roman" panose="02020603050405020304" pitchFamily="18" charset="0"/>
                <a:cs typeface="Times New Roman" panose="02020603050405020304" pitchFamily="18" charset="0"/>
              </a:rPr>
              <a:t> </a:t>
            </a:r>
            <a:r>
              <a:rPr lang="el-GR" i="1" dirty="0">
                <a:solidFill>
                  <a:schemeClr val="tx1"/>
                </a:solidFill>
                <a:latin typeface="Times New Roman" panose="02020603050405020304" pitchFamily="18" charset="0"/>
                <a:cs typeface="Times New Roman" panose="02020603050405020304" pitchFamily="18" charset="0"/>
              </a:rPr>
              <a:t>ουσιών</a:t>
            </a:r>
          </a:p>
        </p:txBody>
      </p:sp>
      <p:sp>
        <p:nvSpPr>
          <p:cNvPr id="3" name="Θέση περιεχομένου 2"/>
          <p:cNvSpPr>
            <a:spLocks noGrp="1"/>
          </p:cNvSpPr>
          <p:nvPr>
            <p:ph sz="half" idx="1"/>
          </p:nvPr>
        </p:nvSpPr>
        <p:spPr>
          <a:xfrm>
            <a:off x="635205" y="1563757"/>
            <a:ext cx="5116239" cy="4187687"/>
          </a:xfrm>
        </p:spPr>
        <p:txBody>
          <a:bodyPr>
            <a:normAutofit/>
          </a:bodyPr>
          <a:lstStyle/>
          <a:p>
            <a:pPr marL="0" indent="0">
              <a:buNone/>
            </a:pPr>
            <a:r>
              <a:rPr lang="el-GR" sz="2400" b="1" dirty="0">
                <a:solidFill>
                  <a:srgbClr val="FF0000"/>
                </a:solidFill>
                <a:latin typeface="Times New Roman" panose="02020603050405020304" pitchFamily="18" charset="0"/>
                <a:cs typeface="Times New Roman" panose="02020603050405020304" pitchFamily="18" charset="0"/>
              </a:rPr>
              <a:t>Πολύ σκληρά</a:t>
            </a:r>
            <a:r>
              <a:rPr lang="el-GR" sz="2400" dirty="0">
                <a:solidFill>
                  <a:srgbClr val="FF0000"/>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ηρωίνη, κρακ.</a:t>
            </a:r>
          </a:p>
          <a:p>
            <a:pPr marL="0" indent="0">
              <a:buNone/>
            </a:pPr>
            <a:endParaRPr lang="el-GR" sz="2400" dirty="0">
              <a:solidFill>
                <a:schemeClr val="tx1"/>
              </a:solidFill>
              <a:latin typeface="Times New Roman" panose="02020603050405020304" pitchFamily="18" charset="0"/>
              <a:cs typeface="Times New Roman" panose="02020603050405020304" pitchFamily="18" charset="0"/>
            </a:endParaRPr>
          </a:p>
          <a:p>
            <a:pPr marL="0" indent="0">
              <a:buNone/>
            </a:pPr>
            <a:r>
              <a:rPr lang="el-GR" sz="2400" b="1" dirty="0">
                <a:solidFill>
                  <a:schemeClr val="accent2">
                    <a:lumMod val="75000"/>
                  </a:schemeClr>
                </a:solidFill>
                <a:latin typeface="Times New Roman" panose="02020603050405020304" pitchFamily="18" charset="0"/>
                <a:cs typeface="Times New Roman" panose="02020603050405020304" pitchFamily="18" charset="0"/>
              </a:rPr>
              <a:t>Σκληρά</a:t>
            </a:r>
            <a:r>
              <a:rPr lang="el-GR" sz="2400" dirty="0">
                <a:solidFill>
                  <a:schemeClr val="accent2">
                    <a:lumMod val="75000"/>
                  </a:schemeClr>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κοκαΐνη, μεθαδόνη</a:t>
            </a:r>
            <a:r>
              <a:rPr lang="en-US" sz="2400" dirty="0">
                <a:solidFill>
                  <a:schemeClr val="tx1"/>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μορφίνη</a:t>
            </a:r>
            <a:r>
              <a:rPr lang="en-US" sz="2400" dirty="0">
                <a:solidFill>
                  <a:schemeClr val="tx1"/>
                </a:solidFill>
                <a:latin typeface="Times New Roman" panose="02020603050405020304" pitchFamily="18" charset="0"/>
                <a:cs typeface="Times New Roman" panose="02020603050405020304" pitchFamily="18" charset="0"/>
              </a:rPr>
              <a:t>.</a:t>
            </a:r>
            <a:endParaRPr lang="el-GR"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l-GR" sz="2400" dirty="0">
              <a:latin typeface="Times New Roman" panose="02020603050405020304" pitchFamily="18" charset="0"/>
              <a:cs typeface="Times New Roman" panose="02020603050405020304" pitchFamily="18" charset="0"/>
            </a:endParaRPr>
          </a:p>
          <a:p>
            <a:pPr marL="0" indent="0">
              <a:buNone/>
            </a:pPr>
            <a:r>
              <a:rPr lang="el-GR" sz="2400" b="1" dirty="0">
                <a:solidFill>
                  <a:schemeClr val="accent1">
                    <a:lumMod val="75000"/>
                  </a:schemeClr>
                </a:solidFill>
                <a:latin typeface="Times New Roman" panose="02020603050405020304" pitchFamily="18" charset="0"/>
                <a:cs typeface="Times New Roman" panose="02020603050405020304" pitchFamily="18" charset="0"/>
              </a:rPr>
              <a:t>Ημίσκληρα</a:t>
            </a:r>
            <a:r>
              <a:rPr lang="el-GR" sz="2400" dirty="0">
                <a:solidFill>
                  <a:schemeClr val="accent1">
                    <a:lumMod val="75000"/>
                  </a:schemeClr>
                </a:solidFill>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αμφεταμίνες, LSD, βαρβιτουρικά.</a:t>
            </a:r>
          </a:p>
        </p:txBody>
      </p:sp>
      <p:sp>
        <p:nvSpPr>
          <p:cNvPr id="4" name="Θέση περιεχομένου 3"/>
          <p:cNvSpPr>
            <a:spLocks noGrp="1"/>
          </p:cNvSpPr>
          <p:nvPr>
            <p:ph sz="half" idx="2"/>
          </p:nvPr>
        </p:nvSpPr>
        <p:spPr>
          <a:xfrm>
            <a:off x="6172200" y="1563757"/>
            <a:ext cx="5101346" cy="4280452"/>
          </a:xfrm>
        </p:spPr>
        <p:txBody>
          <a:bodyPr>
            <a:normAutofit/>
          </a:bodyPr>
          <a:lstStyle/>
          <a:p>
            <a:pPr marL="0" indent="0">
              <a:buNone/>
            </a:pPr>
            <a:r>
              <a:rPr lang="el-GR" sz="2400" b="1" dirty="0">
                <a:solidFill>
                  <a:srgbClr val="2D02CA"/>
                </a:solidFill>
                <a:latin typeface="Times New Roman" panose="02020603050405020304" pitchFamily="18" charset="0"/>
                <a:cs typeface="Times New Roman" panose="02020603050405020304" pitchFamily="18" charset="0"/>
              </a:rPr>
              <a:t>Ημιμαλακά</a:t>
            </a:r>
            <a:r>
              <a:rPr lang="el-GR" sz="2400" dirty="0">
                <a:solidFill>
                  <a:srgbClr val="2D02CA"/>
                </a:solidFill>
                <a:latin typeface="Times New Roman" panose="02020603050405020304" pitchFamily="18" charset="0"/>
                <a:cs typeface="Times New Roman" panose="02020603050405020304" pitchFamily="18" charset="0"/>
              </a:rPr>
              <a:t>:</a:t>
            </a:r>
            <a:r>
              <a:rPr lang="el-GR" sz="2400" dirty="0">
                <a:solidFill>
                  <a:schemeClr val="accent2">
                    <a:lumMod val="75000"/>
                  </a:schemeClr>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όπιο, χασίς, καπνός, οινοπνευματώδη (αποσταγμένα).</a:t>
            </a:r>
          </a:p>
          <a:p>
            <a:pPr marL="0" indent="0">
              <a:buNone/>
            </a:pPr>
            <a:endParaRPr lang="el-GR" sz="2400" dirty="0">
              <a:solidFill>
                <a:srgbClr val="FF0000"/>
              </a:solidFill>
              <a:latin typeface="Times New Roman" panose="02020603050405020304" pitchFamily="18" charset="0"/>
              <a:cs typeface="Times New Roman" panose="02020603050405020304" pitchFamily="18" charset="0"/>
            </a:endParaRPr>
          </a:p>
          <a:p>
            <a:pPr marL="0" indent="0">
              <a:buNone/>
            </a:pPr>
            <a:r>
              <a:rPr lang="el-GR" sz="2400" b="1" dirty="0">
                <a:solidFill>
                  <a:srgbClr val="7030A0"/>
                </a:solidFill>
                <a:latin typeface="Times New Roman" panose="02020603050405020304" pitchFamily="18" charset="0"/>
                <a:cs typeface="Times New Roman" panose="02020603050405020304" pitchFamily="18" charset="0"/>
              </a:rPr>
              <a:t>Μαλακά</a:t>
            </a:r>
            <a:r>
              <a:rPr lang="el-GR" sz="2400" dirty="0">
                <a:solidFill>
                  <a:srgbClr val="7030A0"/>
                </a:solidFill>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κάνναβη, ηρεμιστικά, παραισθησιογόνα, μανιτάρια, κωδεΐνη, οινοπνευματώδη (μη αποσταγμένα).</a:t>
            </a:r>
          </a:p>
          <a:p>
            <a:pPr marL="0" indent="0">
              <a:buNone/>
            </a:pPr>
            <a:endParaRPr lang="el-GR" sz="2400" dirty="0">
              <a:latin typeface="Times New Roman" panose="02020603050405020304" pitchFamily="18" charset="0"/>
              <a:cs typeface="Times New Roman" panose="02020603050405020304" pitchFamily="18" charset="0"/>
            </a:endParaRPr>
          </a:p>
          <a:p>
            <a:pPr marL="0" indent="0">
              <a:buNone/>
            </a:pPr>
            <a:r>
              <a:rPr lang="el-GR" sz="2400" b="1" dirty="0">
                <a:solidFill>
                  <a:srgbClr val="00B0F0"/>
                </a:solidFill>
                <a:latin typeface="Times New Roman" panose="02020603050405020304" pitchFamily="18" charset="0"/>
                <a:cs typeface="Times New Roman" panose="02020603050405020304" pitchFamily="18" charset="0"/>
              </a:rPr>
              <a:t>Πολύ μαλακά</a:t>
            </a:r>
            <a:r>
              <a:rPr lang="el-GR" sz="2400" dirty="0">
                <a:solidFill>
                  <a:srgbClr val="00B0F0"/>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καφές, κακάο, τσάι.</a:t>
            </a:r>
          </a:p>
          <a:p>
            <a:pPr marL="0" indent="0">
              <a:buNone/>
            </a:pPr>
            <a:endParaRPr lang="el-GR" sz="2100"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35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38182" y="333824"/>
            <a:ext cx="8911687" cy="1280890"/>
          </a:xfrm>
        </p:spPr>
        <p:txBody>
          <a:bodyPr anchor="ctr">
            <a:normAutofit/>
          </a:bodyPr>
          <a:lstStyle/>
          <a:p>
            <a:pPr algn="ctr"/>
            <a:r>
              <a:rPr lang="el-GR" sz="3500" i="1" dirty="0">
                <a:solidFill>
                  <a:schemeClr val="tx1"/>
                </a:solidFill>
                <a:latin typeface="Times New Roman" panose="02020603050405020304" pitchFamily="18" charset="0"/>
                <a:cs typeface="Times New Roman" panose="02020603050405020304" pitchFamily="18" charset="0"/>
              </a:rPr>
              <a:t>Τι είναι ο εθισμός στα ναρκωτικά (τοξικομανία);</a:t>
            </a:r>
            <a:endParaRPr lang="en-US" sz="3500" i="1"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834469" y="2040834"/>
            <a:ext cx="8915400" cy="3536559"/>
          </a:xfrm>
        </p:spPr>
        <p:txBody>
          <a:bodyPr>
            <a:normAutofit/>
          </a:bodyPr>
          <a:lstStyle/>
          <a:p>
            <a:pPr marL="0" indent="0" algn="just">
              <a:buNone/>
            </a:pPr>
            <a:r>
              <a:rPr lang="el-GR" sz="2400" dirty="0">
                <a:solidFill>
                  <a:schemeClr val="tx1"/>
                </a:solidFill>
                <a:latin typeface="Times New Roman" panose="02020603050405020304" pitchFamily="18" charset="0"/>
                <a:cs typeface="Times New Roman" panose="02020603050405020304" pitchFamily="18" charset="0"/>
              </a:rPr>
              <a:t>Η τοξικομανία συνίσταται σε συμπεριφορά χαρακτηριζόμενη από την απώλεια ελέγχου επί της χρήσης ναρκωτικών. Οι τοξικομανείς μπορεί να επιθυμούν να διακόψουν, όμως δυσκολεύονται, παρόλο που συχνά βιώνουν τις αρνητικές συνέπειες.</a:t>
            </a:r>
          </a:p>
          <a:p>
            <a:pPr marL="0" indent="0">
              <a:buNone/>
            </a:pPr>
            <a:endParaRPr lang="en-US" dirty="0">
              <a:solidFill>
                <a:srgbClr val="FF0000"/>
              </a:solidFill>
            </a:endParaRPr>
          </a:p>
        </p:txBody>
      </p:sp>
    </p:spTree>
    <p:extLst>
      <p:ext uri="{BB962C8B-B14F-4D97-AF65-F5344CB8AC3E}">
        <p14:creationId xmlns:p14="http://schemas.microsoft.com/office/powerpoint/2010/main" val="3213894121"/>
      </p:ext>
    </p:extLst>
  </p:cSld>
  <p:clrMapOvr>
    <a:masterClrMapping/>
  </p:clrMapOvr>
  <mc:AlternateContent xmlns:mc="http://schemas.openxmlformats.org/markup-compatibility/2006" xmlns:p14="http://schemas.microsoft.com/office/powerpoint/2010/main">
    <mc:Choice Requires="p14">
      <p:transition spd="slow" p14:dur="14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36525"/>
            <a:ext cx="10515600" cy="858557"/>
          </a:xfrm>
        </p:spPr>
        <p:txBody>
          <a:bodyPr/>
          <a:lstStyle/>
          <a:p>
            <a:pPr algn="ctr"/>
            <a:r>
              <a:rPr lang="el-GR" i="1" dirty="0">
                <a:solidFill>
                  <a:schemeClr val="tx1"/>
                </a:solidFill>
                <a:latin typeface="Times New Roman" panose="02020603050405020304" pitchFamily="18" charset="0"/>
                <a:cs typeface="Times New Roman" panose="02020603050405020304" pitchFamily="18" charset="0"/>
              </a:rPr>
              <a:t>Κατηγορίες χρηστών</a:t>
            </a:r>
          </a:p>
        </p:txBody>
      </p:sp>
      <p:sp>
        <p:nvSpPr>
          <p:cNvPr id="3" name="Θέση περιεχομένου 2"/>
          <p:cNvSpPr>
            <a:spLocks noGrp="1"/>
          </p:cNvSpPr>
          <p:nvPr>
            <p:ph sz="half" idx="1"/>
          </p:nvPr>
        </p:nvSpPr>
        <p:spPr>
          <a:xfrm>
            <a:off x="480000" y="1277257"/>
            <a:ext cx="6132833" cy="4899706"/>
          </a:xfrm>
        </p:spPr>
        <p:txBody>
          <a:bodyPr/>
          <a:lstStyle/>
          <a:p>
            <a:pPr algn="just"/>
            <a:r>
              <a:rPr lang="el-GR" sz="2400" dirty="0">
                <a:solidFill>
                  <a:schemeClr val="tx1"/>
                </a:solidFill>
                <a:latin typeface="Times New Roman" panose="02020603050405020304" pitchFamily="18" charset="0"/>
                <a:cs typeface="Times New Roman" panose="02020603050405020304" pitchFamily="18" charset="0"/>
              </a:rPr>
              <a:t>Οι εξαρτημένοι που ανήκουν στην ανώτερη οικονομική τάξη και λόγω του ότι μπορούν να εξασφαλίζουν εύκολα τη δόση τους, δεν αναγκάζονται να καταφύγουν στο έγκλημα</a:t>
            </a:r>
            <a:r>
              <a:rPr lang="en-US" sz="2400" dirty="0">
                <a:solidFill>
                  <a:schemeClr val="tx1"/>
                </a:solidFill>
                <a:latin typeface="Times New Roman" panose="02020603050405020304" pitchFamily="18" charset="0"/>
                <a:cs typeface="Times New Roman" panose="02020603050405020304" pitchFamily="18" charset="0"/>
              </a:rPr>
              <a:t>.</a:t>
            </a:r>
          </a:p>
          <a:p>
            <a:pPr algn="just"/>
            <a:r>
              <a:rPr lang="el-GR" sz="2400" dirty="0">
                <a:solidFill>
                  <a:schemeClr val="tx1"/>
                </a:solidFill>
                <a:latin typeface="Times New Roman" panose="02020603050405020304" pitchFamily="18" charset="0"/>
                <a:cs typeface="Times New Roman" panose="02020603050405020304" pitchFamily="18" charset="0"/>
              </a:rPr>
              <a:t>Οι εξαρτημένοι, οι οποίοι λόγω της κακής οικονομικής τους κατάστασης, αναγκάζονται να καταφύγουν στο έγκλημα (μικροκλοπές, διακίνηση, εκπόρνευση).</a:t>
            </a:r>
          </a:p>
          <a:p>
            <a:pPr marL="0" indent="0">
              <a:buNone/>
            </a:pPr>
            <a:endParaRPr lang="el-GR" dirty="0">
              <a:solidFill>
                <a:schemeClr val="tx1"/>
              </a:solidFill>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18C665EF-F8F9-410D-9586-399855C85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52" y="1999111"/>
            <a:ext cx="5337704" cy="3672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0536074"/>
      </p:ext>
    </p:extLst>
  </p:cSld>
  <p:clrMapOvr>
    <a:masterClrMapping/>
  </p:clrMapOvr>
  <p:transition spd="slow">
    <p:wip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1067</TotalTime>
  <Words>3857</Words>
  <Application>Microsoft Office PowerPoint</Application>
  <PresentationFormat>Ευρεία οθόνη</PresentationFormat>
  <Paragraphs>333</Paragraphs>
  <Slides>52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52</vt:i4>
      </vt:variant>
    </vt:vector>
  </HeadingPairs>
  <TitlesOfParts>
    <vt:vector size="57" baseType="lpstr">
      <vt:lpstr>Arial</vt:lpstr>
      <vt:lpstr>Century Gothic</vt:lpstr>
      <vt:lpstr>Times New Roman</vt:lpstr>
      <vt:lpstr>Wingdings 3</vt:lpstr>
      <vt:lpstr>Wisp</vt:lpstr>
      <vt:lpstr>Εθισμοί και εξαρτήσεις</vt:lpstr>
      <vt:lpstr>Εισαγωγή</vt:lpstr>
      <vt:lpstr>Παρουσίαση του PowerPoint</vt:lpstr>
      <vt:lpstr>Κυριότερες Μορφές Εθισμού</vt:lpstr>
      <vt:lpstr>Εθισμός στα Ναρκωτικά</vt:lpstr>
      <vt:lpstr>Τι είναι τα ναρκωτικά;</vt:lpstr>
      <vt:lpstr>Είδη ναρκωτικών ουσιών</vt:lpstr>
      <vt:lpstr>Τι είναι ο εθισμός στα ναρκωτικά (τοξικομανία);</vt:lpstr>
      <vt:lpstr>Κατηγορίες χρηστών</vt:lpstr>
      <vt:lpstr>Αίτια χρήσης των ναρκωτικών</vt:lpstr>
      <vt:lpstr>Συνέπειες των ναρκωτικών</vt:lpstr>
      <vt:lpstr>Τρόποι απεξάρτησης (1/2)</vt:lpstr>
      <vt:lpstr>Τρόποι απεξάρτησης (2/2)</vt:lpstr>
      <vt:lpstr>Εθισμός στον Τζόγο</vt:lpstr>
      <vt:lpstr> Τι είναι ο εθισμός στον τζόγο;</vt:lpstr>
      <vt:lpstr>Κατηγορίες παιχνιδιών</vt:lpstr>
      <vt:lpstr>Μορφές του τζόγου</vt:lpstr>
      <vt:lpstr>Αιτίες εθισμού στον τζόγο (1/2)</vt:lpstr>
      <vt:lpstr>Αιτίες εθισμού στον τζόγο (2/2)</vt:lpstr>
      <vt:lpstr>Ενδείξεις εθισμού στον Τζόγο</vt:lpstr>
      <vt:lpstr>Συνέπειες εθισμού στον τζόγο(1/2)</vt:lpstr>
      <vt:lpstr>Συνέπειες εθισμού στον τζόγο(2/2)</vt:lpstr>
      <vt:lpstr>Τρόποι απεξάρτησης από τον τζόγο (1/2)</vt:lpstr>
      <vt:lpstr>Τρόποι απεξάρτησης από τον τζόγο (2/2)</vt:lpstr>
      <vt:lpstr>Άλλοι τρόποι αντιμετώπισης του εθισμού στο τζόγο</vt:lpstr>
      <vt:lpstr>Τρόποι παροχής βοήθειας </vt:lpstr>
      <vt:lpstr>Εθισμός στο διαδίκτυο</vt:lpstr>
      <vt:lpstr>Τι είναι ο εθισμός στο διαδίκτυο;</vt:lpstr>
      <vt:lpstr>Μορφές εθισμού στο διαδίκτυο</vt:lpstr>
      <vt:lpstr>Αιτίες εθισμού στο διαδίκτυο </vt:lpstr>
      <vt:lpstr>Προειδοποιητικές ενδείξεις για τον εθισμό στο διαδίκτυο</vt:lpstr>
      <vt:lpstr>Σωματικά συμπτώματα του διαδικτυακού εθισμού</vt:lpstr>
      <vt:lpstr>Ψυχολογικές και κοινωνικές επιπτώσεις του εθισμού στο διαδίκτυο (1/2)</vt:lpstr>
      <vt:lpstr>Ψυχολογικές και κοινωνικές επιπτώσεις του εθισμού στο διαδίκτυο (2/2)</vt:lpstr>
      <vt:lpstr>Τρόποι αντιμετώπισης του διαδικτυακού εθισμού</vt:lpstr>
      <vt:lpstr>Οι ενέργειες των γονέων ενάντια στον διαδικτυακό εθισμό</vt:lpstr>
      <vt:lpstr>Θεραπευτική αντιμετώπιση του εθισμού στο διαδίκτυο</vt:lpstr>
      <vt:lpstr>Εθισμός στο αλκοόλ</vt:lpstr>
      <vt:lpstr>Τι είναι ο αλκοολισμός;</vt:lpstr>
      <vt:lpstr>Πως εθίζεται κάποιος στο αλκοόλ;</vt:lpstr>
      <vt:lpstr>Αίτια κατανάλωσης αλκοόλ</vt:lpstr>
      <vt:lpstr>Συμπτώματα εθισμού στο αλκοόλ (1/2)</vt:lpstr>
      <vt:lpstr>Συμπτώματα εθισμού στο αλκοόλ (2/2)</vt:lpstr>
      <vt:lpstr>Στερητικά συμπτώματα εθισμού στο αλκοόλ</vt:lpstr>
      <vt:lpstr>Θεραπεία - μέτρα πρόληψης έναντι του αλκοολισμού (1/3)</vt:lpstr>
      <vt:lpstr>Θεραπεία - μέτρα πρόληψης έναντι του αλκοολισμού (2/3)</vt:lpstr>
      <vt:lpstr>Θεραπεία - μέτρα πρόληψης έναντι του αλκοολισμού (3/3)</vt:lpstr>
      <vt:lpstr>Κρατικοί Φορείς Αντιμετώπισης Αλκοολισμού</vt:lpstr>
      <vt:lpstr>Βιβλιογραφία (1/4)</vt:lpstr>
      <vt:lpstr>Βιβλιογραφία (2/4)</vt:lpstr>
      <vt:lpstr>Βιβλιογραφία (3/4)</vt:lpstr>
      <vt:lpstr>Βιβλιογραφία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Εθισμοί και εξαρτήσεις</dc:title>
  <dc:creator>user5</dc:creator>
  <cp:lastModifiedBy>user5</cp:lastModifiedBy>
  <cp:revision>142</cp:revision>
  <dcterms:created xsi:type="dcterms:W3CDTF">2019-10-31T07:20:21Z</dcterms:created>
  <dcterms:modified xsi:type="dcterms:W3CDTF">2020-06-04T07:47:24Z</dcterms:modified>
</cp:coreProperties>
</file>