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5" r:id="rId3"/>
    <p:sldId id="259" r:id="rId4"/>
    <p:sldId id="260" r:id="rId5"/>
    <p:sldId id="261" r:id="rId6"/>
    <p:sldId id="262" r:id="rId7"/>
    <p:sldId id="263" r:id="rId8"/>
    <p:sldId id="264" r:id="rId9"/>
    <p:sldId id="256" r:id="rId10"/>
    <p:sldId id="266" r:id="rId11"/>
    <p:sldId id="267" r:id="rId12"/>
    <p:sldId id="268" r:id="rId13"/>
    <p:sldId id="270"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3" d="100"/>
          <a:sy n="63" d="100"/>
        </p:scale>
        <p:origin x="9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6/22/2020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users.sch.gr/thomalekos/mesdiatrofi.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l.wikipedia.org/wiki/WWF" TargetMode="External"/><Relationship Id="rId7" Type="http://schemas.openxmlformats.org/officeDocument/2006/relationships/hyperlink" Target="http://el.wikipedia.org/wiki/%CE%A0%CE%B5%CF%81%CE%B9%CE%B2%CE%AC%CE%BB%CE%BB%CE%BF%CE%BD" TargetMode="External"/><Relationship Id="rId2" Type="http://schemas.openxmlformats.org/officeDocument/2006/relationships/hyperlink" Target="http://el.wikipedia.org/wiki/UNEP" TargetMode="External"/><Relationship Id="rId1" Type="http://schemas.openxmlformats.org/officeDocument/2006/relationships/slideLayout" Target="../slideLayouts/slideLayout2.xml"/><Relationship Id="rId6" Type="http://schemas.openxmlformats.org/officeDocument/2006/relationships/hyperlink" Target="http://el.wikipedia.org/wiki/%CE%92%CE%B9%CF%89%CF%83%CE%B9%CE%BC%CF%8C%CF%84%CE%B7%CF%84%CE%B1" TargetMode="External"/><Relationship Id="rId5" Type="http://schemas.openxmlformats.org/officeDocument/2006/relationships/hyperlink" Target="http://el.wikipedia.org/wiki/%CE%A0%CF%81%CE%BF%CF%83%CF%84%CE%B1%CF%83%CE%AF%CE%B1_%CF%84%CE%BF%CF%85_%CF%80%CE%B5%CF%81%CE%B9%CE%B2%CE%AC%CE%BB%CE%BB%CE%BF%CE%BD%CF%84%CE%BF%CF%82" TargetMode="External"/><Relationship Id="rId4" Type="http://schemas.openxmlformats.org/officeDocument/2006/relationships/hyperlink" Target="http://el.wikipedia.org/wiki/%CE%9F%CE%B9%CE%BA%CE%BF%CE%BD%CE%BF%CE%BC%CE%B9%CE%BA%CE%AE_%CE%B1%CE%BD%CE%AC%CF%80%CF%84%CF%85%CE%BE%CE%B7"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l.wikipedia.org/wiki/%CE%9F%CE%B9%CE%BA%CE%BF%CF%83%CF%8D%CF%83%CF%84%CE%B7%CE%BC%CE%B1" TargetMode="External"/><Relationship Id="rId3" Type="http://schemas.openxmlformats.org/officeDocument/2006/relationships/hyperlink" Target="http://el.wikipedia.org/wiki/%CE%9F%CE%B9%CE%BA%CE%BF%CE%BD%CE%BF%CE%BC%CE%AF%CE%B1" TargetMode="External"/><Relationship Id="rId7" Type="http://schemas.openxmlformats.org/officeDocument/2006/relationships/hyperlink" Target="http://el.wikipedia.org/wiki/%CE%93%CE%B7" TargetMode="External"/><Relationship Id="rId2" Type="http://schemas.openxmlformats.org/officeDocument/2006/relationships/hyperlink" Target="http://el.wikipedia.org/wiki/%CE%A0%CE%B1%CF%81%CE%B1%CE%B3%CF%89%CE%B3%CE%AE" TargetMode="External"/><Relationship Id="rId1" Type="http://schemas.openxmlformats.org/officeDocument/2006/relationships/slideLayout" Target="../slideLayouts/slideLayout2.xml"/><Relationship Id="rId6" Type="http://schemas.openxmlformats.org/officeDocument/2006/relationships/hyperlink" Target="http://el.wikipedia.org/wiki/%CE%A6%CF%85%CF%83%CE%B9%CE%BA%CE%BF%CE%AF_%CF%80%CF%8C%CF%81%CE%BF%CE%B9" TargetMode="External"/><Relationship Id="rId5" Type="http://schemas.openxmlformats.org/officeDocument/2006/relationships/hyperlink" Target="http://el.wikipedia.org/wiki/%CE%93%CE%B5%CF%89%CE%B3%CF%81%CE%B1%CF%86%CE%AF%CE%B1" TargetMode="External"/><Relationship Id="rId4" Type="http://schemas.openxmlformats.org/officeDocument/2006/relationships/hyperlink" Target="http://el.wikipedia.org/wiki/%CE%9F%CE%B9%CE%BA%CE%BF%CE%BB%CE%BF%CE%B3%CE%B9%CE%BA%CE%AC_%CF%80%CF%81%CE%BF%CE%B2%CE%BB%CE%AE%CE%BC%CE%B1%CF%84%CE%B1" TargetMode="External"/><Relationship Id="rId9" Type="http://schemas.openxmlformats.org/officeDocument/2006/relationships/hyperlink" Target="http://el.wikipedia.org/wiki/%CE%9F%CE%B9%CE%BA%CE%BF%CE%BB%CE%BF%CE%B3%CE%B9%CE%BA%CE%AE_%CE%BA%CF%81%CE%AF%CF%83%CE%B7"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ommons.wikimedia.org/wiki/File:Windmills_D1-D4_-_Thornton_Bank.jpg" TargetMode="External"/><Relationship Id="rId2" Type="http://schemas.openxmlformats.org/officeDocument/2006/relationships/hyperlink" Target="http://el.wikipedia.org/wiki/%CE%91%CE%B9%CE%BF%CE%BB%CE%B9%CE%BA%CE%AE_%CE%B5%CE%BD%CE%AD%CF%81%CE%B3%CE%B5%CE%B9%CE%B1"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43449" y="4881228"/>
            <a:ext cx="8534400" cy="1507067"/>
          </a:xfrm>
        </p:spPr>
        <p:txBody>
          <a:bodyPr/>
          <a:lstStyle/>
          <a:p>
            <a:r>
              <a:rPr lang="el-GR" cap="none" dirty="0" smtClean="0">
                <a:solidFill>
                  <a:schemeClr val="bg2">
                    <a:lumMod val="75000"/>
                  </a:schemeClr>
                </a:solidFill>
                <a:latin typeface="+mn-lt"/>
              </a:rPr>
              <a:t>Ερευνητική εργασία Α’ Λυκείου</a:t>
            </a:r>
            <a:br>
              <a:rPr lang="el-GR" cap="none" dirty="0" smtClean="0">
                <a:solidFill>
                  <a:schemeClr val="bg2">
                    <a:lumMod val="75000"/>
                  </a:schemeClr>
                </a:solidFill>
                <a:latin typeface="+mn-lt"/>
              </a:rPr>
            </a:br>
            <a:r>
              <a:rPr lang="el-GR" cap="none" dirty="0" smtClean="0">
                <a:solidFill>
                  <a:schemeClr val="bg2">
                    <a:lumMod val="75000"/>
                  </a:schemeClr>
                </a:solidFill>
                <a:latin typeface="+mn-lt"/>
              </a:rPr>
              <a:t>2014-2015</a:t>
            </a:r>
            <a:endParaRPr lang="el-GR" cap="none" dirty="0">
              <a:solidFill>
                <a:schemeClr val="bg2">
                  <a:lumMod val="75000"/>
                </a:schemeClr>
              </a:solidFill>
              <a:latin typeface="+mn-lt"/>
            </a:endParaRPr>
          </a:p>
        </p:txBody>
      </p:sp>
      <p:sp>
        <p:nvSpPr>
          <p:cNvPr id="3" name="Θέση περιεχομένου 2"/>
          <p:cNvSpPr>
            <a:spLocks noGrp="1"/>
          </p:cNvSpPr>
          <p:nvPr>
            <p:ph idx="1"/>
          </p:nvPr>
        </p:nvSpPr>
        <p:spPr>
          <a:xfrm>
            <a:off x="276249" y="165296"/>
            <a:ext cx="8534400" cy="3615267"/>
          </a:xfrm>
        </p:spPr>
        <p:txBody>
          <a:bodyPr>
            <a:normAutofit/>
          </a:bodyPr>
          <a:lstStyle/>
          <a:p>
            <a:pPr algn="just"/>
            <a:r>
              <a:rPr lang="el-GR" sz="3600" b="1" i="1" dirty="0"/>
              <a:t>Τα αγαθά του τόπου μου σε σχέση με τη μεσογειακή διατροφή και την αειφόρο ανάπτυξή του</a:t>
            </a:r>
          </a:p>
        </p:txBody>
      </p:sp>
    </p:spTree>
    <p:extLst>
      <p:ext uri="{BB962C8B-B14F-4D97-AF65-F5344CB8AC3E}">
        <p14:creationId xmlns:p14="http://schemas.microsoft.com/office/powerpoint/2010/main" val="420752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63880" y="91440"/>
            <a:ext cx="11125199" cy="827294"/>
          </a:xfrm>
        </p:spPr>
        <p:txBody>
          <a:bodyPr>
            <a:normAutofit/>
          </a:bodyPr>
          <a:lstStyle/>
          <a:p>
            <a:pPr algn="ctr"/>
            <a:r>
              <a:rPr lang="el-GR" sz="4000" dirty="0" smtClean="0">
                <a:solidFill>
                  <a:schemeClr val="accent5">
                    <a:lumMod val="50000"/>
                  </a:schemeClr>
                </a:solidFill>
              </a:rPr>
              <a:t>Η Μεσογειακή διατροφή</a:t>
            </a:r>
            <a:endParaRPr lang="el-GR" sz="4000" dirty="0">
              <a:solidFill>
                <a:schemeClr val="accent5">
                  <a:lumMod val="50000"/>
                </a:schemeClr>
              </a:solidFill>
            </a:endParaRPr>
          </a:p>
        </p:txBody>
      </p:sp>
      <p:sp>
        <p:nvSpPr>
          <p:cNvPr id="3" name="Υπότιτλος 2"/>
          <p:cNvSpPr>
            <a:spLocks noGrp="1"/>
          </p:cNvSpPr>
          <p:nvPr>
            <p:ph type="subTitle" idx="1"/>
          </p:nvPr>
        </p:nvSpPr>
        <p:spPr>
          <a:xfrm>
            <a:off x="274320" y="1071135"/>
            <a:ext cx="11734799" cy="5756386"/>
          </a:xfrm>
        </p:spPr>
        <p:txBody>
          <a:bodyPr>
            <a:noAutofit/>
          </a:bodyPr>
          <a:lstStyle/>
          <a:p>
            <a:pPr algn="just"/>
            <a:r>
              <a:rPr lang="el-GR" sz="2400" dirty="0" smtClean="0">
                <a:solidFill>
                  <a:schemeClr val="accent5">
                    <a:lumMod val="50000"/>
                  </a:schemeClr>
                </a:solidFill>
              </a:rPr>
              <a:t>Μεσογειακή διατροφή είναι όρος που επινοήθηκε από τον φυσιολόγο </a:t>
            </a:r>
            <a:r>
              <a:rPr lang="el-GR" sz="2400" dirty="0" err="1" smtClean="0">
                <a:solidFill>
                  <a:schemeClr val="accent5">
                    <a:lumMod val="50000"/>
                  </a:schemeClr>
                </a:solidFill>
              </a:rPr>
              <a:t>Άνσελ</a:t>
            </a:r>
            <a:r>
              <a:rPr lang="el-GR" sz="2400" dirty="0" smtClean="0">
                <a:solidFill>
                  <a:schemeClr val="accent5">
                    <a:lumMod val="50000"/>
                  </a:schemeClr>
                </a:solidFill>
              </a:rPr>
              <a:t> </a:t>
            </a:r>
            <a:r>
              <a:rPr lang="el-GR" sz="2400" dirty="0" err="1" smtClean="0">
                <a:solidFill>
                  <a:schemeClr val="accent5">
                    <a:lumMod val="50000"/>
                  </a:schemeClr>
                </a:solidFill>
              </a:rPr>
              <a:t>Κις</a:t>
            </a:r>
            <a:r>
              <a:rPr lang="el-GR" sz="2400" dirty="0" smtClean="0">
                <a:solidFill>
                  <a:schemeClr val="accent5">
                    <a:lumMod val="50000"/>
                  </a:schemeClr>
                </a:solidFill>
              </a:rPr>
              <a:t> για να περιγράψει το μοντέλο διατροφής, το οποίο ακολουθούσαν οι λαοί των μεσογειακών χωρών που συμπεριλαμβάνονταν στη Μελέτη των Επτά Χωρών. (Ιταλία, Ελλάδα, </a:t>
            </a:r>
            <a:r>
              <a:rPr lang="el-GR" sz="2400" dirty="0" err="1" smtClean="0">
                <a:solidFill>
                  <a:schemeClr val="accent5">
                    <a:lumMod val="50000"/>
                  </a:schemeClr>
                </a:solidFill>
              </a:rPr>
              <a:t>Iσπανία</a:t>
            </a:r>
            <a:r>
              <a:rPr lang="el-GR" sz="2400" dirty="0" smtClean="0">
                <a:solidFill>
                  <a:schemeClr val="accent5">
                    <a:lumMod val="50000"/>
                  </a:schemeClr>
                </a:solidFill>
              </a:rPr>
              <a:t> </a:t>
            </a:r>
            <a:r>
              <a:rPr lang="el-GR" sz="2400" dirty="0" err="1" smtClean="0">
                <a:solidFill>
                  <a:schemeClr val="accent5">
                    <a:lumMod val="50000"/>
                  </a:schemeClr>
                </a:solidFill>
              </a:rPr>
              <a:t>κ.α</a:t>
            </a:r>
            <a:r>
              <a:rPr lang="el-GR" sz="2400" dirty="0" smtClean="0">
                <a:solidFill>
                  <a:schemeClr val="accent5">
                    <a:lumMod val="50000"/>
                  </a:schemeClr>
                </a:solidFill>
              </a:rPr>
              <a:t>)</a:t>
            </a:r>
            <a:r>
              <a:rPr lang="en-US" sz="2400" dirty="0" smtClean="0">
                <a:solidFill>
                  <a:schemeClr val="accent5">
                    <a:lumMod val="50000"/>
                  </a:schemeClr>
                </a:solidFill>
              </a:rPr>
              <a:t> </a:t>
            </a:r>
            <a:r>
              <a:rPr lang="el-GR" sz="2400" dirty="0" smtClean="0">
                <a:solidFill>
                  <a:schemeClr val="accent5">
                    <a:lumMod val="50000"/>
                  </a:schemeClr>
                </a:solidFill>
              </a:rPr>
              <a:t>Πιο επιγραμματικά: </a:t>
            </a:r>
            <a:endParaRPr lang="el-GR" sz="2400" dirty="0" smtClean="0">
              <a:solidFill>
                <a:schemeClr val="accent5">
                  <a:lumMod val="50000"/>
                </a:schemeClr>
              </a:solidFill>
            </a:endParaRPr>
          </a:p>
          <a:p>
            <a:pPr marL="342900" indent="-342900" algn="just">
              <a:buFont typeface="Wingdings" panose="05000000000000000000" pitchFamily="2" charset="2"/>
              <a:buChar char="v"/>
            </a:pPr>
            <a:r>
              <a:rPr lang="el-GR" sz="2400" dirty="0" smtClean="0">
                <a:solidFill>
                  <a:schemeClr val="accent5">
                    <a:lumMod val="50000"/>
                  </a:schemeClr>
                </a:solidFill>
              </a:rPr>
              <a:t>Άφθονες </a:t>
            </a:r>
            <a:r>
              <a:rPr lang="el-GR" sz="2400" dirty="0" smtClean="0">
                <a:solidFill>
                  <a:schemeClr val="accent5">
                    <a:lumMod val="50000"/>
                  </a:schemeClr>
                </a:solidFill>
              </a:rPr>
              <a:t>φυτικές ίνες (φρούτα, λαχανικά, ψωμί/δημητριακά, πατάτες, όσπρια, καρποί</a:t>
            </a:r>
            <a:r>
              <a:rPr lang="el-GR" sz="2400" dirty="0" smtClean="0">
                <a:solidFill>
                  <a:schemeClr val="accent5">
                    <a:lumMod val="50000"/>
                  </a:schemeClr>
                </a:solidFill>
              </a:rPr>
              <a:t>).</a:t>
            </a:r>
          </a:p>
          <a:p>
            <a:pPr marL="342900" indent="-342900" algn="just">
              <a:buFont typeface="Wingdings" panose="05000000000000000000" pitchFamily="2" charset="2"/>
              <a:buChar char="v"/>
            </a:pPr>
            <a:r>
              <a:rPr lang="el-GR" sz="2400" dirty="0" smtClean="0">
                <a:solidFill>
                  <a:schemeClr val="accent5">
                    <a:lumMod val="50000"/>
                  </a:schemeClr>
                </a:solidFill>
              </a:rPr>
              <a:t>Ελάχιστα </a:t>
            </a:r>
            <a:r>
              <a:rPr lang="el-GR" sz="2400" dirty="0" smtClean="0">
                <a:solidFill>
                  <a:schemeClr val="accent5">
                    <a:lumMod val="50000"/>
                  </a:schemeClr>
                </a:solidFill>
              </a:rPr>
              <a:t>επεξεργασμένα </a:t>
            </a:r>
            <a:r>
              <a:rPr lang="el-GR" sz="2400" dirty="0" smtClean="0">
                <a:solidFill>
                  <a:schemeClr val="accent5">
                    <a:lumMod val="50000"/>
                  </a:schemeClr>
                </a:solidFill>
              </a:rPr>
              <a:t>προϊόντα</a:t>
            </a:r>
          </a:p>
          <a:p>
            <a:pPr marL="342900" indent="-342900" algn="just">
              <a:buFont typeface="Wingdings" panose="05000000000000000000" pitchFamily="2" charset="2"/>
              <a:buChar char="v"/>
            </a:pPr>
            <a:r>
              <a:rPr lang="el-GR" sz="2400" dirty="0" smtClean="0">
                <a:solidFill>
                  <a:schemeClr val="accent5">
                    <a:lumMod val="50000"/>
                  </a:schemeClr>
                </a:solidFill>
              </a:rPr>
              <a:t>Γαλακτοκομικά </a:t>
            </a:r>
            <a:r>
              <a:rPr lang="el-GR" sz="2400" dirty="0" smtClean="0">
                <a:solidFill>
                  <a:schemeClr val="accent5">
                    <a:lumMod val="50000"/>
                  </a:schemeClr>
                </a:solidFill>
              </a:rPr>
              <a:t>προϊόντα (κυρίως τυρί και γιαούρτι) καθημερινά σε μικρές έως μέτριες </a:t>
            </a:r>
            <a:r>
              <a:rPr lang="el-GR" sz="2400" dirty="0" smtClean="0">
                <a:solidFill>
                  <a:schemeClr val="accent5">
                    <a:lumMod val="50000"/>
                  </a:schemeClr>
                </a:solidFill>
              </a:rPr>
              <a:t>ποσότητες</a:t>
            </a:r>
          </a:p>
          <a:p>
            <a:pPr marL="342900" indent="-342900" algn="just">
              <a:buFont typeface="Wingdings" panose="05000000000000000000" pitchFamily="2" charset="2"/>
              <a:buChar char="v"/>
            </a:pPr>
            <a:r>
              <a:rPr lang="el-GR" sz="2400" dirty="0" smtClean="0">
                <a:solidFill>
                  <a:schemeClr val="accent5">
                    <a:lumMod val="50000"/>
                  </a:schemeClr>
                </a:solidFill>
              </a:rPr>
              <a:t>Ψάρια </a:t>
            </a:r>
            <a:r>
              <a:rPr lang="el-GR" sz="2400" dirty="0" smtClean="0">
                <a:solidFill>
                  <a:schemeClr val="accent5">
                    <a:lumMod val="50000"/>
                  </a:schemeClr>
                </a:solidFill>
              </a:rPr>
              <a:t>και πουλερικά σε μικρές έως μέτριες </a:t>
            </a:r>
            <a:r>
              <a:rPr lang="el-GR" sz="2400" dirty="0" smtClean="0">
                <a:solidFill>
                  <a:schemeClr val="accent5">
                    <a:lumMod val="50000"/>
                  </a:schemeClr>
                </a:solidFill>
              </a:rPr>
              <a:t>ποσότητες</a:t>
            </a:r>
          </a:p>
          <a:p>
            <a:pPr marL="342900" indent="-342900" algn="just">
              <a:buFont typeface="Wingdings" panose="05000000000000000000" pitchFamily="2" charset="2"/>
              <a:buChar char="v"/>
            </a:pPr>
            <a:r>
              <a:rPr lang="el-GR" sz="2400" dirty="0" smtClean="0">
                <a:solidFill>
                  <a:schemeClr val="accent5">
                    <a:lumMod val="50000"/>
                  </a:schemeClr>
                </a:solidFill>
              </a:rPr>
              <a:t>Κόκκινο </a:t>
            </a:r>
            <a:r>
              <a:rPr lang="el-GR" sz="2400" dirty="0" smtClean="0">
                <a:solidFill>
                  <a:schemeClr val="accent5">
                    <a:lumMod val="50000"/>
                  </a:schemeClr>
                </a:solidFill>
              </a:rPr>
              <a:t>κρέας 2 φορές το </a:t>
            </a:r>
            <a:r>
              <a:rPr lang="el-GR" sz="2400" dirty="0" smtClean="0">
                <a:solidFill>
                  <a:schemeClr val="accent5">
                    <a:lumMod val="50000"/>
                  </a:schemeClr>
                </a:solidFill>
              </a:rPr>
              <a:t>μήνα</a:t>
            </a:r>
          </a:p>
          <a:p>
            <a:pPr marL="342900" indent="-342900" algn="just">
              <a:buFont typeface="Wingdings" panose="05000000000000000000" pitchFamily="2" charset="2"/>
              <a:buChar char="v"/>
            </a:pPr>
            <a:r>
              <a:rPr lang="el-GR" sz="2400" dirty="0" smtClean="0">
                <a:solidFill>
                  <a:schemeClr val="accent5">
                    <a:lumMod val="50000"/>
                  </a:schemeClr>
                </a:solidFill>
              </a:rPr>
              <a:t>Ελαιόλαδο </a:t>
            </a:r>
            <a:r>
              <a:rPr lang="el-GR" sz="2400" dirty="0" smtClean="0">
                <a:solidFill>
                  <a:schemeClr val="accent5">
                    <a:lumMod val="50000"/>
                  </a:schemeClr>
                </a:solidFill>
              </a:rPr>
              <a:t>ως κύρια πηγή λιπαρών που περιέχουν </a:t>
            </a:r>
            <a:r>
              <a:rPr lang="el-GR" sz="2400" dirty="0" err="1" smtClean="0">
                <a:solidFill>
                  <a:schemeClr val="accent5">
                    <a:lumMod val="50000"/>
                  </a:schemeClr>
                </a:solidFill>
              </a:rPr>
              <a:t>μονοακόρεστα</a:t>
            </a:r>
            <a:r>
              <a:rPr lang="el-GR" sz="2400" dirty="0" smtClean="0">
                <a:solidFill>
                  <a:schemeClr val="accent5">
                    <a:lumMod val="50000"/>
                  </a:schemeClr>
                </a:solidFill>
              </a:rPr>
              <a:t> λιπαρά οξέα . </a:t>
            </a:r>
            <a:r>
              <a:rPr lang="en-US" sz="2400" dirty="0" smtClean="0">
                <a:solidFill>
                  <a:schemeClr val="accent5">
                    <a:lumMod val="50000"/>
                  </a:schemeClr>
                </a:solidFill>
              </a:rPr>
              <a:t>(</a:t>
            </a:r>
            <a:r>
              <a:rPr lang="en-US" sz="2400" dirty="0" smtClean="0">
                <a:solidFill>
                  <a:schemeClr val="accent5">
                    <a:lumMod val="50000"/>
                  </a:schemeClr>
                </a:solidFill>
              </a:rPr>
              <a:t>http://el.wikipedia.org/wiki).</a:t>
            </a:r>
            <a:r>
              <a:rPr lang="el-GR" sz="2400" dirty="0" smtClean="0">
                <a:solidFill>
                  <a:schemeClr val="accent5">
                    <a:lumMod val="50000"/>
                  </a:schemeClr>
                </a:solidFill>
              </a:rPr>
              <a:t> </a:t>
            </a:r>
            <a:r>
              <a:rPr lang="en-US" sz="2400" dirty="0" smtClean="0">
                <a:solidFill>
                  <a:schemeClr val="accent5">
                    <a:lumMod val="50000"/>
                  </a:schemeClr>
                </a:solidFill>
              </a:rPr>
              <a:t>   </a:t>
            </a:r>
            <a:endParaRPr lang="el-GR" sz="2400" dirty="0" smtClean="0">
              <a:solidFill>
                <a:schemeClr val="accent5">
                  <a:lumMod val="50000"/>
                </a:schemeClr>
              </a:solidFill>
            </a:endParaRPr>
          </a:p>
          <a:p>
            <a:pPr marL="342900" indent="-342900" algn="just">
              <a:buFont typeface="Arial" panose="020B0604020202020204" pitchFamily="34" charset="0"/>
              <a:buChar char="•"/>
            </a:pPr>
            <a:endParaRPr lang="en-US" dirty="0" smtClean="0"/>
          </a:p>
        </p:txBody>
      </p:sp>
    </p:spTree>
    <p:extLst>
      <p:ext uri="{BB962C8B-B14F-4D97-AF65-F5344CB8AC3E}">
        <p14:creationId xmlns:p14="http://schemas.microsoft.com/office/powerpoint/2010/main" val="1118688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1332" y="113452"/>
            <a:ext cx="11004868" cy="1507067"/>
          </a:xfrm>
        </p:spPr>
        <p:txBody>
          <a:bodyPr/>
          <a:lstStyle/>
          <a:p>
            <a:pPr algn="ctr"/>
            <a:r>
              <a:rPr lang="el-GR" dirty="0" smtClean="0">
                <a:solidFill>
                  <a:schemeClr val="accent5">
                    <a:lumMod val="50000"/>
                  </a:schemeClr>
                </a:solidFill>
              </a:rPr>
              <a:t>Τα χαρακτηριστικά της Μεσογειακής διατροφής.</a:t>
            </a:r>
            <a:endParaRPr lang="el-GR" dirty="0">
              <a:solidFill>
                <a:schemeClr val="accent5">
                  <a:lumMod val="50000"/>
                </a:schemeClr>
              </a:solidFill>
            </a:endParaRPr>
          </a:p>
        </p:txBody>
      </p:sp>
      <p:sp>
        <p:nvSpPr>
          <p:cNvPr id="3" name="Θέση περιεχομένου 2"/>
          <p:cNvSpPr>
            <a:spLocks noGrp="1"/>
          </p:cNvSpPr>
          <p:nvPr>
            <p:ph idx="1"/>
          </p:nvPr>
        </p:nvSpPr>
        <p:spPr>
          <a:xfrm>
            <a:off x="320040" y="1402081"/>
            <a:ext cx="11445240" cy="5455920"/>
          </a:xfrm>
        </p:spPr>
        <p:txBody>
          <a:bodyPr>
            <a:noAutofit/>
          </a:bodyPr>
          <a:lstStyle/>
          <a:p>
            <a:pPr algn="just"/>
            <a:r>
              <a:rPr lang="el-GR" sz="2400" dirty="0" err="1" smtClean="0">
                <a:solidFill>
                  <a:schemeClr val="accent5">
                    <a:lumMod val="50000"/>
                  </a:schemeClr>
                </a:solidFill>
              </a:rPr>
              <a:t>Mεσογειακή</a:t>
            </a:r>
            <a:r>
              <a:rPr lang="el-GR" sz="2400" dirty="0" smtClean="0">
                <a:solidFill>
                  <a:schemeClr val="accent5">
                    <a:lumMod val="50000"/>
                  </a:schemeClr>
                </a:solidFill>
              </a:rPr>
              <a:t> διατροφή</a:t>
            </a:r>
            <a:r>
              <a:rPr lang="el-GR" sz="2400" b="1" dirty="0" smtClean="0">
                <a:solidFill>
                  <a:schemeClr val="accent5">
                    <a:lumMod val="50000"/>
                  </a:schemeClr>
                </a:solidFill>
              </a:rPr>
              <a:t> χαρακτηρίζεται </a:t>
            </a:r>
            <a:r>
              <a:rPr lang="el-GR" sz="2400" dirty="0" smtClean="0">
                <a:solidFill>
                  <a:schemeClr val="accent5">
                    <a:lumMod val="50000"/>
                  </a:schemeClr>
                </a:solidFill>
              </a:rPr>
              <a:t>από τις διατροφικές συνήθειες που βρέθηκε ότι είχαν οι κάτοικοι της Κρήτης και της Νότιας Ιταλίας στις αρχές της δεκαετίας του 1960. Είναι ξακουστή για τις </a:t>
            </a:r>
            <a:r>
              <a:rPr lang="el-GR" sz="2400" b="1" dirty="0" smtClean="0">
                <a:solidFill>
                  <a:schemeClr val="accent5">
                    <a:lumMod val="50000"/>
                  </a:schemeClr>
                </a:solidFill>
              </a:rPr>
              <a:t>ευεργετικές της ιδιότητες </a:t>
            </a:r>
            <a:r>
              <a:rPr lang="el-GR" sz="2400" dirty="0" smtClean="0">
                <a:solidFill>
                  <a:schemeClr val="accent5">
                    <a:lumMod val="50000"/>
                  </a:schemeClr>
                </a:solidFill>
              </a:rPr>
              <a:t>καθώς προφυλάσσει από εμφράγματα του μυοκαρδίου και από διάφορες μορφές καρκίνου, είναι φτωχή σε θερμίδες, τονώνει τον οργανισμό, βοηθάει την καλή λειτουργία του εντέρου κ.ά. </a:t>
            </a:r>
            <a:r>
              <a:rPr lang="el-GR" sz="2400" b="1" dirty="0" smtClean="0">
                <a:solidFill>
                  <a:schemeClr val="accent5">
                    <a:lumMod val="50000"/>
                  </a:schemeClr>
                </a:solidFill>
              </a:rPr>
              <a:t>Το μενού είναι απλό και στηρίζεται στη λιτή διατροφή</a:t>
            </a:r>
            <a:r>
              <a:rPr lang="el-GR" sz="2400" dirty="0" smtClean="0">
                <a:solidFill>
                  <a:schemeClr val="accent5">
                    <a:lumMod val="50000"/>
                  </a:schemeClr>
                </a:solidFill>
              </a:rPr>
              <a:t>: χορταρικά, φρούτα, όσπρια, λαχανικά, αγνό τυρί, ζυμωτό μαύρο ψωμί, ωμό ελαιόλαδο, ξηροί καρποί, λίγο σπιτικό κρασί και ψάρια! Αυτά τα βασικά χαρακτηριστικά της Μεσογειακής διατροφής (η υψηλή κατανάλωση φρούτων, λαχανικών και ακόρεστων λιπαρών), προστατεύουν εκτός των άλλων, και το δέρμα από τα σημάδια του χρόνου, δηλαδή τις ρυτίδες. Και σε συνδυασμό με καθημερινή σωματική άσκηση (π.χ. περπάτημα, χορός, </a:t>
            </a:r>
            <a:r>
              <a:rPr lang="el-GR" sz="2400" dirty="0" err="1" smtClean="0">
                <a:solidFill>
                  <a:schemeClr val="accent5">
                    <a:lumMod val="50000"/>
                  </a:schemeClr>
                </a:solidFill>
              </a:rPr>
              <a:t>κλπ</a:t>
            </a:r>
            <a:r>
              <a:rPr lang="el-GR" sz="2400" dirty="0" smtClean="0">
                <a:solidFill>
                  <a:schemeClr val="accent5">
                    <a:lumMod val="50000"/>
                  </a:schemeClr>
                </a:solidFill>
              </a:rPr>
              <a:t>) το Μεσογειακό διατροφικό μενού αποτελεί </a:t>
            </a:r>
            <a:r>
              <a:rPr lang="el-GR" sz="2400" b="1" dirty="0" smtClean="0">
                <a:solidFill>
                  <a:schemeClr val="accent5">
                    <a:lumMod val="50000"/>
                  </a:schemeClr>
                </a:solidFill>
              </a:rPr>
              <a:t>συνταγή για μακροζωία, υγεία και ομορφιά</a:t>
            </a:r>
            <a:r>
              <a:rPr lang="el-GR" sz="2400" dirty="0" smtClean="0">
                <a:solidFill>
                  <a:schemeClr val="accent5">
                    <a:lumMod val="50000"/>
                  </a:schemeClr>
                </a:solidFill>
              </a:rPr>
              <a:t>.</a:t>
            </a:r>
            <a:r>
              <a:rPr lang="en-US" sz="2400" dirty="0" smtClean="0">
                <a:solidFill>
                  <a:schemeClr val="accent5">
                    <a:lumMod val="50000"/>
                  </a:schemeClr>
                </a:solidFill>
              </a:rPr>
              <a:t> </a:t>
            </a:r>
            <a:r>
              <a:rPr lang="el-GR" sz="2400" dirty="0" smtClean="0">
                <a:solidFill>
                  <a:schemeClr val="accent5">
                    <a:lumMod val="50000"/>
                  </a:schemeClr>
                </a:solidFill>
              </a:rPr>
              <a:t>(</a:t>
            </a:r>
            <a:r>
              <a:rPr lang="en-US" sz="2400" dirty="0" smtClean="0">
                <a:solidFill>
                  <a:schemeClr val="accent5">
                    <a:lumMod val="50000"/>
                  </a:schemeClr>
                </a:solidFill>
                <a:hlinkClick r:id="rId2"/>
              </a:rPr>
              <a:t>http://users.sch.gr/thomalekos/mesdiatrofi.htm</a:t>
            </a:r>
            <a:r>
              <a:rPr lang="el-GR" sz="2400" dirty="0" smtClean="0">
                <a:solidFill>
                  <a:schemeClr val="accent5">
                    <a:lumMod val="50000"/>
                  </a:schemeClr>
                </a:solidFill>
              </a:rPr>
              <a:t>) </a:t>
            </a:r>
            <a:endParaRPr lang="el-GR" sz="2400" dirty="0" smtClean="0"/>
          </a:p>
        </p:txBody>
      </p:sp>
    </p:spTree>
    <p:extLst>
      <p:ext uri="{BB962C8B-B14F-4D97-AF65-F5344CB8AC3E}">
        <p14:creationId xmlns:p14="http://schemas.microsoft.com/office/powerpoint/2010/main" val="1549063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28789"/>
            <a:ext cx="10515600" cy="6048174"/>
          </a:xfrm>
        </p:spPr>
        <p:txBody>
          <a:bodyPr>
            <a:normAutofit fontScale="92500" lnSpcReduction="10000"/>
          </a:bodyPr>
          <a:lstStyle/>
          <a:p>
            <a:pPr marL="0" indent="0">
              <a:buNone/>
            </a:pPr>
            <a:r>
              <a:rPr lang="el-GR" sz="3900" b="1" dirty="0" smtClean="0">
                <a:solidFill>
                  <a:schemeClr val="accent5">
                    <a:lumMod val="50000"/>
                  </a:schemeClr>
                </a:solidFill>
              </a:rPr>
              <a:t>Αναλύοντας τα χαρακτηριστικά </a:t>
            </a:r>
            <a:r>
              <a:rPr lang="el-GR" sz="3900" b="1" dirty="0" smtClean="0">
                <a:solidFill>
                  <a:schemeClr val="accent5">
                    <a:lumMod val="50000"/>
                  </a:schemeClr>
                </a:solidFill>
              </a:rPr>
              <a:t>έχουμε (1/2):</a:t>
            </a:r>
            <a:endParaRPr lang="el-GR" sz="3900" b="1" dirty="0" smtClean="0">
              <a:solidFill>
                <a:schemeClr val="accent5">
                  <a:lumMod val="50000"/>
                </a:schemeClr>
              </a:solidFill>
            </a:endParaRPr>
          </a:p>
          <a:p>
            <a:pPr algn="just"/>
            <a:r>
              <a:rPr lang="el-GR" sz="3000" dirty="0" smtClean="0">
                <a:solidFill>
                  <a:schemeClr val="accent5">
                    <a:lumMod val="50000"/>
                  </a:schemeClr>
                </a:solidFill>
              </a:rPr>
              <a:t>Αφθονία τροφών φ υ τ ι κ ή ς προέλευσης, όπως φρούτα, λαχανικά, πατάτες, δημητριακά και όσπρια.</a:t>
            </a:r>
          </a:p>
          <a:p>
            <a:pPr algn="just"/>
            <a:r>
              <a:rPr lang="el-GR" sz="3000" dirty="0" smtClean="0">
                <a:solidFill>
                  <a:schemeClr val="accent5">
                    <a:lumMod val="50000"/>
                  </a:schemeClr>
                </a:solidFill>
              </a:rPr>
              <a:t>Ε λ α ι ό λ α δ ο ως βασικό έλαιο, που αντικαθιστά όλα τα άλλα λίπη και έλαια όπως βούτυρο, μαργαρίνη κτλ.</a:t>
            </a:r>
          </a:p>
          <a:p>
            <a:pPr algn="just"/>
            <a:r>
              <a:rPr lang="el-GR" sz="3000" dirty="0" smtClean="0">
                <a:solidFill>
                  <a:schemeClr val="accent5">
                    <a:lumMod val="50000"/>
                  </a:schemeClr>
                </a:solidFill>
              </a:rPr>
              <a:t>Καθημερινή λήψη μικρών ποσοτήτων γαλακτοκομικών προϊόντων, όπως το τυρί και το γιαούρτι.</a:t>
            </a:r>
          </a:p>
          <a:p>
            <a:pPr algn="just"/>
            <a:r>
              <a:rPr lang="el-GR" sz="3000" dirty="0" smtClean="0">
                <a:solidFill>
                  <a:schemeClr val="accent5">
                    <a:lumMod val="50000"/>
                  </a:schemeClr>
                </a:solidFill>
              </a:rPr>
              <a:t>Κατανάλωση ψ α ρ ι ο ύ και πουλερικών σε εβδομαδιαία βάση (όχι καθημερινή).</a:t>
            </a:r>
          </a:p>
          <a:p>
            <a:pPr algn="just"/>
            <a:r>
              <a:rPr lang="el-GR" sz="3000" dirty="0" smtClean="0">
                <a:solidFill>
                  <a:schemeClr val="accent5">
                    <a:lumMod val="50000"/>
                  </a:schemeClr>
                </a:solidFill>
              </a:rPr>
              <a:t>Αυγά το πολύ μέχρι 4 την εβδομάδα (να σημειωθεί ότι στον αριθμό αυτόν περιλαμβάνονται και αυτά που χρησιμοποιήθηκαν στο μαγείρεμα</a:t>
            </a:r>
            <a:r>
              <a:rPr lang="el-GR" sz="3000" dirty="0" smtClean="0">
                <a:solidFill>
                  <a:schemeClr val="accent5">
                    <a:lumMod val="50000"/>
                  </a:schemeClr>
                </a:solidFill>
              </a:rPr>
              <a:t>).</a:t>
            </a:r>
            <a:endParaRPr lang="el-GR" sz="3000" dirty="0" smtClean="0">
              <a:solidFill>
                <a:schemeClr val="accent5">
                  <a:lumMod val="50000"/>
                </a:schemeClr>
              </a:solidFill>
            </a:endParaRPr>
          </a:p>
        </p:txBody>
      </p:sp>
    </p:spTree>
    <p:extLst>
      <p:ext uri="{BB962C8B-B14F-4D97-AF65-F5344CB8AC3E}">
        <p14:creationId xmlns:p14="http://schemas.microsoft.com/office/powerpoint/2010/main" val="975302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94360" y="128789"/>
            <a:ext cx="11155680" cy="6048174"/>
          </a:xfrm>
        </p:spPr>
        <p:txBody>
          <a:bodyPr>
            <a:normAutofit fontScale="85000" lnSpcReduction="20000"/>
          </a:bodyPr>
          <a:lstStyle/>
          <a:p>
            <a:pPr marL="0" indent="0">
              <a:buNone/>
            </a:pPr>
            <a:r>
              <a:rPr lang="el-GR" sz="4600" b="1" dirty="0" smtClean="0">
                <a:solidFill>
                  <a:schemeClr val="accent5">
                    <a:lumMod val="50000"/>
                  </a:schemeClr>
                </a:solidFill>
              </a:rPr>
              <a:t>Αναλύοντας τα χαρακτηριστικά </a:t>
            </a:r>
            <a:r>
              <a:rPr lang="el-GR" sz="4600" b="1" dirty="0" smtClean="0">
                <a:solidFill>
                  <a:schemeClr val="accent5">
                    <a:lumMod val="50000"/>
                  </a:schemeClr>
                </a:solidFill>
              </a:rPr>
              <a:t>έχουμε (2/2):</a:t>
            </a:r>
            <a:endParaRPr lang="el-GR" sz="4600" b="1" dirty="0" smtClean="0">
              <a:solidFill>
                <a:schemeClr val="accent5">
                  <a:lumMod val="50000"/>
                </a:schemeClr>
              </a:solidFill>
            </a:endParaRPr>
          </a:p>
          <a:p>
            <a:r>
              <a:rPr lang="el-GR" sz="3300" dirty="0" smtClean="0">
                <a:solidFill>
                  <a:schemeClr val="accent5">
                    <a:lumMod val="50000"/>
                  </a:schemeClr>
                </a:solidFill>
              </a:rPr>
              <a:t>Κατανάλωση </a:t>
            </a:r>
            <a:r>
              <a:rPr lang="el-GR" sz="3300" dirty="0" smtClean="0">
                <a:solidFill>
                  <a:schemeClr val="accent5">
                    <a:lumMod val="50000"/>
                  </a:schemeClr>
                </a:solidFill>
              </a:rPr>
              <a:t>ζάχαρης (που υπάρχει βέβαια στα γλυκά) σε εβδομαδιαία βάση (όχι καθημερινή).</a:t>
            </a:r>
          </a:p>
          <a:p>
            <a:r>
              <a:rPr lang="el-GR" sz="3300" dirty="0" smtClean="0">
                <a:solidFill>
                  <a:schemeClr val="accent5">
                    <a:lumMod val="50000"/>
                  </a:schemeClr>
                </a:solidFill>
              </a:rPr>
              <a:t>"Κόκκινο" κρέας (μοσχάρι, χοιρινό κτλ.) μόνο λίγες φορές το μήνα.</a:t>
            </a:r>
          </a:p>
          <a:p>
            <a:r>
              <a:rPr lang="el-GR" sz="3300" dirty="0" smtClean="0">
                <a:solidFill>
                  <a:schemeClr val="accent5">
                    <a:lumMod val="50000"/>
                  </a:schemeClr>
                </a:solidFill>
              </a:rPr>
              <a:t>Φυσική δραστηριότητα (περπάτημα, κίνηση γενικότερα) στο επίπεδο που συντηρεί την αίσθηση καθημερινής υγείας και ευεξίας.</a:t>
            </a:r>
          </a:p>
          <a:p>
            <a:r>
              <a:rPr lang="el-GR" sz="3300" dirty="0" smtClean="0">
                <a:solidFill>
                  <a:schemeClr val="accent5">
                    <a:lumMod val="50000"/>
                  </a:schemeClr>
                </a:solidFill>
              </a:rPr>
              <a:t>Λογική κατανάλωση κρασιού (συνήθως με τα γεύματα 1-2 ποτηράκια του κρασιού)</a:t>
            </a:r>
          </a:p>
          <a:p>
            <a:r>
              <a:rPr lang="el-GR" sz="3300" dirty="0" smtClean="0">
                <a:solidFill>
                  <a:schemeClr val="accent5">
                    <a:lumMod val="50000"/>
                  </a:schemeClr>
                </a:solidFill>
              </a:rPr>
              <a:t>Τα βασικά της χαρακτηριστικά απεικονίζονται σχηματικά με την αντίστοιχη Διατροφική Πυραμίδα. Πρόκειται για μια γραφική αναπαράσταση των ποσοτήτων των διαφόρων συστατικών της δίαιτας με τη μορφή πυραμίδα</a:t>
            </a:r>
            <a:endParaRPr lang="el-GR" sz="3300" dirty="0">
              <a:solidFill>
                <a:schemeClr val="accent5">
                  <a:lumMod val="50000"/>
                </a:schemeClr>
              </a:solidFill>
            </a:endParaRPr>
          </a:p>
        </p:txBody>
      </p:sp>
    </p:spTree>
    <p:extLst>
      <p:ext uri="{BB962C8B-B14F-4D97-AF65-F5344CB8AC3E}">
        <p14:creationId xmlns:p14="http://schemas.microsoft.com/office/powerpoint/2010/main" val="1566598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13600" y="159752"/>
            <a:ext cx="2749640" cy="419798"/>
          </a:xfrm>
        </p:spPr>
        <p:txBody>
          <a:bodyPr>
            <a:normAutofit fontScale="90000"/>
          </a:bodyPr>
          <a:lstStyle/>
          <a:p>
            <a:r>
              <a:rPr lang="el-GR" dirty="0" smtClean="0">
                <a:solidFill>
                  <a:schemeClr val="accent5">
                    <a:lumMod val="50000"/>
                  </a:schemeClr>
                </a:solidFill>
              </a:rPr>
              <a:t>Εικονικά: </a:t>
            </a:r>
            <a:endParaRPr lang="el-GR" dirty="0">
              <a:solidFill>
                <a:schemeClr val="accent5">
                  <a:lumMod val="50000"/>
                </a:schemeClr>
              </a:solidFill>
            </a:endParaRPr>
          </a:p>
        </p:txBody>
      </p:sp>
      <p:pic>
        <p:nvPicPr>
          <p:cNvPr id="6" name="Θέση περιεχομένου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7896" y="750530"/>
            <a:ext cx="4019711" cy="4351338"/>
          </a:xfrm>
        </p:spPr>
      </p:pic>
      <p:sp>
        <p:nvSpPr>
          <p:cNvPr id="9" name="TextBox 8"/>
          <p:cNvSpPr txBox="1"/>
          <p:nvPr/>
        </p:nvSpPr>
        <p:spPr>
          <a:xfrm>
            <a:off x="657896" y="5272848"/>
            <a:ext cx="4404574" cy="1200329"/>
          </a:xfrm>
          <a:prstGeom prst="rect">
            <a:avLst/>
          </a:prstGeom>
          <a:noFill/>
        </p:spPr>
        <p:txBody>
          <a:bodyPr wrap="square" rtlCol="0">
            <a:spAutoFit/>
          </a:bodyPr>
          <a:lstStyle/>
          <a:p>
            <a:r>
              <a:rPr lang="en-US" dirty="0" smtClean="0"/>
              <a:t>http://4.bp.blogspot.com/-fd6Gthxmbbs/UjHY1e8l00I/AAAAAAAGZtI/yfAHAx96pf4/s1600/mediterranean_diet_food_wine_pyramid-copyGR_2.gif</a:t>
            </a:r>
            <a:endParaRPr lang="el-GR" dirty="0"/>
          </a:p>
        </p:txBody>
      </p:sp>
      <p:pic>
        <p:nvPicPr>
          <p:cNvPr id="11" name="Εικόνα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5783" y="0"/>
            <a:ext cx="5143500" cy="4800600"/>
          </a:xfrm>
          <a:prstGeom prst="rect">
            <a:avLst/>
          </a:prstGeom>
        </p:spPr>
      </p:pic>
      <p:sp>
        <p:nvSpPr>
          <p:cNvPr id="12" name="TextBox 11"/>
          <p:cNvSpPr txBox="1"/>
          <p:nvPr/>
        </p:nvSpPr>
        <p:spPr>
          <a:xfrm>
            <a:off x="5062470" y="5471386"/>
            <a:ext cx="7129530" cy="1169551"/>
          </a:xfrm>
          <a:prstGeom prst="rect">
            <a:avLst/>
          </a:prstGeom>
          <a:noFill/>
        </p:spPr>
        <p:txBody>
          <a:bodyPr wrap="square" rtlCol="0">
            <a:spAutoFit/>
          </a:bodyPr>
          <a:lstStyle/>
          <a:p>
            <a:pPr algn="just"/>
            <a:r>
              <a:rPr lang="en-US" sz="1400" dirty="0" smtClean="0"/>
              <a:t>http://www.my-diet.gr/img/Mesogeiaki%20Diatrofi/%CE%95%CE%B9%CE%BA%CF%8C%CE%BD%CE%B1-%CE%9C%CE%B5%CF%83%CE%BF%CE%B3%CE%B5%CE%B9%CE%B1%CE%BA%CE%AE-%CE%B4%CE%B9%CE%B1%CF%84%CF%81%CE%BF%CF%86%CE%AE%20%CE%BC%CE%B5%CE%B3%CE%AC%CE%BB%CE%B72.gif</a:t>
            </a:r>
            <a:endParaRPr lang="el-GR" sz="1400" dirty="0"/>
          </a:p>
        </p:txBody>
      </p:sp>
    </p:spTree>
    <p:extLst>
      <p:ext uri="{BB962C8B-B14F-4D97-AF65-F5344CB8AC3E}">
        <p14:creationId xmlns:p14="http://schemas.microsoft.com/office/powerpoint/2010/main" val="189730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42322" y="1245476"/>
            <a:ext cx="10272823" cy="3862552"/>
          </a:xfrm>
        </p:spPr>
        <p:txBody>
          <a:bodyPr>
            <a:normAutofit/>
          </a:bodyPr>
          <a:lstStyle/>
          <a:p>
            <a:pPr algn="just"/>
            <a:r>
              <a:rPr lang="el-GR" sz="1400" dirty="0" smtClean="0">
                <a:solidFill>
                  <a:schemeClr val="bg2">
                    <a:lumMod val="75000"/>
                  </a:schemeClr>
                </a:solidFill>
              </a:rPr>
              <a:t/>
            </a:r>
            <a:br>
              <a:rPr lang="el-GR" sz="1400" dirty="0" smtClean="0">
                <a:solidFill>
                  <a:schemeClr val="bg2">
                    <a:lumMod val="75000"/>
                  </a:schemeClr>
                </a:solidFill>
              </a:rPr>
            </a:br>
            <a:endParaRPr lang="el-GR" sz="1400" dirty="0">
              <a:solidFill>
                <a:schemeClr val="bg2">
                  <a:lumMod val="75000"/>
                </a:schemeClr>
              </a:solidFill>
            </a:endParaRPr>
          </a:p>
        </p:txBody>
      </p:sp>
      <p:sp>
        <p:nvSpPr>
          <p:cNvPr id="5" name="TextBox 4"/>
          <p:cNvSpPr txBox="1"/>
          <p:nvPr/>
        </p:nvSpPr>
        <p:spPr>
          <a:xfrm>
            <a:off x="542321" y="1466192"/>
            <a:ext cx="10525071" cy="2862322"/>
          </a:xfrm>
          <a:prstGeom prst="rect">
            <a:avLst/>
          </a:prstGeom>
          <a:noFill/>
        </p:spPr>
        <p:txBody>
          <a:bodyPr wrap="square" rtlCol="0">
            <a:spAutoFit/>
          </a:bodyPr>
          <a:lstStyle/>
          <a:p>
            <a:pPr marL="285750" indent="-285750">
              <a:buFont typeface="Wingdings" panose="05000000000000000000" pitchFamily="2" charset="2"/>
              <a:buChar char="v"/>
            </a:pPr>
            <a:r>
              <a:rPr lang="el-GR" sz="3600" dirty="0">
                <a:solidFill>
                  <a:schemeClr val="accent5">
                    <a:lumMod val="50000"/>
                  </a:schemeClr>
                </a:solidFill>
                <a:cs typeface="Times New Roman" panose="02020603050405020304" pitchFamily="18" charset="0"/>
              </a:rPr>
              <a:t>Α</a:t>
            </a:r>
            <a:r>
              <a:rPr lang="el-GR" sz="3600" dirty="0" smtClean="0">
                <a:solidFill>
                  <a:schemeClr val="accent5">
                    <a:lumMod val="50000"/>
                  </a:schemeClr>
                </a:solidFill>
                <a:cs typeface="Times New Roman" panose="02020603050405020304" pitchFamily="18" charset="0"/>
              </a:rPr>
              <a:t>ειφόρος ανάπτυξη (τουρισμός, φυσικοί πόροι, οικονομία)</a:t>
            </a:r>
          </a:p>
          <a:p>
            <a:pPr marL="285750" indent="-285750">
              <a:buFont typeface="Wingdings" panose="05000000000000000000" pitchFamily="2" charset="2"/>
              <a:buChar char="v"/>
            </a:pPr>
            <a:r>
              <a:rPr lang="el-GR" sz="3600" dirty="0">
                <a:solidFill>
                  <a:schemeClr val="accent5">
                    <a:lumMod val="50000"/>
                  </a:schemeClr>
                </a:solidFill>
                <a:cs typeface="Times New Roman" panose="02020603050405020304" pitchFamily="18" charset="0"/>
              </a:rPr>
              <a:t>Μ</a:t>
            </a:r>
            <a:r>
              <a:rPr lang="el-GR" sz="3600" dirty="0" smtClean="0">
                <a:solidFill>
                  <a:schemeClr val="accent5">
                    <a:lumMod val="50000"/>
                  </a:schemeClr>
                </a:solidFill>
                <a:cs typeface="Times New Roman" panose="02020603050405020304" pitchFamily="18" charset="0"/>
              </a:rPr>
              <a:t>εσογειακή </a:t>
            </a:r>
            <a:r>
              <a:rPr lang="el-GR" sz="3600" dirty="0" smtClean="0">
                <a:solidFill>
                  <a:schemeClr val="accent5">
                    <a:lumMod val="50000"/>
                  </a:schemeClr>
                </a:solidFill>
                <a:cs typeface="Times New Roman" panose="02020603050405020304" pitchFamily="18" charset="0"/>
              </a:rPr>
              <a:t>διατροφή</a:t>
            </a:r>
            <a:endParaRPr lang="el-GR" sz="3600" dirty="0" smtClean="0">
              <a:solidFill>
                <a:schemeClr val="accent5">
                  <a:lumMod val="50000"/>
                </a:schemeClr>
              </a:solidFill>
              <a:cs typeface="Times New Roman" panose="02020603050405020304" pitchFamily="18" charset="0"/>
            </a:endParaRPr>
          </a:p>
          <a:p>
            <a:pPr marL="285750" indent="-285750">
              <a:buFont typeface="Wingdings" panose="05000000000000000000" pitchFamily="2" charset="2"/>
              <a:buChar char="v"/>
            </a:pPr>
            <a:r>
              <a:rPr lang="el-GR" sz="3600" dirty="0">
                <a:solidFill>
                  <a:schemeClr val="accent5">
                    <a:lumMod val="50000"/>
                  </a:schemeClr>
                </a:solidFill>
                <a:cs typeface="Times New Roman" panose="02020603050405020304" pitchFamily="18" charset="0"/>
              </a:rPr>
              <a:t>Τ</a:t>
            </a:r>
            <a:r>
              <a:rPr lang="el-GR" sz="3600" dirty="0" smtClean="0">
                <a:solidFill>
                  <a:schemeClr val="accent5">
                    <a:lumMod val="50000"/>
                  </a:schemeClr>
                </a:solidFill>
                <a:cs typeface="Times New Roman" panose="02020603050405020304" pitchFamily="18" charset="0"/>
              </a:rPr>
              <a:t>οπικά προϊόντα (γεωργία, κτηνοτροφία, αλιεία, μελισσοκομεία)</a:t>
            </a:r>
            <a:endParaRPr lang="el-GR" sz="3600" dirty="0">
              <a:solidFill>
                <a:schemeClr val="accent5">
                  <a:lumMod val="50000"/>
                </a:schemeClr>
              </a:solidFill>
              <a:cs typeface="Times New Roman" panose="02020603050405020304" pitchFamily="18" charset="0"/>
            </a:endParaRPr>
          </a:p>
        </p:txBody>
      </p:sp>
      <p:sp>
        <p:nvSpPr>
          <p:cNvPr id="3" name="Υπότιτλος 2"/>
          <p:cNvSpPr>
            <a:spLocks noGrp="1"/>
          </p:cNvSpPr>
          <p:nvPr>
            <p:ph type="subTitle" idx="1"/>
          </p:nvPr>
        </p:nvSpPr>
        <p:spPr>
          <a:xfrm>
            <a:off x="684211" y="425669"/>
            <a:ext cx="7245843" cy="504497"/>
          </a:xfrm>
        </p:spPr>
        <p:txBody>
          <a:bodyPr>
            <a:noAutofit/>
          </a:bodyPr>
          <a:lstStyle/>
          <a:p>
            <a:r>
              <a:rPr lang="el-GR" sz="3600" b="1" dirty="0" smtClean="0">
                <a:solidFill>
                  <a:schemeClr val="accent5">
                    <a:lumMod val="50000"/>
                  </a:schemeClr>
                </a:solidFill>
                <a:latin typeface="+mj-lt"/>
                <a:cs typeface="Times New Roman" panose="02020603050405020304" pitchFamily="18" charset="0"/>
              </a:rPr>
              <a:t>ΟΙ ΑΞΟΝΕΣ ΤΗΣ ΕΡΕΥΝΑΣ ΜΑΣ</a:t>
            </a:r>
            <a:endParaRPr lang="el-GR" sz="3600" b="1" dirty="0">
              <a:solidFill>
                <a:schemeClr val="accent5">
                  <a:lumMod val="50000"/>
                </a:schemeClr>
              </a:solidFill>
              <a:latin typeface="+mj-lt"/>
              <a:cs typeface="Times New Roman" panose="02020603050405020304" pitchFamily="18" charset="0"/>
            </a:endParaRPr>
          </a:p>
        </p:txBody>
      </p:sp>
    </p:spTree>
    <p:extLst>
      <p:ext uri="{BB962C8B-B14F-4D97-AF65-F5344CB8AC3E}">
        <p14:creationId xmlns:p14="http://schemas.microsoft.com/office/powerpoint/2010/main" val="870539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010177" y="1970468"/>
            <a:ext cx="10515600" cy="1532586"/>
          </a:xfrm>
        </p:spPr>
        <p:txBody>
          <a:bodyPr>
            <a:normAutofit/>
          </a:bodyPr>
          <a:lstStyle/>
          <a:p>
            <a:pPr marL="0" indent="0">
              <a:buNone/>
            </a:pPr>
            <a:r>
              <a:rPr lang="el-GR" sz="6000" dirty="0" smtClean="0">
                <a:solidFill>
                  <a:schemeClr val="accent5">
                    <a:lumMod val="50000"/>
                  </a:schemeClr>
                </a:solidFill>
              </a:rPr>
              <a:t>ΑΕΙΦΟΡΟΣ ΑΝΑΠΤΥΞΗ</a:t>
            </a:r>
            <a:endParaRPr lang="el-GR" sz="6000" dirty="0">
              <a:solidFill>
                <a:schemeClr val="accent5">
                  <a:lumMod val="50000"/>
                </a:schemeClr>
              </a:solidFill>
            </a:endParaRPr>
          </a:p>
        </p:txBody>
      </p:sp>
    </p:spTree>
    <p:extLst>
      <p:ext uri="{BB962C8B-B14F-4D97-AF65-F5344CB8AC3E}">
        <p14:creationId xmlns:p14="http://schemas.microsoft.com/office/powerpoint/2010/main" val="84992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174412"/>
            <a:ext cx="10043160" cy="1507067"/>
          </a:xfrm>
        </p:spPr>
        <p:txBody>
          <a:bodyPr/>
          <a:lstStyle/>
          <a:p>
            <a:pPr algn="ctr"/>
            <a:r>
              <a:rPr lang="el-GR" b="1" dirty="0" smtClean="0">
                <a:solidFill>
                  <a:schemeClr val="accent5">
                    <a:lumMod val="50000"/>
                  </a:schemeClr>
                </a:solidFill>
              </a:rPr>
              <a:t>Ενδεικτικοί ορισμοί</a:t>
            </a:r>
            <a:r>
              <a:rPr lang="el-GR" b="1" dirty="0" smtClean="0"/>
              <a:t/>
            </a:r>
            <a:br>
              <a:rPr lang="el-GR" b="1" dirty="0" smtClean="0"/>
            </a:br>
            <a:endParaRPr lang="el-GR" dirty="0"/>
          </a:p>
        </p:txBody>
      </p:sp>
      <p:sp>
        <p:nvSpPr>
          <p:cNvPr id="3" name="Θέση περιεχομένου 2"/>
          <p:cNvSpPr>
            <a:spLocks noGrp="1"/>
          </p:cNvSpPr>
          <p:nvPr>
            <p:ph idx="1"/>
          </p:nvPr>
        </p:nvSpPr>
        <p:spPr>
          <a:xfrm>
            <a:off x="746975" y="1310640"/>
            <a:ext cx="10606825" cy="5516880"/>
          </a:xfrm>
        </p:spPr>
        <p:txBody>
          <a:bodyPr>
            <a:normAutofit fontScale="55000" lnSpcReduction="20000"/>
          </a:bodyPr>
          <a:lstStyle/>
          <a:p>
            <a:pPr algn="just"/>
            <a:r>
              <a:rPr lang="el-GR" sz="4700" dirty="0" smtClean="0">
                <a:solidFill>
                  <a:schemeClr val="accent5">
                    <a:lumMod val="50000"/>
                  </a:schemeClr>
                </a:solidFill>
              </a:rPr>
              <a:t>Βιώσιμη ανάπτυξη είναι η βελτίωση της ποιότητας της ζωής μέσα στα πλαίσια της φέρουσας ικανότητας των υποστηρικτικών οικοσυστημάτων (IUCN, </a:t>
            </a:r>
            <a:r>
              <a:rPr lang="el-GR" sz="4700" dirty="0" smtClean="0">
                <a:solidFill>
                  <a:schemeClr val="accent5">
                    <a:lumMod val="50000"/>
                  </a:schemeClr>
                </a:solidFill>
                <a:hlinkClick r:id="rId2" tooltip="UNEP"/>
              </a:rPr>
              <a:t>UNEP</a:t>
            </a:r>
            <a:r>
              <a:rPr lang="el-GR" sz="4700" dirty="0" smtClean="0">
                <a:solidFill>
                  <a:schemeClr val="accent5">
                    <a:lumMod val="50000"/>
                  </a:schemeClr>
                </a:solidFill>
              </a:rPr>
              <a:t> και </a:t>
            </a:r>
            <a:r>
              <a:rPr lang="el-GR" sz="4700" dirty="0" smtClean="0">
                <a:solidFill>
                  <a:schemeClr val="accent5">
                    <a:lumMod val="50000"/>
                  </a:schemeClr>
                </a:solidFill>
                <a:hlinkClick r:id="rId3" tooltip="WWF"/>
              </a:rPr>
              <a:t>WWF</a:t>
            </a:r>
            <a:r>
              <a:rPr lang="el-GR" sz="4700" dirty="0" smtClean="0">
                <a:solidFill>
                  <a:schemeClr val="accent5">
                    <a:lumMod val="50000"/>
                  </a:schemeClr>
                </a:solidFill>
              </a:rPr>
              <a:t>, 1991).</a:t>
            </a:r>
          </a:p>
          <a:p>
            <a:pPr algn="just"/>
            <a:r>
              <a:rPr lang="el-GR" sz="4700" dirty="0" smtClean="0">
                <a:solidFill>
                  <a:schemeClr val="accent5">
                    <a:lumMod val="50000"/>
                  </a:schemeClr>
                </a:solidFill>
              </a:rPr>
              <a:t>Βιώσιμη ανάπτυξη σημαίνει να βασίζονται οι αναπτυξιακές και περιβαλλοντικές πολιτικές σε μία ανάλυση κόστους-οφέλους και σε μία προσεκτική οικονομική ανάλυση που θα ενδυναμώνει την περιβαλλοντική προστασία και θα οδηγεί σε αυξανόμενα και διατηρήσιμα επίπεδα ευημερίας (World Bank, 1992).</a:t>
            </a:r>
          </a:p>
          <a:p>
            <a:pPr marL="228600" lvl="2" algn="just">
              <a:spcBef>
                <a:spcPts val="1000"/>
              </a:spcBef>
            </a:pPr>
            <a:r>
              <a:rPr lang="el-GR" sz="4700" dirty="0" smtClean="0">
                <a:solidFill>
                  <a:schemeClr val="accent5">
                    <a:lumMod val="50000"/>
                  </a:schemeClr>
                </a:solidFill>
              </a:rPr>
              <a:t>Η </a:t>
            </a:r>
            <a:r>
              <a:rPr lang="el-GR" sz="4700" b="1" dirty="0" smtClean="0">
                <a:solidFill>
                  <a:schemeClr val="accent5">
                    <a:lumMod val="50000"/>
                  </a:schemeClr>
                </a:solidFill>
              </a:rPr>
              <a:t>αειφόρος ανάπτυξη</a:t>
            </a:r>
            <a:r>
              <a:rPr lang="el-GR" sz="4700" dirty="0" smtClean="0">
                <a:solidFill>
                  <a:schemeClr val="accent5">
                    <a:lumMod val="50000"/>
                  </a:schemeClr>
                </a:solidFill>
              </a:rPr>
              <a:t> ή </a:t>
            </a:r>
            <a:r>
              <a:rPr lang="el-GR" sz="4700" b="1" dirty="0" smtClean="0">
                <a:solidFill>
                  <a:schemeClr val="accent5">
                    <a:lumMod val="50000"/>
                  </a:schemeClr>
                </a:solidFill>
              </a:rPr>
              <a:t>βιώσιμη ανάπτυξη</a:t>
            </a:r>
            <a:r>
              <a:rPr lang="el-GR" sz="4700" dirty="0" smtClean="0">
                <a:solidFill>
                  <a:schemeClr val="accent5">
                    <a:lumMod val="50000"/>
                  </a:schemeClr>
                </a:solidFill>
              </a:rPr>
              <a:t> αναφέρεται στην </a:t>
            </a:r>
            <a:r>
              <a:rPr lang="el-GR" sz="4700" dirty="0" smtClean="0">
                <a:solidFill>
                  <a:schemeClr val="accent5">
                    <a:lumMod val="50000"/>
                  </a:schemeClr>
                </a:solidFill>
                <a:hlinkClick r:id="rId4" tooltip="Οικονομική ανάπτυξη"/>
              </a:rPr>
              <a:t>οικονομική ανάπτυξη</a:t>
            </a:r>
            <a:r>
              <a:rPr lang="el-GR" sz="4700" dirty="0" smtClean="0">
                <a:solidFill>
                  <a:schemeClr val="accent5">
                    <a:lumMod val="50000"/>
                  </a:schemeClr>
                </a:solidFill>
              </a:rPr>
              <a:t> που σχεδιάζεται και υλοποιείται λαμβάνοντας υπόψη την </a:t>
            </a:r>
            <a:r>
              <a:rPr lang="el-GR" sz="4700" dirty="0" smtClean="0">
                <a:solidFill>
                  <a:schemeClr val="accent5">
                    <a:lumMod val="50000"/>
                  </a:schemeClr>
                </a:solidFill>
                <a:hlinkClick r:id="rId5" tooltip="Προστασία του περιβάλλοντος"/>
              </a:rPr>
              <a:t>προστασία του περιβάλλοντος</a:t>
            </a:r>
            <a:r>
              <a:rPr lang="el-GR" sz="4700" dirty="0" smtClean="0">
                <a:solidFill>
                  <a:schemeClr val="accent5">
                    <a:lumMod val="50000"/>
                  </a:schemeClr>
                </a:solidFill>
              </a:rPr>
              <a:t> και τη </a:t>
            </a:r>
            <a:r>
              <a:rPr lang="el-GR" sz="4700" dirty="0" smtClean="0">
                <a:solidFill>
                  <a:schemeClr val="accent5">
                    <a:lumMod val="50000"/>
                  </a:schemeClr>
                </a:solidFill>
                <a:hlinkClick r:id="rId6" tooltip="Βιωσιμότητα"/>
              </a:rPr>
              <a:t>βιωσιμότητα</a:t>
            </a:r>
            <a:r>
              <a:rPr lang="el-GR" sz="4700" dirty="0" smtClean="0">
                <a:solidFill>
                  <a:schemeClr val="accent5">
                    <a:lumMod val="50000"/>
                  </a:schemeClr>
                </a:solidFill>
              </a:rPr>
              <a:t>. Γνώμονας της αειφορίας είναι η μέγιστη δυνατή απολαβή αγαθών από το </a:t>
            </a:r>
            <a:r>
              <a:rPr lang="el-GR" sz="4700" dirty="0" smtClean="0">
                <a:solidFill>
                  <a:schemeClr val="accent5">
                    <a:lumMod val="50000"/>
                  </a:schemeClr>
                </a:solidFill>
                <a:hlinkClick r:id="rId7" tooltip="Περιβάλλον"/>
              </a:rPr>
              <a:t>περιβάλλον</a:t>
            </a:r>
            <a:r>
              <a:rPr lang="el-GR" sz="4700" dirty="0" smtClean="0">
                <a:solidFill>
                  <a:schemeClr val="accent5">
                    <a:lumMod val="50000"/>
                  </a:schemeClr>
                </a:solidFill>
              </a:rPr>
              <a:t>, χωρίς όμως να διακόπτεται η φυσική παραγωγή αυτών των προϊόντων σε ικανοποιητική ποσότητα και στο μέλλον.</a:t>
            </a:r>
          </a:p>
          <a:p>
            <a:endParaRPr lang="el-GR" dirty="0"/>
          </a:p>
        </p:txBody>
      </p:sp>
    </p:spTree>
    <p:extLst>
      <p:ext uri="{BB962C8B-B14F-4D97-AF65-F5344CB8AC3E}">
        <p14:creationId xmlns:p14="http://schemas.microsoft.com/office/powerpoint/2010/main" val="1130538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86684" y="914400"/>
            <a:ext cx="10515600" cy="5288321"/>
          </a:xfrm>
        </p:spPr>
        <p:txBody>
          <a:bodyPr>
            <a:normAutofit/>
          </a:bodyPr>
          <a:lstStyle/>
          <a:p>
            <a:pPr algn="just"/>
            <a:r>
              <a:rPr lang="el-GR" sz="2600" dirty="0" smtClean="0">
                <a:solidFill>
                  <a:schemeClr val="accent5">
                    <a:lumMod val="50000"/>
                  </a:schemeClr>
                </a:solidFill>
              </a:rPr>
              <a:t>Η βιώσιμη ανάπτυξη προϋποθέτει ανάπτυξη των </a:t>
            </a:r>
            <a:r>
              <a:rPr lang="el-GR" sz="2600" dirty="0" smtClean="0">
                <a:solidFill>
                  <a:schemeClr val="accent5">
                    <a:lumMod val="50000"/>
                  </a:schemeClr>
                </a:solidFill>
                <a:hlinkClick r:id="rId2" tooltip="Παραγωγή"/>
              </a:rPr>
              <a:t>παραγωγικών</a:t>
            </a:r>
            <a:r>
              <a:rPr lang="el-GR" sz="2600" dirty="0" smtClean="0">
                <a:solidFill>
                  <a:schemeClr val="accent5">
                    <a:lumMod val="50000"/>
                  </a:schemeClr>
                </a:solidFill>
              </a:rPr>
              <a:t> δομών της </a:t>
            </a:r>
            <a:r>
              <a:rPr lang="el-GR" sz="2600" dirty="0" smtClean="0">
                <a:solidFill>
                  <a:schemeClr val="accent5">
                    <a:lumMod val="50000"/>
                  </a:schemeClr>
                </a:solidFill>
                <a:hlinkClick r:id="rId3" tooltip="Οικονομία"/>
              </a:rPr>
              <a:t>οικονομίας</a:t>
            </a:r>
            <a:r>
              <a:rPr lang="el-GR" sz="2600" dirty="0" smtClean="0">
                <a:solidFill>
                  <a:schemeClr val="accent5">
                    <a:lumMod val="50000"/>
                  </a:schemeClr>
                </a:solidFill>
              </a:rPr>
              <a:t> παράλληλα με τη δημιουργία υποδομών για μία ευαίσθητη στάση απέναντι στο φυσικό περιβάλλον και στα </a:t>
            </a:r>
            <a:r>
              <a:rPr lang="el-GR" sz="2600" dirty="0" smtClean="0">
                <a:solidFill>
                  <a:schemeClr val="accent5">
                    <a:lumMod val="50000"/>
                  </a:schemeClr>
                </a:solidFill>
                <a:hlinkClick r:id="rId4" tooltip="Οικολογικά προβλήματα"/>
              </a:rPr>
              <a:t>οικολογικά προβλήματα</a:t>
            </a:r>
            <a:r>
              <a:rPr lang="el-GR" sz="2600" dirty="0" smtClean="0">
                <a:solidFill>
                  <a:schemeClr val="accent5">
                    <a:lumMod val="50000"/>
                  </a:schemeClr>
                </a:solidFill>
              </a:rPr>
              <a:t> (όπως ορίζουν παραδοσιακές επιστήμες σαν τη </a:t>
            </a:r>
            <a:r>
              <a:rPr lang="el-GR" sz="2600" dirty="0" smtClean="0">
                <a:solidFill>
                  <a:schemeClr val="accent5">
                    <a:lumMod val="50000"/>
                  </a:schemeClr>
                </a:solidFill>
                <a:hlinkClick r:id="rId5" tooltip="Γεωγραφία"/>
              </a:rPr>
              <a:t>γεωγραφία</a:t>
            </a:r>
            <a:r>
              <a:rPr lang="el-GR" sz="2600" dirty="0" smtClean="0">
                <a:solidFill>
                  <a:schemeClr val="accent5">
                    <a:lumMod val="50000"/>
                  </a:schemeClr>
                </a:solidFill>
              </a:rPr>
              <a:t>). Η βιωσιμότητα υπονοεί ότι οι </a:t>
            </a:r>
            <a:r>
              <a:rPr lang="el-GR" sz="2600" dirty="0" smtClean="0">
                <a:solidFill>
                  <a:schemeClr val="accent5">
                    <a:lumMod val="50000"/>
                  </a:schemeClr>
                </a:solidFill>
                <a:hlinkClick r:id="rId6" tooltip="Φυσικοί πόροι"/>
              </a:rPr>
              <a:t>φυσικοί πόροι</a:t>
            </a:r>
            <a:r>
              <a:rPr lang="el-GR" sz="2600" dirty="0" smtClean="0">
                <a:solidFill>
                  <a:schemeClr val="accent5">
                    <a:lumMod val="50000"/>
                  </a:schemeClr>
                </a:solidFill>
              </a:rPr>
              <a:t> υφίστανται εκμετάλλευση με ρυθμό μικρότερο από αυτόν με τον οποίον ανανεώνονται, διαφορετικά λαμβάνει χώρα περιβαλλοντική υποβάθμιση. Θεωρητικά, το μακροπρόθεσμο αποτέλεσμα της περιβαλλοντικής υποβάθμισης είναι η ανικανότητα του </a:t>
            </a:r>
            <a:r>
              <a:rPr lang="el-GR" sz="2600" dirty="0" smtClean="0">
                <a:solidFill>
                  <a:schemeClr val="accent5">
                    <a:lumMod val="50000"/>
                  </a:schemeClr>
                </a:solidFill>
                <a:hlinkClick r:id="rId7" tooltip="Γη"/>
              </a:rPr>
              <a:t>γήινου</a:t>
            </a:r>
            <a:r>
              <a:rPr lang="el-GR" sz="2600" dirty="0" smtClean="0">
                <a:solidFill>
                  <a:schemeClr val="accent5">
                    <a:lumMod val="50000"/>
                  </a:schemeClr>
                </a:solidFill>
              </a:rPr>
              <a:t> </a:t>
            </a:r>
            <a:r>
              <a:rPr lang="el-GR" sz="2600" dirty="0" smtClean="0">
                <a:solidFill>
                  <a:schemeClr val="accent5">
                    <a:lumMod val="50000"/>
                  </a:schemeClr>
                </a:solidFill>
                <a:hlinkClick r:id="rId8" tooltip="Οικοσύστημα"/>
              </a:rPr>
              <a:t>οικοσυστήματος</a:t>
            </a:r>
            <a:r>
              <a:rPr lang="el-GR" sz="2600" dirty="0" smtClean="0">
                <a:solidFill>
                  <a:schemeClr val="accent5">
                    <a:lumMod val="50000"/>
                  </a:schemeClr>
                </a:solidFill>
              </a:rPr>
              <a:t> να υποστηρίξει την ανθρώπινη ζωή (</a:t>
            </a:r>
            <a:r>
              <a:rPr lang="el-GR" sz="2600" dirty="0" smtClean="0">
                <a:solidFill>
                  <a:schemeClr val="accent5">
                    <a:lumMod val="50000"/>
                  </a:schemeClr>
                </a:solidFill>
                <a:hlinkClick r:id="rId9" tooltip="Οικολογική κρίση"/>
              </a:rPr>
              <a:t>οικολογική κρίση</a:t>
            </a:r>
            <a:r>
              <a:rPr lang="el-GR" sz="2600" dirty="0" smtClean="0">
                <a:solidFill>
                  <a:schemeClr val="accent5">
                    <a:lumMod val="50000"/>
                  </a:schemeClr>
                </a:solidFill>
              </a:rPr>
              <a:t>).</a:t>
            </a:r>
            <a:endParaRPr lang="el-GR" sz="2600" dirty="0">
              <a:solidFill>
                <a:schemeClr val="accent5">
                  <a:lumMod val="50000"/>
                </a:schemeClr>
              </a:solidFill>
            </a:endParaRPr>
          </a:p>
        </p:txBody>
      </p:sp>
    </p:spTree>
    <p:extLst>
      <p:ext uri="{BB962C8B-B14F-4D97-AF65-F5344CB8AC3E}">
        <p14:creationId xmlns:p14="http://schemas.microsoft.com/office/powerpoint/2010/main" val="2871383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97041" y="5555946"/>
            <a:ext cx="4216758" cy="708338"/>
          </a:xfrm>
        </p:spPr>
        <p:txBody>
          <a:bodyPr>
            <a:normAutofit fontScale="90000"/>
          </a:bodyPr>
          <a:lstStyle/>
          <a:p>
            <a:r>
              <a:rPr lang="el-GR" sz="2700" b="1" dirty="0" smtClean="0">
                <a:solidFill>
                  <a:schemeClr val="accent5">
                    <a:lumMod val="50000"/>
                  </a:schemeClr>
                </a:solidFill>
              </a:rPr>
              <a:t>Σπυροπούλου, κ.α. 2000</a:t>
            </a:r>
            <a:r>
              <a:rPr lang="el-GR" sz="2400" dirty="0" smtClean="0"/>
              <a:t/>
            </a:r>
            <a:br>
              <a:rPr lang="el-GR" sz="2400" dirty="0" smtClean="0"/>
            </a:br>
            <a:endParaRPr lang="el-GR" sz="2400" dirty="0"/>
          </a:p>
        </p:txBody>
      </p:sp>
      <p:sp>
        <p:nvSpPr>
          <p:cNvPr id="3" name="Θέση περιεχομένου 2"/>
          <p:cNvSpPr>
            <a:spLocks noGrp="1"/>
          </p:cNvSpPr>
          <p:nvPr>
            <p:ph idx="1"/>
          </p:nvPr>
        </p:nvSpPr>
        <p:spPr>
          <a:xfrm>
            <a:off x="1036320" y="796773"/>
            <a:ext cx="10515600" cy="5840569"/>
          </a:xfrm>
        </p:spPr>
        <p:txBody>
          <a:bodyPr>
            <a:normAutofit lnSpcReduction="10000"/>
          </a:bodyPr>
          <a:lstStyle/>
          <a:p>
            <a:pPr marL="0" indent="0">
              <a:buNone/>
            </a:pPr>
            <a:r>
              <a:rPr lang="el-GR" sz="2400" dirty="0" smtClean="0">
                <a:solidFill>
                  <a:schemeClr val="accent5">
                    <a:lumMod val="50000"/>
                  </a:schemeClr>
                </a:solidFill>
              </a:rPr>
              <a:t>Πιο συγκεκριμένα και σε επίπεδο </a:t>
            </a:r>
            <a:r>
              <a:rPr lang="el-GR" sz="2400" dirty="0" err="1" smtClean="0">
                <a:solidFill>
                  <a:schemeClr val="accent5">
                    <a:lumMod val="50000"/>
                  </a:schemeClr>
                </a:solidFill>
              </a:rPr>
              <a:t>επιστημών,η</a:t>
            </a:r>
            <a:r>
              <a:rPr lang="el-GR" sz="2400" dirty="0" smtClean="0">
                <a:solidFill>
                  <a:schemeClr val="accent5">
                    <a:lumMod val="50000"/>
                  </a:schemeClr>
                </a:solidFill>
              </a:rPr>
              <a:t> Αειφόρος Ανάπτυξη αφορά σε τέσσερα αλληλεξαρτώμενα συστήματα</a:t>
            </a:r>
            <a:r>
              <a:rPr lang="en-US" sz="2400" dirty="0" smtClean="0">
                <a:solidFill>
                  <a:schemeClr val="accent5">
                    <a:lumMod val="50000"/>
                  </a:schemeClr>
                </a:solidFill>
              </a:rPr>
              <a:t>:</a:t>
            </a:r>
            <a:endParaRPr lang="el-GR" sz="2400" dirty="0" smtClean="0">
              <a:solidFill>
                <a:schemeClr val="accent5">
                  <a:lumMod val="50000"/>
                </a:schemeClr>
              </a:solidFill>
            </a:endParaRPr>
          </a:p>
          <a:p>
            <a:r>
              <a:rPr lang="el-GR" sz="2400" dirty="0" smtClean="0">
                <a:solidFill>
                  <a:schemeClr val="accent5">
                    <a:lumMod val="50000"/>
                  </a:schemeClr>
                </a:solidFill>
              </a:rPr>
              <a:t>Τα φυσικά συστήματα τα οποία π</a:t>
            </a:r>
            <a:r>
              <a:rPr lang="el-GR" sz="2400" dirty="0">
                <a:solidFill>
                  <a:schemeClr val="accent5">
                    <a:lumMod val="50000"/>
                  </a:schemeClr>
                </a:solidFill>
              </a:rPr>
              <a:t>α</a:t>
            </a:r>
            <a:r>
              <a:rPr lang="el-GR" sz="2400" dirty="0" smtClean="0">
                <a:solidFill>
                  <a:schemeClr val="accent5">
                    <a:lumMod val="50000"/>
                  </a:schemeClr>
                </a:solidFill>
              </a:rPr>
              <a:t>ρέχουν ζωτική υποστήριξη σε όλα τα έμβια ή άβια (Φυσικές Επιστήμες </a:t>
            </a:r>
            <a:r>
              <a:rPr lang="el-GR" sz="2400" dirty="0" err="1" smtClean="0">
                <a:solidFill>
                  <a:schemeClr val="accent5">
                    <a:lumMod val="50000"/>
                  </a:schemeClr>
                </a:solidFill>
              </a:rPr>
              <a:t>κ.α</a:t>
            </a:r>
            <a:r>
              <a:rPr lang="el-GR" sz="2400" dirty="0" smtClean="0">
                <a:solidFill>
                  <a:schemeClr val="accent5">
                    <a:lumMod val="50000"/>
                  </a:schemeClr>
                </a:solidFill>
              </a:rPr>
              <a:t>)</a:t>
            </a:r>
          </a:p>
          <a:p>
            <a:r>
              <a:rPr lang="el-GR" sz="2400" dirty="0" smtClean="0">
                <a:solidFill>
                  <a:schemeClr val="accent5">
                    <a:lumMod val="50000"/>
                  </a:schemeClr>
                </a:solidFill>
              </a:rPr>
              <a:t>Τα οικονομικά συστήματα, τα οποία διαμορφώνονται αλλά και διαμορφώνουν τις παραγωγικές διαδικασίες και καθορίζουν τα πρότυπα εξασφάλισης πόρων στους ανθρώπους (Μαθηματικά , Οικονομικές Επιστήμες </a:t>
            </a:r>
            <a:r>
              <a:rPr lang="el-GR" sz="2400" dirty="0" err="1" smtClean="0">
                <a:solidFill>
                  <a:schemeClr val="accent5">
                    <a:lumMod val="50000"/>
                  </a:schemeClr>
                </a:solidFill>
              </a:rPr>
              <a:t>κ.α</a:t>
            </a:r>
            <a:r>
              <a:rPr lang="el-GR" sz="2400" dirty="0" smtClean="0">
                <a:solidFill>
                  <a:schemeClr val="accent5">
                    <a:lumMod val="50000"/>
                  </a:schemeClr>
                </a:solidFill>
              </a:rPr>
              <a:t> )</a:t>
            </a:r>
          </a:p>
          <a:p>
            <a:r>
              <a:rPr lang="el-GR" sz="2400" dirty="0" smtClean="0">
                <a:solidFill>
                  <a:schemeClr val="accent5">
                    <a:lumMod val="50000"/>
                  </a:schemeClr>
                </a:solidFill>
              </a:rPr>
              <a:t>Τα κοινωνικά συστήματα τα οποία παρέχουν στους ανθρώπους τρόπους να </a:t>
            </a:r>
            <a:r>
              <a:rPr lang="el-GR" sz="2400" dirty="0" err="1" smtClean="0">
                <a:solidFill>
                  <a:schemeClr val="accent5">
                    <a:lumMod val="50000"/>
                  </a:schemeClr>
                </a:solidFill>
              </a:rPr>
              <a:t>ζούν</a:t>
            </a:r>
            <a:r>
              <a:rPr lang="el-GR" sz="2400" dirty="0" smtClean="0">
                <a:solidFill>
                  <a:schemeClr val="accent5">
                    <a:lumMod val="50000"/>
                  </a:schemeClr>
                </a:solidFill>
              </a:rPr>
              <a:t> ειρηνικά μαζί , με ισότητα και με σεβασμό για τα ανθρώπινα δικαιώματα (Κοινωνικές Επιστήμες </a:t>
            </a:r>
            <a:r>
              <a:rPr lang="el-GR" sz="2400" dirty="0" err="1" smtClean="0">
                <a:solidFill>
                  <a:schemeClr val="accent5">
                    <a:lumMod val="50000"/>
                  </a:schemeClr>
                </a:solidFill>
              </a:rPr>
              <a:t>κ.α</a:t>
            </a:r>
            <a:r>
              <a:rPr lang="el-GR" sz="2400" dirty="0" smtClean="0">
                <a:solidFill>
                  <a:schemeClr val="accent5">
                    <a:lumMod val="50000"/>
                  </a:schemeClr>
                </a:solidFill>
              </a:rPr>
              <a:t> )</a:t>
            </a:r>
          </a:p>
          <a:p>
            <a:r>
              <a:rPr lang="el-GR" sz="2400" dirty="0" smtClean="0">
                <a:solidFill>
                  <a:schemeClr val="accent5">
                    <a:lumMod val="50000"/>
                  </a:schemeClr>
                </a:solidFill>
              </a:rPr>
              <a:t>Τα πολιτικά συστήματα προκειμένου να παίρνονται αποφάσεις για τον τρόπο με τον οποίο τα κοινωνικά και οικονομικά συστήματα </a:t>
            </a:r>
            <a:r>
              <a:rPr lang="en-US" sz="2400" dirty="0" smtClean="0">
                <a:solidFill>
                  <a:schemeClr val="accent5">
                    <a:lumMod val="50000"/>
                  </a:schemeClr>
                </a:solidFill>
              </a:rPr>
              <a:t>&lt;</a:t>
            </a:r>
            <a:r>
              <a:rPr lang="el-GR" sz="2400" dirty="0" smtClean="0">
                <a:solidFill>
                  <a:schemeClr val="accent5">
                    <a:lumMod val="50000"/>
                  </a:schemeClr>
                </a:solidFill>
              </a:rPr>
              <a:t>χρησιμοποιούν/αξιοποιούν&gt; και αλληλεπιδρούν στο περιβάλλον (Περιβαλλοντικές Επιστήμες) </a:t>
            </a:r>
          </a:p>
          <a:p>
            <a:endParaRPr lang="el-GR" dirty="0" smtClean="0"/>
          </a:p>
          <a:p>
            <a:endParaRPr lang="el-GR" dirty="0" smtClean="0"/>
          </a:p>
          <a:p>
            <a:pPr marL="0" indent="0">
              <a:buNone/>
            </a:pPr>
            <a:endParaRPr lang="el-GR" dirty="0"/>
          </a:p>
        </p:txBody>
      </p:sp>
    </p:spTree>
    <p:extLst>
      <p:ext uri="{BB962C8B-B14F-4D97-AF65-F5344CB8AC3E}">
        <p14:creationId xmlns:p14="http://schemas.microsoft.com/office/powerpoint/2010/main" val="21672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43932"/>
            <a:ext cx="11292840" cy="1507067"/>
          </a:xfrm>
        </p:spPr>
        <p:txBody>
          <a:bodyPr>
            <a:normAutofit fontScale="90000"/>
          </a:bodyPr>
          <a:lstStyle/>
          <a:p>
            <a:r>
              <a:rPr lang="el-GR" dirty="0" smtClean="0">
                <a:solidFill>
                  <a:schemeClr val="accent5">
                    <a:lumMod val="50000"/>
                  </a:schemeClr>
                </a:solidFill>
              </a:rPr>
              <a:t>Παραδείγματα ανανεώσιμων φυσικών πόρων είναι: </a:t>
            </a:r>
            <a:r>
              <a:rPr lang="el-GR" dirty="0" smtClean="0"/>
              <a:t/>
            </a:r>
            <a:br>
              <a:rPr lang="el-GR" dirty="0" smtClean="0"/>
            </a:br>
            <a:endParaRPr lang="el-GR" dirty="0"/>
          </a:p>
        </p:txBody>
      </p:sp>
      <p:sp>
        <p:nvSpPr>
          <p:cNvPr id="3" name="Θέση περιεχομένου 2"/>
          <p:cNvSpPr>
            <a:spLocks noGrp="1"/>
          </p:cNvSpPr>
          <p:nvPr>
            <p:ph idx="1"/>
          </p:nvPr>
        </p:nvSpPr>
        <p:spPr>
          <a:xfrm>
            <a:off x="548640" y="1825625"/>
            <a:ext cx="10911840" cy="4085778"/>
          </a:xfrm>
        </p:spPr>
        <p:txBody>
          <a:bodyPr>
            <a:noAutofit/>
          </a:bodyPr>
          <a:lstStyle/>
          <a:p>
            <a:pPr algn="just"/>
            <a:r>
              <a:rPr lang="el-GR" sz="2800" dirty="0" smtClean="0">
                <a:solidFill>
                  <a:schemeClr val="accent5">
                    <a:lumMod val="50000"/>
                  </a:schemeClr>
                </a:solidFill>
              </a:rPr>
              <a:t>Η αιολική ενέργεια, διότι μπορεί να προσφέρει παραγωγή ηλεκτρισμού, χωρίς να εξαντλεί κάποιο καύσιμο. </a:t>
            </a:r>
            <a:endParaRPr lang="el-GR" sz="2800" dirty="0">
              <a:solidFill>
                <a:schemeClr val="accent5">
                  <a:lumMod val="50000"/>
                </a:schemeClr>
              </a:solidFill>
            </a:endParaRPr>
          </a:p>
          <a:p>
            <a:pPr algn="just"/>
            <a:r>
              <a:rPr lang="el-GR" sz="2800" dirty="0" smtClean="0">
                <a:solidFill>
                  <a:schemeClr val="accent5">
                    <a:lumMod val="50000"/>
                  </a:schemeClr>
                </a:solidFill>
              </a:rPr>
              <a:t>Ένα </a:t>
            </a:r>
            <a:r>
              <a:rPr lang="el-GR" sz="2800" dirty="0" err="1" smtClean="0">
                <a:solidFill>
                  <a:schemeClr val="accent5">
                    <a:lumMod val="50000"/>
                  </a:schemeClr>
                </a:solidFill>
              </a:rPr>
              <a:t>υπόγειον</a:t>
            </a:r>
            <a:r>
              <a:rPr lang="el-GR" sz="2800" dirty="0" smtClean="0">
                <a:solidFill>
                  <a:schemeClr val="accent5">
                    <a:lumMod val="50000"/>
                  </a:schemeClr>
                </a:solidFill>
              </a:rPr>
              <a:t> υδατικό απόθεμα, από το οποίο αντλείται περιορισμένη ποσότητα νερού ανά μονάδα χρόνου ,  έτσι ώστε η εκμετάλλευση να αντιστοιχεί στον « τόκο »,  ενώ το υδάτινο « κεφάλαιο » να παραμένει </a:t>
            </a:r>
            <a:r>
              <a:rPr lang="el-GR" sz="2800" dirty="0" smtClean="0">
                <a:solidFill>
                  <a:schemeClr val="accent5">
                    <a:lumMod val="50000"/>
                  </a:schemeClr>
                </a:solidFill>
              </a:rPr>
              <a:t>ακέραιο.</a:t>
            </a:r>
          </a:p>
          <a:p>
            <a:pPr algn="just"/>
            <a:r>
              <a:rPr lang="el-GR" sz="2800" dirty="0" smtClean="0">
                <a:solidFill>
                  <a:schemeClr val="accent5">
                    <a:lumMod val="50000"/>
                  </a:schemeClr>
                </a:solidFill>
              </a:rPr>
              <a:t>Ένας </a:t>
            </a:r>
            <a:r>
              <a:rPr lang="el-GR" sz="2800" dirty="0" smtClean="0">
                <a:solidFill>
                  <a:schemeClr val="accent5">
                    <a:lumMod val="50000"/>
                  </a:schemeClr>
                </a:solidFill>
              </a:rPr>
              <a:t>πληθυσμός ταράνδων,  τον οποίο κυνηγά μια πρωτόγονη φυλή, εφ’ όσον η δραστηριότητα αυτή μπορεί να προσφέρει μονίμως μια ποσότητα τροφής στους ανθρώπους ,  χωρίς να μειώνεται το μέγεθος του πληθυσμού των ζώων</a:t>
            </a:r>
            <a:endParaRPr lang="el-GR" sz="2800" dirty="0">
              <a:solidFill>
                <a:schemeClr val="accent5">
                  <a:lumMod val="50000"/>
                </a:schemeClr>
              </a:solidFill>
            </a:endParaRPr>
          </a:p>
          <a:p>
            <a:endParaRPr lang="el-GR" dirty="0"/>
          </a:p>
        </p:txBody>
      </p:sp>
    </p:spTree>
    <p:extLst>
      <p:ext uri="{BB962C8B-B14F-4D97-AF65-F5344CB8AC3E}">
        <p14:creationId xmlns:p14="http://schemas.microsoft.com/office/powerpoint/2010/main" val="2155500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577840" y="694348"/>
            <a:ext cx="6614160" cy="5919523"/>
          </a:xfrm>
        </p:spPr>
        <p:txBody>
          <a:bodyPr>
            <a:normAutofit/>
          </a:bodyPr>
          <a:lstStyle/>
          <a:p>
            <a:pPr lvl="0"/>
            <a:r>
              <a:rPr kumimoji="0" lang="el-GR" sz="4000" b="0" i="0" u="none" strike="noStrike" cap="none" normalizeH="0" baseline="0" dirty="0" smtClean="0">
                <a:ln>
                  <a:noFill/>
                </a:ln>
                <a:solidFill>
                  <a:schemeClr val="tx1"/>
                </a:solidFill>
                <a:effectLst/>
                <a:latin typeface="+mj-lt"/>
              </a:rPr>
              <a:t>Η εκμετάλλευση ανανεώσιμων πηγών ενέργειας, όπως η </a:t>
            </a:r>
            <a:r>
              <a:rPr kumimoji="0" lang="el-GR" sz="4000" b="0" i="0" u="none" strike="noStrike" cap="none" normalizeH="0" baseline="0" dirty="0" smtClean="0">
                <a:ln>
                  <a:noFill/>
                </a:ln>
                <a:solidFill>
                  <a:schemeClr val="tx1"/>
                </a:solidFill>
                <a:effectLst/>
                <a:latin typeface="+mj-lt"/>
                <a:hlinkClick r:id="rId2" tooltip="Αιολική ενέργεια"/>
              </a:rPr>
              <a:t>αιολική</a:t>
            </a:r>
            <a:r>
              <a:rPr kumimoji="0" lang="el-GR" sz="4000" b="0" i="0" u="none" strike="noStrike" cap="none" normalizeH="0" baseline="0" dirty="0" smtClean="0">
                <a:ln>
                  <a:noFill/>
                </a:ln>
                <a:solidFill>
                  <a:schemeClr val="tx1"/>
                </a:solidFill>
                <a:effectLst/>
                <a:latin typeface="+mj-lt"/>
              </a:rPr>
              <a:t>, αποτελεί θεμελιώδες ζήτημα για τη βιώσιμη ανάπτυξη.</a:t>
            </a:r>
          </a:p>
          <a:p>
            <a:endParaRPr lang="el-GR" dirty="0"/>
          </a:p>
        </p:txBody>
      </p:sp>
      <p:pic>
        <p:nvPicPr>
          <p:cNvPr id="1026" name="Picture 2" descr="http://upload.wikimedia.org/wikipedia/commons/thumb/f/f9/Windmills_D1-D4_-_Thornton_Bank.jpg/200px-Windmills_D1-D4_-_Thornton_Bank.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749" y="0"/>
            <a:ext cx="5242903" cy="6613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56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3273" y="113601"/>
            <a:ext cx="6297769" cy="2269383"/>
          </a:xfrm>
        </p:spPr>
        <p:txBody>
          <a:bodyPr>
            <a:normAutofit/>
          </a:bodyPr>
          <a:lstStyle/>
          <a:p>
            <a:r>
              <a:rPr lang="el-GR" sz="6600" dirty="0" err="1" smtClean="0"/>
              <a:t>Μεσογειακη</a:t>
            </a:r>
            <a:r>
              <a:rPr lang="el-GR" sz="6600" dirty="0" smtClean="0"/>
              <a:t> </a:t>
            </a:r>
            <a:r>
              <a:rPr lang="el-GR" sz="6600" dirty="0" err="1" smtClean="0"/>
              <a:t>διατροφη</a:t>
            </a:r>
            <a:endParaRPr lang="el-GR" sz="6600" dirty="0"/>
          </a:p>
        </p:txBody>
      </p:sp>
      <p:sp>
        <p:nvSpPr>
          <p:cNvPr id="3" name="Υπότιτλος 2"/>
          <p:cNvSpPr>
            <a:spLocks noGrp="1"/>
          </p:cNvSpPr>
          <p:nvPr>
            <p:ph type="subTitle" idx="1"/>
          </p:nvPr>
        </p:nvSpPr>
        <p:spPr>
          <a:xfrm rot="10800000" flipV="1">
            <a:off x="3889420" y="4893972"/>
            <a:ext cx="8315459" cy="1197735"/>
          </a:xfrm>
        </p:spPr>
        <p:txBody>
          <a:bodyPr>
            <a:normAutofit/>
          </a:bodyPr>
          <a:lstStyle/>
          <a:p>
            <a:endParaRPr lang="el-GR"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31" y="2947518"/>
            <a:ext cx="6071584" cy="3892908"/>
          </a:xfrm>
          <a:prstGeom prst="rect">
            <a:avLst/>
          </a:prstGeom>
        </p:spPr>
      </p:pic>
      <p:pic>
        <p:nvPicPr>
          <p:cNvPr id="6" name="Εικόνα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7470" y="0"/>
            <a:ext cx="5224529" cy="3424773"/>
          </a:xfrm>
          <a:prstGeom prst="rect">
            <a:avLst/>
          </a:prstGeom>
        </p:spPr>
      </p:pic>
      <p:pic>
        <p:nvPicPr>
          <p:cNvPr id="7" name="Εικόνα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74614" y="3356211"/>
            <a:ext cx="6017385" cy="3471085"/>
          </a:xfrm>
          <a:prstGeom prst="rect">
            <a:avLst/>
          </a:prstGeom>
        </p:spPr>
      </p:pic>
    </p:spTree>
    <p:extLst>
      <p:ext uri="{BB962C8B-B14F-4D97-AF65-F5344CB8AC3E}">
        <p14:creationId xmlns:p14="http://schemas.microsoft.com/office/powerpoint/2010/main" val="3517456413"/>
      </p:ext>
    </p:extLst>
  </p:cSld>
  <p:clrMapOvr>
    <a:masterClrMapping/>
  </p:clrMapOvr>
</p:sld>
</file>

<file path=ppt/theme/theme1.xml><?xml version="1.0" encoding="utf-8"?>
<a:theme xmlns:a="http://schemas.openxmlformats.org/drawingml/2006/main" name="Τομή">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Wisp</Template>
  <TotalTime>60</TotalTime>
  <Words>1006</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Century Gothic</vt:lpstr>
      <vt:lpstr>Times New Roman</vt:lpstr>
      <vt:lpstr>Wingdings</vt:lpstr>
      <vt:lpstr>Wingdings 3</vt:lpstr>
      <vt:lpstr>Τομή</vt:lpstr>
      <vt:lpstr>Ερευνητική εργασία Α’ Λυκείου 2014-2015</vt:lpstr>
      <vt:lpstr> </vt:lpstr>
      <vt:lpstr>PowerPoint Presentation</vt:lpstr>
      <vt:lpstr>Ενδεικτικοί ορισμοί </vt:lpstr>
      <vt:lpstr>PowerPoint Presentation</vt:lpstr>
      <vt:lpstr>Σπυροπούλου, κ.α. 2000 </vt:lpstr>
      <vt:lpstr>Παραδείγματα ανανεώσιμων φυσικών πόρων είναι:  </vt:lpstr>
      <vt:lpstr>PowerPoint Presentation</vt:lpstr>
      <vt:lpstr>Μεσογειακη διατροφη</vt:lpstr>
      <vt:lpstr>Η Μεσογειακή διατροφή</vt:lpstr>
      <vt:lpstr>Τα χαρακτηριστικά της Μεσογειακής διατροφής.</vt:lpstr>
      <vt:lpstr>PowerPoint Presentation</vt:lpstr>
      <vt:lpstr>PowerPoint Presentation</vt:lpstr>
      <vt:lpstr>Εικονικά: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Μεσογειακη διατροφη</dc:title>
  <dc:creator>user5</dc:creator>
  <cp:lastModifiedBy>κωστης</cp:lastModifiedBy>
  <cp:revision>11</cp:revision>
  <dcterms:created xsi:type="dcterms:W3CDTF">2015-05-22T15:24:39Z</dcterms:created>
  <dcterms:modified xsi:type="dcterms:W3CDTF">2020-06-22T07:47:00Z</dcterms:modified>
</cp:coreProperties>
</file>