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68" r:id="rId6"/>
    <p:sldId id="258" r:id="rId7"/>
    <p:sldId id="276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78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16/5/2019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kwpapcubes/videos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62242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l-GR" dirty="0">
                <a:ea typeface="Calibri"/>
                <a:cs typeface="Times New Roman"/>
              </a:rPr>
              <a:t>Για να κάνουμε κινήσεις σε ένα κύβο ονομάζουμε τετράδες από </a:t>
            </a:r>
            <a:r>
              <a:rPr lang="el-GR" dirty="0" err="1">
                <a:ea typeface="Calibri"/>
                <a:cs typeface="Times New Roman"/>
              </a:rPr>
              <a:t>κυβάκια</a:t>
            </a:r>
            <a:r>
              <a:rPr lang="el-GR" dirty="0">
                <a:ea typeface="Calibri"/>
                <a:cs typeface="Times New Roman"/>
              </a:rPr>
              <a:t> ανάλογα με τη θέση όπως </a:t>
            </a:r>
            <a:r>
              <a:rPr lang="el-GR" dirty="0" err="1">
                <a:ea typeface="Calibri"/>
                <a:cs typeface="Times New Roman"/>
              </a:rPr>
              <a:t>όπως</a:t>
            </a:r>
            <a:r>
              <a:rPr lang="el-GR" dirty="0">
                <a:ea typeface="Calibri"/>
                <a:cs typeface="Times New Roman"/>
              </a:rPr>
              <a:t> είναι πάνω σε ένα ακίνητο πάνω σε τραπέζι κύβο. </a:t>
            </a:r>
            <a:endParaRPr lang="el-GR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l-GR" dirty="0" smtClean="0">
                <a:ea typeface="Calibri"/>
                <a:cs typeface="Times New Roman"/>
              </a:rPr>
              <a:t>Οι </a:t>
            </a:r>
            <a:r>
              <a:rPr lang="el-GR" dirty="0">
                <a:ea typeface="Calibri"/>
                <a:cs typeface="Times New Roman"/>
              </a:rPr>
              <a:t>θέσεις είναι:</a:t>
            </a:r>
          </a:p>
          <a:p>
            <a:endParaRPr lang="el-GR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28" y="4509120"/>
            <a:ext cx="9793087" cy="171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410483" y="404664"/>
            <a:ext cx="8288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Οι κινήσεις στον κύβο 2Χ2Χ2</a:t>
            </a:r>
            <a:endParaRPr lang="el-GR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779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5000">
        <p14:reveal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u="sng" dirty="0">
                <a:solidFill>
                  <a:schemeClr val="bg1"/>
                </a:solidFill>
              </a:rPr>
              <a:t>Βήμα 2</a:t>
            </a:r>
            <a:r>
              <a:rPr lang="el-GR" sz="4000" u="sng" dirty="0" smtClean="0">
                <a:solidFill>
                  <a:schemeClr val="bg1"/>
                </a:solidFill>
              </a:rPr>
              <a:t>ο</a:t>
            </a:r>
            <a:r>
              <a:rPr lang="el-GR" sz="4000" u="sng" dirty="0">
                <a:solidFill>
                  <a:schemeClr val="bg1"/>
                </a:solidFill>
              </a:rPr>
              <a:t>: </a:t>
            </a:r>
            <a:r>
              <a:rPr lang="el-GR" sz="4000" dirty="0" smtClean="0">
                <a:solidFill>
                  <a:schemeClr val="bg1"/>
                </a:solidFill>
              </a:rPr>
              <a:t>Κατασκευή κίτρινης οροφής</a:t>
            </a:r>
            <a:r>
              <a:rPr lang="el-GR" sz="4000" dirty="0">
                <a:solidFill>
                  <a:schemeClr val="bg1"/>
                </a:solidFill>
              </a:rPr>
              <a:t/>
            </a:r>
            <a:br>
              <a:rPr lang="el-GR" sz="4000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4392488" cy="3951288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FF00"/>
                </a:solidFill>
              </a:rPr>
              <a:t>Στόχος μας είναι να υπάρχουν δύο κίτρινα </a:t>
            </a:r>
            <a:r>
              <a:rPr lang="el-GR" dirty="0" err="1">
                <a:solidFill>
                  <a:srgbClr val="FFFF00"/>
                </a:solidFill>
              </a:rPr>
              <a:t>κυβάκια</a:t>
            </a:r>
            <a:r>
              <a:rPr lang="el-GR" dirty="0">
                <a:solidFill>
                  <a:srgbClr val="FFFF00"/>
                </a:solidFill>
              </a:rPr>
              <a:t> στην </a:t>
            </a:r>
            <a:r>
              <a:rPr lang="el-GR" dirty="0" smtClean="0">
                <a:solidFill>
                  <a:srgbClr val="FFFF00"/>
                </a:solidFill>
              </a:rPr>
              <a:t>μπροστινή οροφή </a:t>
            </a:r>
            <a:r>
              <a:rPr lang="el-GR" dirty="0">
                <a:solidFill>
                  <a:srgbClr val="FFFF00"/>
                </a:solidFill>
              </a:rPr>
              <a:t>μιας πλευράς.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FF00"/>
                </a:solidFill>
              </a:rPr>
              <a:t>Η </a:t>
            </a:r>
            <a:r>
              <a:rPr lang="el-GR" dirty="0">
                <a:solidFill>
                  <a:srgbClr val="FFFF00"/>
                </a:solidFill>
              </a:rPr>
              <a:t>κίτρινη πλευρά του δεξιού κύβου πρέπει να μας κοιτάει ενώ η κίτρινη πλευρά του αριστερού να κοιτάει την οροφή (εικόνα).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004048" y="1340768"/>
            <a:ext cx="3600400" cy="3951288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FF00"/>
                </a:solidFill>
              </a:rPr>
              <a:t> Αν δεν έχει σχηματιστεί αυτό ψάχνουμε μία πλευρά που το αριστερό πάνω </a:t>
            </a:r>
            <a:r>
              <a:rPr lang="el-GR" dirty="0" err="1">
                <a:solidFill>
                  <a:srgbClr val="FFFF00"/>
                </a:solidFill>
              </a:rPr>
              <a:t>κυβάκι</a:t>
            </a:r>
            <a:r>
              <a:rPr lang="el-GR" dirty="0">
                <a:solidFill>
                  <a:srgbClr val="FFFF00"/>
                </a:solidFill>
              </a:rPr>
              <a:t> να έχει στην </a:t>
            </a:r>
            <a:r>
              <a:rPr lang="el-GR" dirty="0" smtClean="0">
                <a:solidFill>
                  <a:srgbClr val="FFFF00"/>
                </a:solidFill>
              </a:rPr>
              <a:t>αριστερή πλευρά όπως βλέπουμε  κίτρινο (εικόνα)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33056"/>
            <a:ext cx="268802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29695"/>
            <a:ext cx="3024336" cy="255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0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36000">
        <p14:honeycomb/>
      </p:transition>
    </mc:Choice>
    <mc:Fallback xmlns="">
      <p:transition spd="slow" advClick="0" advTm="3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4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37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32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324" tmFilter="0, 0; 0.125,0.2665; 0.25,0.4; 0.375,0.465; 0.5,0.5;  0.625,0.535; 0.75,0.6; 0.875,0.7335; 1,1">
                                          <p:stCondLst>
                                            <p:cond delay="2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162" tmFilter="0, 0; 0.125,0.2665; 0.25,0.4; 0.375,0.465; 0.5,0.5;  0.625,0.535; 0.75,0.6; 0.875,0.7335; 1,1">
                                          <p:stCondLst>
                                            <p:cond delay="46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74" tmFilter="0, 0; 0.125,0.2665; 0.25,0.4; 0.375,0.465; 0.5,0.5;  0.625,0.535; 0.75,0.6; 0.875,0.7335; 1,1">
                                          <p:stCondLst>
                                            <p:cond delay="579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91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581" decel="50000">
                                          <p:stCondLst>
                                            <p:cond delay="236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91">
                                          <p:stCondLst>
                                            <p:cond delay="459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581" decel="50000">
                                          <p:stCondLst>
                                            <p:cond delay="468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91">
                                          <p:stCondLst>
                                            <p:cond delay="574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581" decel="50000">
                                          <p:stCondLst>
                                            <p:cond delay="58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91">
                                          <p:stCondLst>
                                            <p:cond delay="63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581" decel="50000">
                                          <p:stCondLst>
                                            <p:cond delay="641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6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3568" y="332656"/>
            <a:ext cx="7704856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b="1" dirty="0" smtClean="0"/>
              <a:t>Ξεκινάμε </a:t>
            </a:r>
            <a:r>
              <a:rPr lang="el-GR" sz="3600" b="1" dirty="0"/>
              <a:t>τον αλγόριθμο </a:t>
            </a:r>
            <a:endParaRPr lang="en-US" sz="3600" b="1" dirty="0" smtClean="0"/>
          </a:p>
          <a:p>
            <a:pPr marL="0" indent="0">
              <a:buNone/>
            </a:pPr>
            <a:r>
              <a:rPr lang="el-GR" sz="4400" b="1" u="sng" dirty="0" smtClean="0">
                <a:solidFill>
                  <a:srgbClr val="FF0000"/>
                </a:solidFill>
              </a:rPr>
              <a:t>R </a:t>
            </a:r>
            <a:r>
              <a:rPr lang="el-GR" sz="4400" b="1" u="sng" dirty="0">
                <a:solidFill>
                  <a:srgbClr val="FF0000"/>
                </a:solidFill>
              </a:rPr>
              <a:t>U R' U R (</a:t>
            </a:r>
            <a:r>
              <a:rPr lang="el-GR" sz="4400" b="1" u="sng" dirty="0" smtClean="0">
                <a:solidFill>
                  <a:srgbClr val="FF0000"/>
                </a:solidFill>
              </a:rPr>
              <a:t>2U) </a:t>
            </a:r>
            <a:r>
              <a:rPr lang="el-GR" sz="4400" b="1" u="sng" dirty="0">
                <a:solidFill>
                  <a:srgbClr val="FF0000"/>
                </a:solidFill>
              </a:rPr>
              <a:t>R'. </a:t>
            </a:r>
            <a:endParaRPr lang="en-US" sz="4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200" b="1" dirty="0" smtClean="0"/>
              <a:t>Μόλις </a:t>
            </a:r>
            <a:r>
              <a:rPr lang="el-GR" sz="3200" b="1" dirty="0"/>
              <a:t>φτιαχτεί το σχήμα που θέλουμε ξεκινάμε τον αλγόριθμο από εκείνη την πλευρά μέχρι να γίνει κίτρινη η οροφή</a:t>
            </a:r>
            <a:r>
              <a:rPr lang="el-GR" sz="3200" dirty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92" y="3573016"/>
            <a:ext cx="288764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22612"/>
            <a:ext cx="3526088" cy="234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Δεξιό βέλος 6"/>
          <p:cNvSpPr/>
          <p:nvPr/>
        </p:nvSpPr>
        <p:spPr>
          <a:xfrm>
            <a:off x="3779912" y="4653136"/>
            <a:ext cx="136815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39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checker/>
      </p:transition>
    </mc:Choice>
    <mc:Fallback xmlns="">
      <p:transition spd="slow" advClick="0" advTm="2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u="sng" dirty="0">
                <a:solidFill>
                  <a:prstClr val="black"/>
                </a:solidFill>
              </a:rPr>
              <a:t>Βήμα </a:t>
            </a:r>
            <a:r>
              <a:rPr lang="el-GR" sz="3600" b="1" u="sng" dirty="0" smtClean="0">
                <a:solidFill>
                  <a:prstClr val="black"/>
                </a:solidFill>
              </a:rPr>
              <a:t>3ο: </a:t>
            </a:r>
            <a:r>
              <a:rPr lang="el-GR" sz="3600" b="1" dirty="0" smtClean="0">
                <a:solidFill>
                  <a:prstClr val="black"/>
                </a:solidFill>
              </a:rPr>
              <a:t>Ολοκλήρωση επίλυσης κύβου</a:t>
            </a:r>
            <a:endParaRPr lang="el-GR" b="1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613968"/>
          </a:xfrm>
        </p:spPr>
        <p:txBody>
          <a:bodyPr>
            <a:noAutofit/>
          </a:bodyPr>
          <a:lstStyle/>
          <a:p>
            <a:r>
              <a:rPr lang="el-GR" dirty="0"/>
              <a:t>Κοιτάζουμε στην παράπλευρη επιφάνεια της οροφής αν υπάρχει έτοιμο χρώμα, αν υπάρχει το προσανατολίζουμε με το αντίστοιχο παράπλευρο χρώμα της βάσης. 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2232248"/>
          </a:xfrm>
        </p:spPr>
        <p:txBody>
          <a:bodyPr>
            <a:noAutofit/>
          </a:bodyPr>
          <a:lstStyle/>
          <a:p>
            <a:r>
              <a:rPr lang="el-GR" dirty="0" smtClean="0"/>
              <a:t>Κρατάμε τον κύβο έτσι ώστε η ολοκληρωμένη παράπλευρη πλευρά να μην είναι ορατή και να βλέπουμε τα δύο λάθος κουτάκια της οροφής.</a:t>
            </a:r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2604706" cy="212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2172706" cy="226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9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ferris dir="l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Autofit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800" b="1" dirty="0" smtClean="0"/>
              <a:t>Εφαρμόζουμε </a:t>
            </a:r>
            <a:r>
              <a:rPr lang="el-GR" sz="2800" b="1" dirty="0"/>
              <a:t>τον αλγόριθμο 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n-US" sz="4000" b="1" u="sng" dirty="0">
                <a:solidFill>
                  <a:srgbClr val="FF0000"/>
                </a:solidFill>
              </a:rPr>
              <a:t>R</a:t>
            </a:r>
            <a:r>
              <a:rPr lang="el-GR" sz="4000" b="1" u="sng" dirty="0">
                <a:solidFill>
                  <a:srgbClr val="FF0000"/>
                </a:solidFill>
              </a:rPr>
              <a:t>' </a:t>
            </a:r>
            <a:r>
              <a:rPr lang="en-US" sz="4000" b="1" u="sng" dirty="0">
                <a:solidFill>
                  <a:srgbClr val="FF0000"/>
                </a:solidFill>
              </a:rPr>
              <a:t>F R</a:t>
            </a:r>
            <a:r>
              <a:rPr lang="el-GR" sz="4000" b="1" u="sng" dirty="0">
                <a:solidFill>
                  <a:srgbClr val="FF0000"/>
                </a:solidFill>
              </a:rPr>
              <a:t>' </a:t>
            </a:r>
            <a:r>
              <a:rPr lang="el-GR" sz="4000" b="1" u="sng" dirty="0" smtClean="0">
                <a:solidFill>
                  <a:srgbClr val="FF0000"/>
                </a:solidFill>
              </a:rPr>
              <a:t>(2</a:t>
            </a:r>
            <a:r>
              <a:rPr lang="en-US" sz="4000" b="1" u="sng" dirty="0" smtClean="0">
                <a:solidFill>
                  <a:srgbClr val="FF0000"/>
                </a:solidFill>
              </a:rPr>
              <a:t>B</a:t>
            </a:r>
            <a:r>
              <a:rPr lang="el-GR" sz="4000" b="1" u="sng" dirty="0" smtClean="0">
                <a:solidFill>
                  <a:srgbClr val="FF0000"/>
                </a:solidFill>
              </a:rPr>
              <a:t>)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R F</a:t>
            </a:r>
            <a:r>
              <a:rPr lang="el-GR" sz="4000" b="1" u="sng" dirty="0">
                <a:solidFill>
                  <a:srgbClr val="FF0000"/>
                </a:solidFill>
              </a:rPr>
              <a:t>' </a:t>
            </a:r>
            <a:r>
              <a:rPr lang="en-US" sz="4000" b="1" u="sng" dirty="0">
                <a:solidFill>
                  <a:srgbClr val="FF0000"/>
                </a:solidFill>
              </a:rPr>
              <a:t>R</a:t>
            </a:r>
            <a:r>
              <a:rPr lang="el-GR" sz="4000" b="1" u="sng" dirty="0">
                <a:solidFill>
                  <a:srgbClr val="FF0000"/>
                </a:solidFill>
              </a:rPr>
              <a:t> </a:t>
            </a:r>
            <a:r>
              <a:rPr lang="el-GR" sz="4000" b="1" u="sng" dirty="0" smtClean="0">
                <a:solidFill>
                  <a:srgbClr val="FF0000"/>
                </a:solidFill>
              </a:rPr>
              <a:t>(2</a:t>
            </a:r>
            <a:r>
              <a:rPr lang="en-US" sz="4000" b="1" u="sng" dirty="0" smtClean="0">
                <a:solidFill>
                  <a:srgbClr val="FF0000"/>
                </a:solidFill>
              </a:rPr>
              <a:t>B</a:t>
            </a:r>
            <a:r>
              <a:rPr lang="el-GR" sz="4000" b="1" u="sng" dirty="0" smtClean="0">
                <a:solidFill>
                  <a:srgbClr val="FF0000"/>
                </a:solidFill>
              </a:rPr>
              <a:t>) (2</a:t>
            </a:r>
            <a:r>
              <a:rPr lang="en-US" sz="4000" b="1" u="sng" dirty="0" smtClean="0">
                <a:solidFill>
                  <a:srgbClr val="FF0000"/>
                </a:solidFill>
              </a:rPr>
              <a:t>R</a:t>
            </a:r>
            <a:r>
              <a:rPr lang="el-GR" sz="4000" b="1" u="sng" dirty="0" smtClean="0">
                <a:solidFill>
                  <a:srgbClr val="FF0000"/>
                </a:solidFill>
              </a:rPr>
              <a:t>)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l-GR" sz="4000" b="1" u="sng" dirty="0" smtClean="0">
                <a:solidFill>
                  <a:srgbClr val="FF0000"/>
                </a:solidFill>
              </a:rPr>
              <a:t/>
            </a:r>
            <a:br>
              <a:rPr lang="el-GR" sz="4000" b="1" u="sng" dirty="0" smtClean="0">
                <a:solidFill>
                  <a:srgbClr val="FF0000"/>
                </a:solidFill>
              </a:rPr>
            </a:br>
            <a:r>
              <a:rPr lang="el-GR" sz="2800" dirty="0" smtClean="0"/>
              <a:t>και </a:t>
            </a:r>
            <a:r>
              <a:rPr lang="el-GR" sz="2800" dirty="0"/>
              <a:t>λύνεται αν εφαρμόσουμε τα παράπλευρα χρώματα.</a:t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31224" cy="639762"/>
          </a:xfrm>
        </p:spPr>
        <p:txBody>
          <a:bodyPr>
            <a:noAutofit/>
          </a:bodyPr>
          <a:lstStyle/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/>
          <a:lstStyle/>
          <a:p>
            <a:endParaRPr lang="en-US" dirty="0" smtClean="0"/>
          </a:p>
          <a:p>
            <a:r>
              <a:rPr lang="el-GR" dirty="0" smtClean="0"/>
              <a:t>Αν </a:t>
            </a:r>
            <a:r>
              <a:rPr lang="el-GR" dirty="0"/>
              <a:t>δεν υπάρχει έτοιμο χρώμα στην παράπλευρη επιφάνεια της οροφής εφαρμόζουμε τον παραπάνω αλγόριθμο δύο φορές. </a:t>
            </a:r>
            <a:endParaRPr lang="en-US" dirty="0" smtClean="0"/>
          </a:p>
          <a:p>
            <a:r>
              <a:rPr lang="el-GR" dirty="0" smtClean="0"/>
              <a:t>Την </a:t>
            </a:r>
            <a:r>
              <a:rPr lang="el-GR" dirty="0"/>
              <a:t>πρώτη δημιουργείται χρώμα στην παράπλευρη επιφάνεια και με την δεύτερη λύνεται.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2952328" cy="32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06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2000">
        <p14:doors dir="vert"/>
      </p:transition>
    </mc:Choice>
    <mc:Fallback xmlns="">
      <p:transition spd="slow" advClick="0" advTm="3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4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4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8778"/>
          </a:xfrm>
        </p:spPr>
        <p:txBody>
          <a:bodyPr>
            <a:noAutofit/>
          </a:bodyPr>
          <a:lstStyle/>
          <a:p>
            <a:r>
              <a:rPr lang="el-GR" sz="5400" b="1" dirty="0" smtClean="0">
                <a:solidFill>
                  <a:srgbClr val="0070C0"/>
                </a:solidFill>
              </a:rPr>
              <a:t>Ευχαριστούμε τον κύριο Κώστα Παπαδόπουλο και το κανάλι του </a:t>
            </a:r>
            <a:br>
              <a:rPr lang="el-GR" sz="5400" b="1" dirty="0" smtClean="0">
                <a:solidFill>
                  <a:srgbClr val="0070C0"/>
                </a:solidFill>
              </a:rPr>
            </a:br>
            <a:r>
              <a:rPr lang="el-GR" sz="5400" b="1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www.youtube.com/user/kwpapcubes/videos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4000" b="1" dirty="0" smtClean="0">
                <a:solidFill>
                  <a:srgbClr val="FF0000"/>
                </a:solidFill>
              </a:rPr>
              <a:t>για τη πολύτιμη βοήθειά του μέσω των βίντεο-παρουσιάσεών του στη κατανόηση και επίλυση του κύβου </a:t>
            </a:r>
            <a:r>
              <a:rPr lang="en-US" sz="6000" b="1" dirty="0" err="1" smtClean="0">
                <a:solidFill>
                  <a:srgbClr val="00B050"/>
                </a:solidFill>
              </a:rPr>
              <a:t>rubik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l-GR" sz="6000" b="1" dirty="0" smtClean="0">
                <a:solidFill>
                  <a:srgbClr val="00B050"/>
                </a:solidFill>
              </a:rPr>
              <a:t>2Χ2Χ2</a:t>
            </a:r>
            <a:br>
              <a:rPr lang="el-GR" sz="6000" b="1" dirty="0" smtClean="0">
                <a:solidFill>
                  <a:srgbClr val="00B050"/>
                </a:solidFill>
              </a:rPr>
            </a:b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673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07899"/>
            <a:ext cx="78958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Το βίντεο δημιουργήθηκε στα πλαίσια </a:t>
            </a:r>
          </a:p>
          <a:p>
            <a:r>
              <a:rPr lang="el-GR" sz="3200" b="1" dirty="0" smtClean="0"/>
              <a:t>του μαθήματος βιολογίας γενικής παιδείας </a:t>
            </a:r>
          </a:p>
          <a:p>
            <a:r>
              <a:rPr lang="el-GR" sz="3200" b="1" dirty="0" smtClean="0"/>
              <a:t>Β’ λυκείου ως ερευνητική εργασία με τίτλο </a:t>
            </a:r>
          </a:p>
          <a:p>
            <a:r>
              <a:rPr lang="el-GR" sz="3200" b="1" dirty="0" smtClean="0">
                <a:solidFill>
                  <a:srgbClr val="FF0000"/>
                </a:solidFill>
              </a:rPr>
              <a:t>«Το ρευστό μωσαϊκό και προσομοίωση του </a:t>
            </a:r>
          </a:p>
          <a:p>
            <a:r>
              <a:rPr lang="el-GR" sz="3200" b="1" dirty="0" smtClean="0">
                <a:solidFill>
                  <a:srgbClr val="FF0000"/>
                </a:solidFill>
              </a:rPr>
              <a:t>με τρισδιάστατα </a:t>
            </a:r>
            <a:r>
              <a:rPr lang="el-GR" sz="3200" b="1" dirty="0" err="1" smtClean="0">
                <a:solidFill>
                  <a:srgbClr val="FF0000"/>
                </a:solidFill>
              </a:rPr>
              <a:t>παζλ</a:t>
            </a:r>
            <a:r>
              <a:rPr lang="el-GR" sz="3200" b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el-GR" sz="3200" b="1" dirty="0"/>
              <a:t>Σ</a:t>
            </a:r>
            <a:r>
              <a:rPr lang="el-GR" sz="3200" b="1" dirty="0" smtClean="0"/>
              <a:t>υμμετείχαν οι μαθητές:</a:t>
            </a:r>
          </a:p>
          <a:p>
            <a:pPr algn="ctr"/>
            <a:r>
              <a:rPr lang="el-GR" sz="3200" b="1" dirty="0" smtClean="0">
                <a:solidFill>
                  <a:srgbClr val="92D050"/>
                </a:solidFill>
              </a:rPr>
              <a:t>Βρατσάνος Γιώργος</a:t>
            </a:r>
          </a:p>
          <a:p>
            <a:pPr algn="ctr"/>
            <a:r>
              <a:rPr lang="el-GR" sz="3200" b="1" dirty="0" err="1" smtClean="0">
                <a:solidFill>
                  <a:srgbClr val="00B050"/>
                </a:solidFill>
              </a:rPr>
              <a:t>Γιαννούλης</a:t>
            </a:r>
            <a:r>
              <a:rPr lang="el-GR" sz="3200" b="1" dirty="0" smtClean="0">
                <a:solidFill>
                  <a:srgbClr val="00B050"/>
                </a:solidFill>
              </a:rPr>
              <a:t> Δημήτρης</a:t>
            </a:r>
          </a:p>
          <a:p>
            <a:pPr algn="ctr"/>
            <a:r>
              <a:rPr lang="el-GR" sz="3200" b="1" dirty="0" smtClean="0">
                <a:solidFill>
                  <a:srgbClr val="00B0F0"/>
                </a:solidFill>
              </a:rPr>
              <a:t>Μόσχος </a:t>
            </a:r>
            <a:r>
              <a:rPr lang="el-GR" sz="3200" b="1" dirty="0" err="1" smtClean="0">
                <a:solidFill>
                  <a:srgbClr val="00B0F0"/>
                </a:solidFill>
              </a:rPr>
              <a:t>Ευθύμης</a:t>
            </a:r>
            <a:r>
              <a:rPr lang="el-GR" sz="3200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l-GR" sz="3200" b="1" dirty="0" err="1" smtClean="0">
                <a:solidFill>
                  <a:srgbClr val="0070C0"/>
                </a:solidFill>
              </a:rPr>
              <a:t>Παραγή</a:t>
            </a:r>
            <a:r>
              <a:rPr lang="el-GR" sz="3200" b="1" dirty="0" smtClean="0">
                <a:solidFill>
                  <a:srgbClr val="0070C0"/>
                </a:solidFill>
              </a:rPr>
              <a:t> Άννα-Μαρία</a:t>
            </a:r>
          </a:p>
          <a:p>
            <a:pPr algn="ctr"/>
            <a:endParaRPr lang="el-GR" sz="3200" b="1" dirty="0">
              <a:solidFill>
                <a:srgbClr val="FF3399"/>
              </a:solidFill>
            </a:endParaRPr>
          </a:p>
          <a:p>
            <a:r>
              <a:rPr lang="el-GR" sz="3200" b="1" dirty="0" smtClean="0"/>
              <a:t>Επιβλέπων καθηγητής:</a:t>
            </a:r>
          </a:p>
          <a:p>
            <a:pPr algn="ctr"/>
            <a:r>
              <a:rPr lang="el-GR" sz="3200" b="1" dirty="0" smtClean="0">
                <a:solidFill>
                  <a:srgbClr val="7030A0"/>
                </a:solidFill>
              </a:rPr>
              <a:t>Σταμάτης Δημήτρης</a:t>
            </a:r>
            <a:endParaRPr lang="el-GR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5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5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7500"/>
                            </p:stCondLst>
                            <p:childTnLst>
                              <p:par>
                                <p:cTn id="8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el-GR" sz="4200" dirty="0" smtClean="0">
                <a:solidFill>
                  <a:srgbClr val="FFFF00"/>
                </a:solidFill>
              </a:rPr>
              <a:t>Οι κινήσεις γίνονται χρησιμοποιώντας το σύμβολο κάθε θέσης ως εξής: </a:t>
            </a:r>
          </a:p>
          <a:p>
            <a:pPr lvl="0"/>
            <a:r>
              <a:rPr lang="el-GR" sz="4200" dirty="0" smtClean="0">
                <a:solidFill>
                  <a:srgbClr val="00B0F0"/>
                </a:solidFill>
              </a:rPr>
              <a:t>Σκέτο αν η περιστροφή είναι 90</a:t>
            </a:r>
            <a:r>
              <a:rPr lang="el-GR" sz="4200" baseline="30000" dirty="0" smtClean="0">
                <a:solidFill>
                  <a:srgbClr val="00B0F0"/>
                </a:solidFill>
              </a:rPr>
              <a:t>ο</a:t>
            </a:r>
            <a:r>
              <a:rPr lang="el-GR" sz="4200" dirty="0" smtClean="0">
                <a:solidFill>
                  <a:srgbClr val="00B0F0"/>
                </a:solidFill>
              </a:rPr>
              <a:t>  κατά τη φορά των δεικτών του ρολογιού </a:t>
            </a:r>
          </a:p>
          <a:p>
            <a:pPr lvl="0"/>
            <a:r>
              <a:rPr lang="el-GR" sz="4200" dirty="0" smtClean="0">
                <a:solidFill>
                  <a:srgbClr val="66FF33"/>
                </a:solidFill>
              </a:rPr>
              <a:t>Με τόνο αν η περιστροφή είναι 90</a:t>
            </a:r>
            <a:r>
              <a:rPr lang="el-GR" sz="4200" baseline="30000" dirty="0" smtClean="0">
                <a:solidFill>
                  <a:srgbClr val="66FF33"/>
                </a:solidFill>
              </a:rPr>
              <a:t>ο</a:t>
            </a:r>
            <a:r>
              <a:rPr lang="el-GR" sz="4200" dirty="0" smtClean="0">
                <a:solidFill>
                  <a:srgbClr val="66FF33"/>
                </a:solidFill>
              </a:rPr>
              <a:t>  σε αντίθετη φορά από τους δείκτες του ρολογιού</a:t>
            </a:r>
          </a:p>
          <a:p>
            <a:pPr lvl="0"/>
            <a:r>
              <a:rPr lang="el-GR" sz="4200" dirty="0" smtClean="0">
                <a:solidFill>
                  <a:srgbClr val="FF3399"/>
                </a:solidFill>
              </a:rPr>
              <a:t>Με συντελεστή 2 αν η περιστροφή γίνεται κατά 180</a:t>
            </a:r>
            <a:r>
              <a:rPr lang="el-GR" sz="4200" baseline="30000" dirty="0" smtClean="0">
                <a:solidFill>
                  <a:srgbClr val="FF3399"/>
                </a:solidFill>
              </a:rPr>
              <a:t>ο</a:t>
            </a:r>
            <a:r>
              <a:rPr lang="el-GR" sz="4200" dirty="0" smtClean="0">
                <a:solidFill>
                  <a:srgbClr val="FF3399"/>
                </a:solidFill>
              </a:rPr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513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6000">
        <p:circle/>
      </p:transition>
    </mc:Choice>
    <mc:Fallback>
      <p:transition spd="slow" advClick="0" advTm="26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002060"/>
                </a:solidFill>
              </a:rPr>
              <a:t>Ο παρακάτω </a:t>
            </a:r>
            <a:r>
              <a:rPr lang="el-GR" sz="3600" dirty="0">
                <a:solidFill>
                  <a:srgbClr val="002060"/>
                </a:solidFill>
              </a:rPr>
              <a:t>πίνακας δείχνει όλες τις δυνατές κινήσεις και τον τρόπο γραφής τους</a:t>
            </a:r>
          </a:p>
        </p:txBody>
      </p:sp>
      <p:pic>
        <p:nvPicPr>
          <p:cNvPr id="3087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" y="1556792"/>
            <a:ext cx="918665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18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8000">
        <p14:glitter pattern="hexagon"/>
      </p:transition>
    </mc:Choice>
    <mc:Fallback>
      <p:transition spd="slow" advClick="0" advTm="2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25000">
              <a:srgbClr val="FFC000"/>
            </a:gs>
            <a:gs pos="74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936104"/>
          </a:xfrm>
        </p:spPr>
        <p:txBody>
          <a:bodyPr>
            <a:normAutofit fontScale="90000"/>
          </a:bodyPr>
          <a:lstStyle/>
          <a:p>
            <a:pPr lvl="0"/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/>
              <a:t/>
            </a:r>
            <a:br>
              <a:rPr lang="el-GR" sz="2200" dirty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4000" dirty="0" smtClean="0"/>
              <a:t>Αν </a:t>
            </a:r>
            <a:r>
              <a:rPr lang="el-GR" sz="4000" dirty="0"/>
              <a:t>η περιστροφή γίνεται κατά 180</a:t>
            </a:r>
            <a:r>
              <a:rPr lang="el-GR" sz="4000" baseline="30000" dirty="0"/>
              <a:t>ο</a:t>
            </a:r>
            <a:r>
              <a:rPr lang="el-GR" sz="4000" dirty="0"/>
              <a:t> </a:t>
            </a:r>
            <a:r>
              <a:rPr lang="el-GR" sz="4000" dirty="0" smtClean="0"/>
              <a:t>,σε </a:t>
            </a:r>
            <a:r>
              <a:rPr lang="el-GR" sz="4000" dirty="0"/>
              <a:t>αυτό τον τρόπο γραφής δεν έχει νόημα </a:t>
            </a:r>
            <a:r>
              <a:rPr lang="el-GR" sz="4000" dirty="0" smtClean="0"/>
              <a:t>ο τόνος </a:t>
            </a:r>
            <a:br>
              <a:rPr lang="el-GR" sz="4000" dirty="0" smtClean="0"/>
            </a:br>
            <a:endParaRPr lang="el-GR" sz="3100" dirty="0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7032"/>
            <a:ext cx="903030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742208"/>
            <a:ext cx="8069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(δεξιόστροφη ή αριστερόστροφη περιστροφή) </a:t>
            </a:r>
            <a:r>
              <a:rPr lang="en-US" dirty="0"/>
              <a:t/>
            </a:r>
            <a:br>
              <a:rPr lang="en-US" dirty="0"/>
            </a:b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45381" y="2485531"/>
            <a:ext cx="7857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αφού πρόκειται για τον ίδιο μετασχηματισμό.</a:t>
            </a:r>
          </a:p>
        </p:txBody>
      </p:sp>
    </p:spTree>
    <p:extLst>
      <p:ext uri="{BB962C8B-B14F-4D97-AF65-F5344CB8AC3E}">
        <p14:creationId xmlns:p14="http://schemas.microsoft.com/office/powerpoint/2010/main" val="237406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2000">
        <p:wipe/>
      </p:transition>
    </mc:Choice>
    <mc:Fallback>
      <p:transition spd="slow" advClick="0" advTm="22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Κύβος του </a:t>
            </a:r>
            <a:r>
              <a:rPr lang="en-US" dirty="0" err="1" smtClean="0"/>
              <a:t>rubik</a:t>
            </a:r>
            <a:r>
              <a:rPr lang="en-US" dirty="0" smtClean="0"/>
              <a:t> 2x2x2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κύβος του </a:t>
            </a:r>
            <a:r>
              <a:rPr lang="en-US" dirty="0"/>
              <a:t>Rubik</a:t>
            </a:r>
            <a:r>
              <a:rPr lang="el-GR" dirty="0"/>
              <a:t> έχει έξι έδρες, κάθε μία από τις οποίες έχει ένα χρώμα. </a:t>
            </a:r>
            <a:endParaRPr lang="en-US" dirty="0"/>
          </a:p>
          <a:p>
            <a:r>
              <a:rPr lang="el-GR" dirty="0" smtClean="0"/>
              <a:t>Απέναντι </a:t>
            </a:r>
            <a:r>
              <a:rPr lang="el-GR" dirty="0"/>
              <a:t>από την άσπρη/μαύρη πλευρά είναι η κίτρινη, από την πορτοκαλί η κόκκινη και από την πράσινη η μπλε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/>
              <a:t>Ο κύβος αποτελείται από 8 μικρότερους κύβους καθένα από αυτούς έχει 3 έδρες με χρώματα (τριχρωμίες)</a:t>
            </a:r>
          </a:p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Θέση περιεχομένου 6" descr="ÎÏÎ¿ÏÎ­Î»ÎµÏÎ¼Î± ÎµÎ¹ÎºÏÎ½Î±Ï Î³Î¹Î± ÎºÏÎ²Î¿Î¹ rubik 2x2 ÎµÎ¹ÎºÎ¿Î½ÎµÏ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302433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7318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Επίλυση Του Κύβου</a:t>
            </a:r>
            <a:r>
              <a:rPr lang="el-GR" dirty="0"/>
              <a:t/>
            </a:r>
            <a:br>
              <a:rPr lang="el-GR" dirty="0"/>
            </a:br>
            <a:r>
              <a:rPr lang="el-GR" u="sng" dirty="0"/>
              <a:t>Βήμα 1ο: </a:t>
            </a:r>
            <a:r>
              <a:rPr lang="el-GR" dirty="0"/>
              <a:t>Κατασκευή κύβων βάσης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Διαλέγουμε λευκή ή μαύρη τριχρωμία για βάση (εικόνα),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572000" y="1544973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Κρατάμε τον κύβο ώστε το </a:t>
            </a:r>
            <a:r>
              <a:rPr lang="el-GR" dirty="0" err="1"/>
              <a:t>κυβάκι</a:t>
            </a:r>
            <a:r>
              <a:rPr lang="el-GR" dirty="0"/>
              <a:t> αυτό </a:t>
            </a:r>
            <a:r>
              <a:rPr lang="el-GR" dirty="0" smtClean="0"/>
              <a:t>να </a:t>
            </a:r>
            <a:r>
              <a:rPr lang="el-GR" dirty="0"/>
              <a:t>βρίσκεται στην </a:t>
            </a:r>
            <a:r>
              <a:rPr lang="el-GR" dirty="0" smtClean="0"/>
              <a:t>άνω</a:t>
            </a:r>
            <a:r>
              <a:rPr lang="en-US" dirty="0" smtClean="0"/>
              <a:t> </a:t>
            </a:r>
            <a:r>
              <a:rPr lang="el-GR" dirty="0" smtClean="0"/>
              <a:t>δεξιά πλευρά</a:t>
            </a:r>
            <a:r>
              <a:rPr lang="en-US" dirty="0" smtClean="0"/>
              <a:t> </a:t>
            </a:r>
            <a:endParaRPr lang="el-GR" dirty="0"/>
          </a:p>
          <a:p>
            <a:endParaRPr lang="el-G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564905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832" y="2484696"/>
            <a:ext cx="1403598" cy="147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20897"/>
            <a:ext cx="1832223" cy="170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467544" y="4184073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κοιτάζουμε το χρώμα παράπλευρης επιφάνειας και φέρνουμε το άλλο </a:t>
            </a:r>
            <a:r>
              <a:rPr lang="el-GR" dirty="0" err="1"/>
              <a:t>κυβάκι</a:t>
            </a:r>
            <a:r>
              <a:rPr lang="el-GR" dirty="0"/>
              <a:t> με τα ίδια (2 χρώματα) βάσης και παράπλευρης επιφάνειας άνω από τη φυσική του θέση (εικόνα).</a:t>
            </a:r>
          </a:p>
        </p:txBody>
      </p:sp>
    </p:spTree>
    <p:extLst>
      <p:ext uri="{BB962C8B-B14F-4D97-AF65-F5344CB8AC3E}">
        <p14:creationId xmlns:p14="http://schemas.microsoft.com/office/powerpoint/2010/main" val="288003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0">
        <p:split orient="vert"/>
      </p:transition>
    </mc:Choice>
    <mc:Fallback xmlns="">
      <p:transition spd="slow" advClick="0" advTm="4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6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6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/>
          <a:lstStyle/>
          <a:p>
            <a:r>
              <a:rPr lang="el-GR" dirty="0"/>
              <a:t>Αρχικά θα έχουμε ένα </a:t>
            </a:r>
            <a:r>
              <a:rPr lang="el-GR" dirty="0" err="1"/>
              <a:t>κυβάκι</a:t>
            </a:r>
            <a:r>
              <a:rPr lang="el-GR" dirty="0"/>
              <a:t> άσπρου χρώματος στη βάση όπως </a:t>
            </a:r>
            <a:r>
              <a:rPr lang="el-GR" dirty="0" smtClean="0"/>
              <a:t>στη</a:t>
            </a:r>
            <a:r>
              <a:rPr lang="el-GR" dirty="0"/>
              <a:t>ν</a:t>
            </a:r>
            <a:r>
              <a:rPr lang="el-GR" dirty="0" smtClean="0"/>
              <a:t> εικό</a:t>
            </a:r>
            <a:r>
              <a:rPr lang="el-GR" sz="2400" dirty="0" smtClean="0"/>
              <a:t>να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340367" y="404664"/>
            <a:ext cx="4552113" cy="5721499"/>
          </a:xfrm>
        </p:spPr>
        <p:txBody>
          <a:bodyPr/>
          <a:lstStyle/>
          <a:p>
            <a:pPr marL="0" indent="0">
              <a:buNone/>
            </a:pPr>
            <a:r>
              <a:rPr lang="el-GR" sz="2600" dirty="0"/>
              <a:t>ανεβοκατεβαίνει συνεχώς αλλά</a:t>
            </a:r>
            <a:r>
              <a:rPr lang="en-US" sz="2600" dirty="0"/>
              <a:t>-</a:t>
            </a:r>
            <a:r>
              <a:rPr lang="el-GR" sz="2600" dirty="0" err="1"/>
              <a:t>ζοντας</a:t>
            </a:r>
            <a:r>
              <a:rPr lang="el-GR" sz="2600" dirty="0"/>
              <a:t> </a:t>
            </a:r>
            <a:r>
              <a:rPr lang="el-GR" sz="2600" dirty="0" smtClean="0"/>
              <a:t>προσανατολισμό</a:t>
            </a:r>
            <a:r>
              <a:rPr lang="el-GR" sz="2600" dirty="0"/>
              <a:t>. </a:t>
            </a:r>
            <a:endParaRPr lang="el-GR" sz="2600" dirty="0" smtClean="0"/>
          </a:p>
          <a:p>
            <a:pPr marL="0" indent="0">
              <a:buNone/>
            </a:pPr>
            <a:r>
              <a:rPr lang="el-GR" dirty="0"/>
              <a:t>Στο τέλος του βήματός ο κύβος θα έχει τη  μορφή της </a:t>
            </a:r>
            <a:r>
              <a:rPr lang="el-GR" dirty="0" smtClean="0"/>
              <a:t>εικόνας</a:t>
            </a:r>
            <a:r>
              <a:rPr lang="el-GR" dirty="0"/>
              <a:t>.</a:t>
            </a:r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85437"/>
            <a:ext cx="2232248" cy="208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4509120"/>
            <a:ext cx="498469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800" dirty="0"/>
              <a:t>και εφαρμόζοντας το αλγόριθμο </a:t>
            </a:r>
          </a:p>
          <a:p>
            <a:pPr algn="ctr"/>
            <a:r>
              <a:rPr lang="el-GR" sz="4000" b="1" u="sng" dirty="0">
                <a:solidFill>
                  <a:srgbClr val="FF0000"/>
                </a:solidFill>
              </a:rPr>
              <a:t>R U R' U' </a:t>
            </a:r>
            <a:endParaRPr lang="en-US" sz="4000" b="1" u="sng" dirty="0">
              <a:solidFill>
                <a:srgbClr val="FF0000"/>
              </a:solidFill>
            </a:endParaRPr>
          </a:p>
          <a:p>
            <a:endParaRPr lang="el-G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48" y="2780928"/>
            <a:ext cx="208386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6325" y="5661248"/>
            <a:ext cx="78080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Εφαρμόζουμε τόσες φορές τον αλγόριθμο ώστε το </a:t>
            </a:r>
            <a:r>
              <a:rPr lang="el-GR" sz="2800" dirty="0" err="1"/>
              <a:t>κυβάκι</a:t>
            </a:r>
            <a:r>
              <a:rPr lang="el-GR" sz="2800" dirty="0"/>
              <a:t> να προσανατολιστεί στην φυσική του θέση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r>
              <a:rPr lang="en-US" sz="2800" dirty="0"/>
              <a:t>.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40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0">
        <p:split orient="vert"/>
      </p:transition>
    </mc:Choice>
    <mc:Fallback xmlns="">
      <p:transition spd="slow" advClick="0" advTm="4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3528" y="1535112"/>
            <a:ext cx="3744416" cy="2253928"/>
          </a:xfrm>
        </p:spPr>
        <p:txBody>
          <a:bodyPr>
            <a:noAutofit/>
          </a:bodyPr>
          <a:lstStyle/>
          <a:p>
            <a:r>
              <a:rPr lang="el-GR" sz="2800" dirty="0"/>
              <a:t>Επαναλαμβάνουμε την διαδικασία και για τρίτο </a:t>
            </a:r>
            <a:r>
              <a:rPr lang="el-GR" sz="2800" dirty="0" err="1"/>
              <a:t>κυβάκι</a:t>
            </a:r>
            <a:r>
              <a:rPr lang="el-GR" sz="2800" dirty="0"/>
              <a:t> με μια άσπρη πλευρά που ταιριάζει με μία από τις παράπλευρες των άλλων που έχουμε φτιάξει (εικόνα)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292080" y="1700808"/>
            <a:ext cx="3322712" cy="1296144"/>
          </a:xfrm>
        </p:spPr>
        <p:txBody>
          <a:bodyPr>
            <a:noAutofit/>
          </a:bodyPr>
          <a:lstStyle/>
          <a:p>
            <a:r>
              <a:rPr lang="el-GR" sz="2800" dirty="0"/>
              <a:t>και κάνουμε τον αλγόριθμο μέχρι να προσανατολιστεί στην βάση. 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82590"/>
            <a:ext cx="2383866" cy="245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2202156" cy="206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8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9552" y="692696"/>
            <a:ext cx="7735174" cy="1440160"/>
          </a:xfrm>
        </p:spPr>
        <p:txBody>
          <a:bodyPr>
            <a:normAutofit/>
          </a:bodyPr>
          <a:lstStyle/>
          <a:p>
            <a:r>
              <a:rPr lang="el-GR" sz="3200" dirty="0"/>
              <a:t>Κάνουμε το ίδιο και για το τέταρτο άσπρο </a:t>
            </a:r>
            <a:r>
              <a:rPr lang="el-GR" sz="3200" dirty="0" err="1"/>
              <a:t>κυβάκι</a:t>
            </a:r>
            <a:r>
              <a:rPr lang="el-GR" sz="3200" dirty="0"/>
              <a:t> και ολοκληρώνουμε την βάση.</a:t>
            </a:r>
          </a:p>
          <a:p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727062" cy="305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61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2000">
        <p14:vortex dir="r"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574</Words>
  <Application>Microsoft Office PowerPoint</Application>
  <PresentationFormat>Προβολή στην οθόνη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Παρουσίαση του PowerPoint</vt:lpstr>
      <vt:lpstr>Παρουσίαση του PowerPoint</vt:lpstr>
      <vt:lpstr>Ο παρακάτω πίνακας δείχνει όλες τις δυνατές κινήσεις και τον τρόπο γραφής τους</vt:lpstr>
      <vt:lpstr>   Αν η περιστροφή γίνεται κατά 180ο ,σε αυτό τον τρόπο γραφής δεν έχει νόημα ο τόνος  </vt:lpstr>
      <vt:lpstr>Κύβος του rubik 2x2x2</vt:lpstr>
      <vt:lpstr>Επίλυση Του Κύβου Βήμα 1ο: Κατασκευή κύβων βάσης </vt:lpstr>
      <vt:lpstr>Παρουσίαση του PowerPoint</vt:lpstr>
      <vt:lpstr>Παρουσίαση του PowerPoint</vt:lpstr>
      <vt:lpstr>Παρουσίαση του PowerPoint</vt:lpstr>
      <vt:lpstr>Βήμα 2ο: Κατασκευή κίτρινης οροφής </vt:lpstr>
      <vt:lpstr>Παρουσίαση του PowerPoint</vt:lpstr>
      <vt:lpstr>Βήμα 3ο: Ολοκλήρωση επίλυσης κύβου</vt:lpstr>
      <vt:lpstr> Εφαρμόζουμε τον αλγόριθμο  R' F R' (2B) R F' R (2B) (2R)  και λύνεται αν εφαρμόσουμε τα παράπλευρα χρώματα. </vt:lpstr>
      <vt:lpstr>Ευχαριστούμε τον κύριο Κώστα Παπαδόπουλο και το κανάλι του   https://www.youtube.com/user/kwpapcubes/videos   για τη πολύτιμη βοήθειά του μέσω των βίντεο-παρουσιάσεών του στη κατανόηση και επίλυση του κύβου rubik 2Χ2Χ2 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master</dc:creator>
  <cp:lastModifiedBy>master</cp:lastModifiedBy>
  <cp:revision>38</cp:revision>
  <dcterms:created xsi:type="dcterms:W3CDTF">2019-04-11T08:38:21Z</dcterms:created>
  <dcterms:modified xsi:type="dcterms:W3CDTF">2019-05-16T09:06:21Z</dcterms:modified>
</cp:coreProperties>
</file>