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8" r:id="rId12"/>
    <p:sldId id="267" r:id="rId13"/>
    <p:sldId id="269" r:id="rId14"/>
    <p:sldId id="266"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3" d="100"/>
          <a:sy n="63" d="100"/>
        </p:scale>
        <p:origin x="96"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8994E4C-177D-4702-A547-16F938D333AF}" type="datetimeFigureOut">
              <a:rPr lang="el-GR" smtClean="0"/>
              <a:t>19/6/2020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281726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8994E4C-177D-4702-A547-16F938D333AF}" type="datetimeFigureOut">
              <a:rPr lang="el-GR" smtClean="0"/>
              <a:t>19/6/2020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269049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8994E4C-177D-4702-A547-16F938D333AF}" type="datetimeFigureOut">
              <a:rPr lang="el-GR" smtClean="0"/>
              <a:t>19/6/2020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39866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8994E4C-177D-4702-A547-16F938D333AF}" type="datetimeFigureOut">
              <a:rPr lang="el-GR" smtClean="0"/>
              <a:t>19/6/2020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363183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8994E4C-177D-4702-A547-16F938D333AF}" type="datetimeFigureOut">
              <a:rPr lang="el-GR" smtClean="0"/>
              <a:t>19/6/2020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31090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8994E4C-177D-4702-A547-16F938D333AF}" type="datetimeFigureOut">
              <a:rPr lang="el-GR" smtClean="0"/>
              <a:t>19/6/2020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150022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8994E4C-177D-4702-A547-16F938D333AF}" type="datetimeFigureOut">
              <a:rPr lang="el-GR" smtClean="0"/>
              <a:t>19/6/2020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282905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8994E4C-177D-4702-A547-16F938D333AF}" type="datetimeFigureOut">
              <a:rPr lang="el-GR" smtClean="0"/>
              <a:t>19/6/2020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287000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8994E4C-177D-4702-A547-16F938D333AF}" type="datetimeFigureOut">
              <a:rPr lang="el-GR" smtClean="0"/>
              <a:t>19/6/2020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257146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8994E4C-177D-4702-A547-16F938D333AF}" type="datetimeFigureOut">
              <a:rPr lang="el-GR" smtClean="0"/>
              <a:t>19/6/2020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399225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8994E4C-177D-4702-A547-16F938D333AF}" type="datetimeFigureOut">
              <a:rPr lang="el-GR" smtClean="0"/>
              <a:t>19/6/2020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FC9C8C-5255-4BCF-9B67-4C368425F59F}" type="slidenum">
              <a:rPr lang="el-GR" smtClean="0"/>
              <a:t>‹#›</a:t>
            </a:fld>
            <a:endParaRPr lang="el-GR"/>
          </a:p>
        </p:txBody>
      </p:sp>
    </p:spTree>
    <p:extLst>
      <p:ext uri="{BB962C8B-B14F-4D97-AF65-F5344CB8AC3E}">
        <p14:creationId xmlns:p14="http://schemas.microsoft.com/office/powerpoint/2010/main" val="4345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94E4C-177D-4702-A547-16F938D333AF}" type="datetimeFigureOut">
              <a:rPr lang="el-GR" smtClean="0"/>
              <a:t>19/6/2020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C9C8C-5255-4BCF-9B67-4C368425F59F}" type="slidenum">
              <a:rPr lang="el-GR" smtClean="0"/>
              <a:t>‹#›</a:t>
            </a:fld>
            <a:endParaRPr lang="el-GR"/>
          </a:p>
        </p:txBody>
      </p:sp>
    </p:spTree>
    <p:extLst>
      <p:ext uri="{BB962C8B-B14F-4D97-AF65-F5344CB8AC3E}">
        <p14:creationId xmlns:p14="http://schemas.microsoft.com/office/powerpoint/2010/main" val="34922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Μέσα Κοινωνικής Δικτύωσης</a:t>
            </a:r>
            <a:endParaRPr lang="el-GR" dirty="0"/>
          </a:p>
        </p:txBody>
      </p:sp>
      <p:sp>
        <p:nvSpPr>
          <p:cNvPr id="3" name="Υπότιτλος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0367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20341" y="0"/>
            <a:ext cx="2746091" cy="930834"/>
          </a:xfrm>
        </p:spPr>
        <p:txBody>
          <a:bodyPr/>
          <a:lstStyle/>
          <a:p>
            <a:pPr algn="ctr"/>
            <a:r>
              <a:rPr lang="el-GR" dirty="0" smtClean="0"/>
              <a:t>Σύγκριση</a:t>
            </a:r>
            <a:endParaRPr lang="el-GR" dirty="0"/>
          </a:p>
        </p:txBody>
      </p:sp>
      <p:pic>
        <p:nvPicPr>
          <p:cNvPr id="4" name="Θέση περιεχομένου 3"/>
          <p:cNvPicPr>
            <a:picLocks noGrp="1" noChangeAspect="1"/>
          </p:cNvPicPr>
          <p:nvPr>
            <p:ph idx="1"/>
          </p:nvPr>
        </p:nvPicPr>
        <p:blipFill rotWithShape="1">
          <a:blip r:embed="rId2"/>
          <a:srcRect l="66734" t="3003" r="17299" b="5072"/>
          <a:stretch/>
        </p:blipFill>
        <p:spPr>
          <a:xfrm>
            <a:off x="8632496" y="544047"/>
            <a:ext cx="1249251" cy="5774706"/>
          </a:xfrm>
          <a:prstGeom prst="rect">
            <a:avLst/>
          </a:prstGeom>
        </p:spPr>
      </p:pic>
      <p:pic>
        <p:nvPicPr>
          <p:cNvPr id="5" name="Εικόνα 4"/>
          <p:cNvPicPr>
            <a:picLocks noChangeAspect="1"/>
          </p:cNvPicPr>
          <p:nvPr/>
        </p:nvPicPr>
        <p:blipFill rotWithShape="1">
          <a:blip r:embed="rId3"/>
          <a:srcRect l="49945" r="33438"/>
          <a:stretch/>
        </p:blipFill>
        <p:spPr>
          <a:xfrm>
            <a:off x="6683926" y="856777"/>
            <a:ext cx="1300766" cy="5779509"/>
          </a:xfrm>
          <a:prstGeom prst="rect">
            <a:avLst/>
          </a:prstGeom>
        </p:spPr>
      </p:pic>
      <p:pic>
        <p:nvPicPr>
          <p:cNvPr id="6" name="Εικόνα 5"/>
          <p:cNvPicPr>
            <a:picLocks noChangeAspect="1"/>
          </p:cNvPicPr>
          <p:nvPr/>
        </p:nvPicPr>
        <p:blipFill rotWithShape="1">
          <a:blip r:embed="rId3"/>
          <a:srcRect l="33356" r="50356"/>
          <a:stretch/>
        </p:blipFill>
        <p:spPr>
          <a:xfrm>
            <a:off x="4496604" y="856777"/>
            <a:ext cx="1275009" cy="5779509"/>
          </a:xfrm>
          <a:prstGeom prst="rect">
            <a:avLst/>
          </a:prstGeom>
        </p:spPr>
      </p:pic>
      <p:pic>
        <p:nvPicPr>
          <p:cNvPr id="7" name="Εικόνα 6"/>
          <p:cNvPicPr>
            <a:picLocks noChangeAspect="1"/>
          </p:cNvPicPr>
          <p:nvPr/>
        </p:nvPicPr>
        <p:blipFill rotWithShape="1">
          <a:blip r:embed="rId3"/>
          <a:srcRect l="16437" r="66946"/>
          <a:stretch/>
        </p:blipFill>
        <p:spPr>
          <a:xfrm>
            <a:off x="2707261" y="539244"/>
            <a:ext cx="1300767" cy="5779509"/>
          </a:xfrm>
          <a:prstGeom prst="rect">
            <a:avLst/>
          </a:prstGeom>
        </p:spPr>
      </p:pic>
      <p:pic>
        <p:nvPicPr>
          <p:cNvPr id="8" name="Εικόνα 7"/>
          <p:cNvPicPr>
            <a:picLocks noChangeAspect="1"/>
          </p:cNvPicPr>
          <p:nvPr/>
        </p:nvPicPr>
        <p:blipFill rotWithShape="1">
          <a:blip r:embed="rId3"/>
          <a:srcRect r="83676"/>
          <a:stretch/>
        </p:blipFill>
        <p:spPr>
          <a:xfrm>
            <a:off x="940841" y="539243"/>
            <a:ext cx="1277844" cy="5779509"/>
          </a:xfrm>
          <a:prstGeom prst="rect">
            <a:avLst/>
          </a:prstGeom>
        </p:spPr>
      </p:pic>
      <p:pic>
        <p:nvPicPr>
          <p:cNvPr id="9" name="Εικόνα 8"/>
          <p:cNvPicPr>
            <a:picLocks noChangeAspect="1"/>
          </p:cNvPicPr>
          <p:nvPr/>
        </p:nvPicPr>
        <p:blipFill rotWithShape="1">
          <a:blip r:embed="rId3"/>
          <a:srcRect l="83746"/>
          <a:stretch/>
        </p:blipFill>
        <p:spPr>
          <a:xfrm>
            <a:off x="10368088" y="539243"/>
            <a:ext cx="1272361" cy="5779509"/>
          </a:xfrm>
          <a:prstGeom prst="rect">
            <a:avLst/>
          </a:prstGeom>
        </p:spPr>
      </p:pic>
    </p:spTree>
    <p:extLst>
      <p:ext uri="{BB962C8B-B14F-4D97-AF65-F5344CB8AC3E}">
        <p14:creationId xmlns:p14="http://schemas.microsoft.com/office/powerpoint/2010/main" val="225246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Πλεονεκτήματα</a:t>
            </a:r>
            <a:endParaRPr lang="el-GR" dirty="0"/>
          </a:p>
        </p:txBody>
      </p:sp>
      <p:sp>
        <p:nvSpPr>
          <p:cNvPr id="3" name="Θέση περιεχομένου 2"/>
          <p:cNvSpPr>
            <a:spLocks noGrp="1"/>
          </p:cNvSpPr>
          <p:nvPr>
            <p:ph idx="1"/>
          </p:nvPr>
        </p:nvSpPr>
        <p:spPr/>
        <p:txBody>
          <a:bodyPr>
            <a:normAutofit/>
          </a:bodyPr>
          <a:lstStyle/>
          <a:p>
            <a:pPr marL="342900" lvl="0" indent="-342900">
              <a:lnSpc>
                <a:spcPct val="107000"/>
              </a:lnSpc>
              <a:spcAft>
                <a:spcPts val="0"/>
              </a:spcAft>
              <a:buFont typeface="Symbol" panose="05050102010706020507" pitchFamily="18" charset="2"/>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Δημιουργία </a:t>
            </a:r>
            <a:r>
              <a:rPr lang="el-GR" dirty="0">
                <a:latin typeface="Calibri" panose="020F0502020204030204" pitchFamily="34" charset="0"/>
                <a:ea typeface="Calibri" panose="020F0502020204030204" pitchFamily="34" charset="0"/>
                <a:cs typeface="Times New Roman" panose="02020603050405020304" pitchFamily="18" charset="0"/>
              </a:rPr>
              <a:t>δεσμών με </a:t>
            </a:r>
            <a:r>
              <a:rPr lang="el-GR" dirty="0" smtClean="0">
                <a:latin typeface="Calibri" panose="020F0502020204030204" pitchFamily="34" charset="0"/>
                <a:ea typeface="Calibri" panose="020F0502020204030204" pitchFamily="34" charset="0"/>
                <a:cs typeface="Times New Roman" panose="02020603050405020304" pitchFamily="18" charset="0"/>
              </a:rPr>
              <a:t>πολλά άτομα </a:t>
            </a:r>
            <a:r>
              <a:rPr lang="el-GR" dirty="0">
                <a:latin typeface="Calibri" panose="020F0502020204030204" pitchFamily="34" charset="0"/>
                <a:ea typeface="Calibri" panose="020F0502020204030204" pitchFamily="34" charset="0"/>
                <a:cs typeface="Times New Roman" panose="02020603050405020304" pitchFamily="18" charset="0"/>
              </a:rPr>
              <a:t>από όλο τον κόσμο.</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Δ</a:t>
            </a:r>
            <a:r>
              <a:rPr lang="el-GR" dirty="0" smtClean="0">
                <a:latin typeface="Calibri" panose="020F0502020204030204" pitchFamily="34" charset="0"/>
                <a:ea typeface="Calibri" panose="020F0502020204030204" pitchFamily="34" charset="0"/>
                <a:cs typeface="Times New Roman" panose="02020603050405020304" pitchFamily="18" charset="0"/>
              </a:rPr>
              <a:t>υνατότητα </a:t>
            </a:r>
            <a:r>
              <a:rPr lang="el-GR" dirty="0">
                <a:latin typeface="Calibri" panose="020F0502020204030204" pitchFamily="34" charset="0"/>
                <a:ea typeface="Calibri" panose="020F0502020204030204" pitchFamily="34" charset="0"/>
                <a:cs typeface="Times New Roman" panose="02020603050405020304" pitchFamily="18" charset="0"/>
              </a:rPr>
              <a:t>επαφής με πολλούς διαφορετικούς πολιτισμούς.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Διεύρυνσης </a:t>
            </a:r>
            <a:r>
              <a:rPr lang="el-GR" dirty="0">
                <a:latin typeface="Calibri" panose="020F0502020204030204" pitchFamily="34" charset="0"/>
                <a:ea typeface="Calibri" panose="020F0502020204030204" pitchFamily="34" charset="0"/>
                <a:cs typeface="Times New Roman" panose="02020603050405020304" pitchFamily="18" charset="0"/>
              </a:rPr>
              <a:t>των γνώσεων και των πνευματικών οριζόντων του ατόμου.</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Εύρεση και επικοινωνία με παλιούς φίλους</a:t>
            </a:r>
          </a:p>
          <a:p>
            <a:pPr marL="342900" lvl="0" indent="-342900">
              <a:lnSpc>
                <a:spcPct val="107000"/>
              </a:lnSpc>
              <a:spcAft>
                <a:spcPts val="0"/>
              </a:spcAft>
              <a:buFont typeface="Symbol" panose="05050102010706020507" pitchFamily="18" charset="2"/>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Άμεση ενημέρωσης </a:t>
            </a:r>
            <a:r>
              <a:rPr lang="el-GR" dirty="0">
                <a:latin typeface="Calibri" panose="020F0502020204030204" pitchFamily="34" charset="0"/>
                <a:ea typeface="Calibri" panose="020F0502020204030204" pitchFamily="34" charset="0"/>
                <a:cs typeface="Times New Roman" panose="02020603050405020304" pitchFamily="18" charset="0"/>
              </a:rPr>
              <a:t>για οτιδήποτε συμβαίνει στον </a:t>
            </a:r>
            <a:r>
              <a:rPr lang="el-GR" dirty="0" smtClean="0">
                <a:latin typeface="Calibri" panose="020F0502020204030204" pitchFamily="34" charset="0"/>
                <a:ea typeface="Calibri" panose="020F0502020204030204" pitchFamily="34" charset="0"/>
                <a:cs typeface="Times New Roman" panose="02020603050405020304" pitchFamily="18" charset="0"/>
              </a:rPr>
              <a:t>κόσμο</a:t>
            </a:r>
          </a:p>
          <a:p>
            <a:pPr marL="342900" lvl="0" indent="-342900">
              <a:lnSpc>
                <a:spcPct val="107000"/>
              </a:lnSpc>
              <a:spcAft>
                <a:spcPts val="0"/>
              </a:spcAft>
              <a:buFont typeface="Symbol" panose="05050102010706020507" pitchFamily="18" charset="2"/>
              <a:buChar char=""/>
            </a:pPr>
            <a:r>
              <a:rPr lang="el-GR" dirty="0">
                <a:latin typeface="Calibri" panose="020F0502020204030204" pitchFamily="34" charset="0"/>
                <a:ea typeface="Calibri" panose="020F0502020204030204" pitchFamily="34" charset="0"/>
                <a:cs typeface="Times New Roman" panose="02020603050405020304" pitchFamily="18" charset="0"/>
              </a:rPr>
              <a:t>Ε</a:t>
            </a:r>
            <a:r>
              <a:rPr lang="el-GR" dirty="0" smtClean="0">
                <a:latin typeface="Calibri" panose="020F0502020204030204" pitchFamily="34" charset="0"/>
                <a:ea typeface="Calibri" panose="020F0502020204030204" pitchFamily="34" charset="0"/>
                <a:cs typeface="Times New Roman" panose="02020603050405020304" pitchFamily="18" charset="0"/>
              </a:rPr>
              <a:t>ύκολης </a:t>
            </a:r>
            <a:r>
              <a:rPr lang="el-GR" dirty="0">
                <a:latin typeface="Calibri" panose="020F0502020204030204" pitchFamily="34" charset="0"/>
                <a:ea typeface="Calibri" panose="020F0502020204030204" pitchFamily="34" charset="0"/>
                <a:cs typeface="Times New Roman" panose="02020603050405020304" pitchFamily="18" charset="0"/>
              </a:rPr>
              <a:t>πρόσβασης σε ψυχαγωγικό </a:t>
            </a:r>
            <a:r>
              <a:rPr lang="el-GR" dirty="0" smtClean="0">
                <a:latin typeface="Calibri" panose="020F0502020204030204" pitchFamily="34" charset="0"/>
                <a:ea typeface="Calibri" panose="020F0502020204030204" pitchFamily="34" charset="0"/>
                <a:cs typeface="Times New Roman" panose="02020603050405020304" pitchFamily="18" charset="0"/>
              </a:rPr>
              <a:t>περιεχόμενο</a:t>
            </a:r>
            <a:endParaRPr lang="el-GR" dirty="0"/>
          </a:p>
        </p:txBody>
      </p:sp>
    </p:spTree>
    <p:extLst>
      <p:ext uri="{BB962C8B-B14F-4D97-AF65-F5344CB8AC3E}">
        <p14:creationId xmlns:p14="http://schemas.microsoft.com/office/powerpoint/2010/main" val="174649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Μειονεκτήματα</a:t>
            </a:r>
            <a:endParaRPr lang="el-GR" dirty="0"/>
          </a:p>
        </p:txBody>
      </p:sp>
      <p:sp>
        <p:nvSpPr>
          <p:cNvPr id="3" name="Θέση περιεχομένου 2"/>
          <p:cNvSpPr>
            <a:spLocks noGrp="1"/>
          </p:cNvSpPr>
          <p:nvPr>
            <p:ph idx="1"/>
          </p:nvPr>
        </p:nvSpPr>
        <p:spPr>
          <a:xfrm>
            <a:off x="643944" y="1313644"/>
            <a:ext cx="11217498" cy="5267459"/>
          </a:xfrm>
        </p:spPr>
        <p:txBody>
          <a:bodyPr>
            <a:noAutofit/>
          </a:bodyPr>
          <a:lstStyle/>
          <a:p>
            <a:r>
              <a:rPr lang="el-GR" sz="3200" b="1" dirty="0"/>
              <a:t>Παραβίαση Ιδιωτικής </a:t>
            </a:r>
            <a:r>
              <a:rPr lang="el-GR" sz="3200" b="1" dirty="0" smtClean="0"/>
              <a:t>Ζωής </a:t>
            </a:r>
            <a:r>
              <a:rPr lang="el-GR" sz="3200" dirty="0" smtClean="0"/>
              <a:t>: Στο </a:t>
            </a:r>
            <a:r>
              <a:rPr lang="el-GR" sz="3200" dirty="0"/>
              <a:t>Διαδίκτυο “προσφέρουμε” προσωπικές πληροφορίες. Έτσι τίθενται κάποια πολύ σοβαρά ζητήματα: της προστασίας των προσωπικών μας δεδομένων, της ορθής και ηθικής επικοινωνίας με τη βοήθεια της τεχνολογίας και το γεγονός πως ό,τι και αν κάνουμε στο Διαδίκτυο αφήνει ίχνη.</a:t>
            </a:r>
          </a:p>
          <a:p>
            <a:r>
              <a:rPr lang="el-GR" sz="3200" b="1" dirty="0"/>
              <a:t>Υποκλοπή Προσωπικών </a:t>
            </a:r>
            <a:r>
              <a:rPr lang="el-GR" sz="3200" b="1" dirty="0" smtClean="0"/>
              <a:t>Δεδομένων: </a:t>
            </a:r>
            <a:r>
              <a:rPr lang="el-GR" sz="3200" dirty="0" smtClean="0"/>
              <a:t>Κλοπή </a:t>
            </a:r>
            <a:r>
              <a:rPr lang="el-GR" sz="3200" dirty="0"/>
              <a:t>ή πλαστογράφηση στοιχείων.</a:t>
            </a:r>
          </a:p>
          <a:p>
            <a:r>
              <a:rPr lang="el-GR" sz="3200" b="1" dirty="0" smtClean="0"/>
              <a:t>Αποπλάνηση</a:t>
            </a:r>
            <a:r>
              <a:rPr lang="el-GR" sz="3200" dirty="0" smtClean="0"/>
              <a:t>:  Εκμετάλλευση του στοιχείου </a:t>
            </a:r>
            <a:r>
              <a:rPr lang="el-GR" sz="3200" dirty="0"/>
              <a:t>της ανωνυμίας </a:t>
            </a:r>
            <a:r>
              <a:rPr lang="el-GR" sz="3200" dirty="0" smtClean="0"/>
              <a:t>για την προσέγγιση ανήλικων παιδιών.</a:t>
            </a:r>
          </a:p>
        </p:txBody>
      </p:sp>
    </p:spTree>
    <p:extLst>
      <p:ext uri="{BB962C8B-B14F-4D97-AF65-F5344CB8AC3E}">
        <p14:creationId xmlns:p14="http://schemas.microsoft.com/office/powerpoint/2010/main" val="380453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12124" y="953037"/>
            <a:ext cx="7508383" cy="5185290"/>
          </a:xfrm>
        </p:spPr>
        <p:txBody>
          <a:bodyPr>
            <a:normAutofit lnSpcReduction="10000"/>
          </a:bodyPr>
          <a:lstStyle/>
          <a:p>
            <a:r>
              <a:rPr lang="el-GR" b="1" dirty="0"/>
              <a:t>Αποξένωση από τον Πραγματικό </a:t>
            </a:r>
            <a:r>
              <a:rPr lang="el-GR" b="1" dirty="0" smtClean="0"/>
              <a:t>Κόσμο και Εθισμός</a:t>
            </a:r>
            <a:r>
              <a:rPr lang="el-GR" dirty="0" smtClean="0"/>
              <a:t>: </a:t>
            </a:r>
            <a:r>
              <a:rPr lang="el-GR" dirty="0"/>
              <a:t>Η πολύωρη χρήση του Διαδικτύου, δημιουργεί συναισθηματική απόσταση και αλλοιώνει την ποιότητα επικοινωνίας ανάμεσα στους ανθρώπους. </a:t>
            </a:r>
          </a:p>
          <a:p>
            <a:r>
              <a:rPr lang="el-GR" b="1" dirty="0"/>
              <a:t>Παραπληροφόρηση</a:t>
            </a:r>
            <a:r>
              <a:rPr lang="el-GR" dirty="0"/>
              <a:t>: </a:t>
            </a:r>
            <a:r>
              <a:rPr lang="el-GR" dirty="0" smtClean="0"/>
              <a:t>Λόγω ψευδών </a:t>
            </a:r>
            <a:r>
              <a:rPr lang="el-GR" dirty="0"/>
              <a:t>ή αναληθών ή τροποποιημένων πληροφοριών σε ιστοσελίδες, με πιθανό σκοπό την παραπλάνησή μας. </a:t>
            </a:r>
          </a:p>
          <a:p>
            <a:r>
              <a:rPr lang="el-GR" b="1" dirty="0"/>
              <a:t>Ιοί</a:t>
            </a:r>
            <a:r>
              <a:rPr lang="el-GR" dirty="0"/>
              <a:t>: Η ενεργοποίηση ενός ιού μπορεί να έχει ως αποτέλεσμα το συνεχές άνοιγμα διαφόρων παραθύρων στην οθόνη, μπορεί όμως και να προκαλέσει την καταστροφή δεδομένων σε αρχεία ή άλλες βλάβες. </a:t>
            </a:r>
          </a:p>
          <a:p>
            <a:endParaRPr lang="el-GR" dirty="0"/>
          </a:p>
        </p:txBody>
      </p:sp>
    </p:spTree>
    <p:extLst>
      <p:ext uri="{BB962C8B-B14F-4D97-AF65-F5344CB8AC3E}">
        <p14:creationId xmlns:p14="http://schemas.microsoft.com/office/powerpoint/2010/main" val="262514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Κοινωνικά Δίκτυα Και Ψυχολογία</a:t>
            </a:r>
            <a:endParaRPr lang="el-GR" dirty="0"/>
          </a:p>
        </p:txBody>
      </p:sp>
      <p:sp>
        <p:nvSpPr>
          <p:cNvPr id="3" name="Θέση περιεχομένου 2"/>
          <p:cNvSpPr>
            <a:spLocks noGrp="1"/>
          </p:cNvSpPr>
          <p:nvPr>
            <p:ph idx="1"/>
          </p:nvPr>
        </p:nvSpPr>
        <p:spPr>
          <a:xfrm>
            <a:off x="540914" y="2024550"/>
            <a:ext cx="4636394" cy="4152414"/>
          </a:xfrm>
        </p:spPr>
        <p:txBody>
          <a:bodyPr>
            <a:normAutofit/>
          </a:bodyPr>
          <a:lstStyle/>
          <a:p>
            <a:pPr marL="0" indent="0" algn="just">
              <a:buNone/>
            </a:pPr>
            <a:r>
              <a:rPr lang="el-GR" sz="2400" dirty="0"/>
              <a:t>Τα social media αποτελούν αναπόσπαστο κομμάτι της ζωής μας τα τελευταία χρόνια αλλά, αδιαμφισβήτητα, έχουν καταφέρει να επηρεάσουν την ψυχολογία μας σε σημαντικό βαθμό, προκαλώντας σε πολλούς ανασφάλεια, εμμονές, στρες και θλίψη.</a:t>
            </a:r>
          </a:p>
        </p:txBody>
      </p:sp>
      <p:sp>
        <p:nvSpPr>
          <p:cNvPr id="4" name="Ορθογώνιο 3"/>
          <p:cNvSpPr/>
          <p:nvPr/>
        </p:nvSpPr>
        <p:spPr>
          <a:xfrm>
            <a:off x="7798877" y="1459855"/>
            <a:ext cx="1396638" cy="461665"/>
          </a:xfrm>
          <a:prstGeom prst="rect">
            <a:avLst/>
          </a:prstGeom>
        </p:spPr>
        <p:txBody>
          <a:bodyPr wrap="square">
            <a:spAutoFit/>
          </a:bodyPr>
          <a:lstStyle/>
          <a:p>
            <a:r>
              <a:rPr lang="el-GR" sz="2400" b="1" dirty="0">
                <a:latin typeface="Calibri" panose="020F0502020204030204" pitchFamily="34" charset="0"/>
                <a:ea typeface="Calibri" panose="020F0502020204030204" pitchFamily="34" charset="0"/>
                <a:cs typeface="Times New Roman" panose="02020603050405020304" pitchFamily="18" charset="0"/>
              </a:rPr>
              <a:t>Έρευνες</a:t>
            </a:r>
            <a:endParaRPr lang="el-GR" sz="2400" dirty="0"/>
          </a:p>
        </p:txBody>
      </p:sp>
      <p:sp>
        <p:nvSpPr>
          <p:cNvPr id="5" name="Στρογγυλεμένο ορθογώνιο 4"/>
          <p:cNvSpPr/>
          <p:nvPr/>
        </p:nvSpPr>
        <p:spPr>
          <a:xfrm>
            <a:off x="5521999" y="2024550"/>
            <a:ext cx="2800791" cy="3410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 χρήστες</a:t>
            </a:r>
            <a:r>
              <a:rPr lang="en-US" dirty="0" smtClean="0"/>
              <a:t> </a:t>
            </a:r>
            <a:r>
              <a:rPr lang="el-GR" dirty="0" smtClean="0"/>
              <a:t>εμφανίζουν συμπτώματα εξάρτησης</a:t>
            </a:r>
            <a:r>
              <a:rPr lang="en-US" dirty="0" smtClean="0"/>
              <a:t> </a:t>
            </a:r>
            <a:r>
              <a:rPr lang="el-GR" dirty="0" smtClean="0"/>
              <a:t>αφού </a:t>
            </a:r>
            <a:r>
              <a:rPr lang="en-US" dirty="0" smtClean="0"/>
              <a:t> </a:t>
            </a:r>
            <a:r>
              <a:rPr lang="el-GR" dirty="0" smtClean="0"/>
              <a:t>6 </a:t>
            </a:r>
            <a:r>
              <a:rPr lang="el-GR" dirty="0"/>
              <a:t>στους 10 Αμερικανούς συνδέεται καθημερινά στο Facebook και 4 στους 10, περισσότερες από μία φορά την ημέρα.</a:t>
            </a:r>
          </a:p>
        </p:txBody>
      </p:sp>
      <p:sp>
        <p:nvSpPr>
          <p:cNvPr id="6" name="Στρογγυλεμένο ορθογώνιο 5"/>
          <p:cNvSpPr/>
          <p:nvPr/>
        </p:nvSpPr>
        <p:spPr>
          <a:xfrm>
            <a:off x="8667482" y="1921519"/>
            <a:ext cx="2987898" cy="3616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•Σε </a:t>
            </a:r>
            <a:r>
              <a:rPr lang="el-GR" dirty="0"/>
              <a:t>πρόσφατη έρευνά </a:t>
            </a:r>
            <a:r>
              <a:rPr lang="el-GR" dirty="0" smtClean="0"/>
              <a:t>το</a:t>
            </a:r>
            <a:r>
              <a:rPr lang="el-GR" dirty="0"/>
              <a:t>υ πανεπιστημίου του  </a:t>
            </a:r>
            <a:r>
              <a:rPr lang="en-US" dirty="0" smtClean="0"/>
              <a:t>Michigan </a:t>
            </a:r>
            <a:r>
              <a:rPr lang="el-GR" dirty="0" smtClean="0"/>
              <a:t>διαπιστώθηκε </a:t>
            </a:r>
            <a:r>
              <a:rPr lang="el-GR" dirty="0"/>
              <a:t>ότι όσοι χρησιμοποιούσαν σε καθημερινή βάση τα social media, ένιωθαν περισσότερο λυπημένοι και δυστυχισμένοι σε σχέση με εκείνους που δεν ασχολούνταν συστηματικά με τα κοινωνικά δίκτυα. </a:t>
            </a:r>
          </a:p>
        </p:txBody>
      </p:sp>
    </p:spTree>
    <p:extLst>
      <p:ext uri="{BB962C8B-B14F-4D97-AF65-F5344CB8AC3E}">
        <p14:creationId xmlns:p14="http://schemas.microsoft.com/office/powerpoint/2010/main" val="147650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Τα τελευταία χρόνια έχει γίνει μια έκρηξη στη χρήση των μέσων κοινωνικής δικτύωσης για την επικοινωνία μεταξύ ανθρώπων και για την ανάπτυξη διαπροσωπικών σχέσεων. </a:t>
            </a:r>
          </a:p>
          <a:p>
            <a:pPr marL="0" indent="0">
              <a:buNone/>
            </a:pPr>
            <a:r>
              <a:rPr lang="el-GR" dirty="0" smtClean="0"/>
              <a:t>Στην παρουσίαση αυτή θα εξετάσουμε τα πιο δημοφιλή κοινωνικά δίκτυα και θα αναδείξουμε τα πλεονεκτήματα και τα μειονεκτήματα τους.</a:t>
            </a:r>
            <a:endParaRPr lang="el-GR" dirty="0"/>
          </a:p>
        </p:txBody>
      </p:sp>
    </p:spTree>
    <p:extLst>
      <p:ext uri="{BB962C8B-B14F-4D97-AF65-F5344CB8AC3E}">
        <p14:creationId xmlns:p14="http://schemas.microsoft.com/office/powerpoint/2010/main" val="246447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Ιστορικά Στοιχεία</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Ο διαδικτυακός τόπος </a:t>
            </a:r>
            <a:r>
              <a:rPr lang="en-US" dirty="0" smtClean="0"/>
              <a:t>SixDegrees.com </a:t>
            </a:r>
            <a:r>
              <a:rPr lang="el-GR" dirty="0" smtClean="0"/>
              <a:t>λέγεται ότι είναι η πρώτη ιστοσελίδα κοινωνικής δικτύωσης (1997)</a:t>
            </a:r>
          </a:p>
          <a:p>
            <a:r>
              <a:rPr lang="el-GR" dirty="0" smtClean="0"/>
              <a:t>Το </a:t>
            </a:r>
            <a:r>
              <a:rPr lang="en-US" dirty="0" smtClean="0"/>
              <a:t>Myspace</a:t>
            </a:r>
            <a:r>
              <a:rPr lang="el-GR" dirty="0" smtClean="0"/>
              <a:t>, ένα από τα πιο δημοφιλή κοινωνικά δίκτυα, ξεκίνησε την λειτουργία του το 2003</a:t>
            </a:r>
          </a:p>
          <a:p>
            <a:r>
              <a:rPr lang="el-GR" dirty="0" smtClean="0"/>
              <a:t>Το </a:t>
            </a:r>
            <a:r>
              <a:rPr lang="en-US" dirty="0" smtClean="0"/>
              <a:t>Facebook, </a:t>
            </a:r>
            <a:r>
              <a:rPr lang="el-GR" dirty="0" smtClean="0"/>
              <a:t>το πιο δημοφιλές κοινωνικό δίκτυο μέχρι σήμερα, δημιουργήθηκε το 2004</a:t>
            </a:r>
          </a:p>
          <a:p>
            <a:r>
              <a:rPr lang="el-GR" dirty="0" smtClean="0"/>
              <a:t>Το </a:t>
            </a:r>
            <a:r>
              <a:rPr lang="en-US" dirty="0" smtClean="0"/>
              <a:t>YouTube</a:t>
            </a:r>
            <a:r>
              <a:rPr lang="el-GR" dirty="0" smtClean="0"/>
              <a:t>, μια υπηρεσία που επιτρέπει στους χρήστες του να ανεβάζουν στο διαδίκτυο βίντεο διάφορων κατηγοριών ξεκίνησε την λειτουργία του το 2005</a:t>
            </a:r>
          </a:p>
          <a:p>
            <a:r>
              <a:rPr lang="el-GR" dirty="0" smtClean="0"/>
              <a:t>Το </a:t>
            </a:r>
            <a:r>
              <a:rPr lang="en-US" dirty="0" smtClean="0"/>
              <a:t>Twitter</a:t>
            </a:r>
            <a:r>
              <a:rPr lang="el-GR" dirty="0" smtClean="0"/>
              <a:t>, ένα από τα πιο δημοφιλή κοινωνικά δίκτυα παγκοσμίως δημιουργήθηκε το 2006</a:t>
            </a:r>
          </a:p>
          <a:p>
            <a:r>
              <a:rPr lang="el-GR" dirty="0" smtClean="0"/>
              <a:t>Το </a:t>
            </a:r>
            <a:r>
              <a:rPr lang="en-US" dirty="0" smtClean="0"/>
              <a:t>Instagram</a:t>
            </a:r>
            <a:r>
              <a:rPr lang="el-GR" dirty="0" smtClean="0"/>
              <a:t>, μια υπηρεσία φωτογραφιών και βίντεο, δημιουργήθηκε το 2010</a:t>
            </a:r>
            <a:endParaRPr lang="en-US" dirty="0" smtClean="0"/>
          </a:p>
          <a:p>
            <a:endParaRPr lang="el-GR" dirty="0"/>
          </a:p>
        </p:txBody>
      </p:sp>
    </p:spTree>
    <p:extLst>
      <p:ext uri="{BB962C8B-B14F-4D97-AF65-F5344CB8AC3E}">
        <p14:creationId xmlns:p14="http://schemas.microsoft.com/office/powerpoint/2010/main" val="294800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Δημοφιλή Μέσα Κοινωνικής Δικτύωσης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smtClean="0"/>
              <a:t>Facebook</a:t>
            </a:r>
            <a:r>
              <a:rPr lang="el-GR" dirty="0"/>
              <a:t>: Άμεσο, προσωπικό, συνδυασμός πολλών μορφών περιεχομένου</a:t>
            </a:r>
            <a:endParaRPr lang="en-US" dirty="0" smtClean="0"/>
          </a:p>
          <a:p>
            <a:r>
              <a:rPr lang="en-US" dirty="0" smtClean="0"/>
              <a:t>Instagram</a:t>
            </a:r>
            <a:r>
              <a:rPr lang="el-GR" dirty="0"/>
              <a:t>: </a:t>
            </a:r>
            <a:r>
              <a:rPr lang="el-GR" dirty="0" smtClean="0"/>
              <a:t>εφαρμογή </a:t>
            </a:r>
            <a:r>
              <a:rPr lang="el-GR" dirty="0"/>
              <a:t>κοινωνικής δικτύωσης που δίνει την δυνατότητα επεξεργασίας και κοινοποίησης φωτογραφιών και βίντεο στο διαδίκτυο</a:t>
            </a:r>
            <a:endParaRPr lang="en-US" dirty="0" smtClean="0"/>
          </a:p>
          <a:p>
            <a:r>
              <a:rPr lang="en-US" dirty="0" smtClean="0"/>
              <a:t>Twitter</a:t>
            </a:r>
            <a:r>
              <a:rPr lang="el-GR" dirty="0"/>
              <a:t>: Σύντομα μηνύματα, ανοιχτή, </a:t>
            </a:r>
            <a:r>
              <a:rPr lang="el-GR" dirty="0" err="1"/>
              <a:t>hashtags</a:t>
            </a:r>
            <a:r>
              <a:rPr lang="el-GR" dirty="0"/>
              <a:t> που δηλώνουν το θέμα</a:t>
            </a:r>
            <a:endParaRPr lang="en-US" dirty="0" smtClean="0"/>
          </a:p>
          <a:p>
            <a:r>
              <a:rPr lang="en-US" dirty="0" smtClean="0"/>
              <a:t>YouTube</a:t>
            </a:r>
            <a:r>
              <a:rPr lang="el-GR" dirty="0"/>
              <a:t>: Προβολή </a:t>
            </a:r>
            <a:r>
              <a:rPr lang="el-GR" dirty="0" err="1"/>
              <a:t>video</a:t>
            </a:r>
            <a:r>
              <a:rPr lang="el-GR" dirty="0"/>
              <a:t>, ανοιχτή πρόσβαση χωρίς εγγραφή</a:t>
            </a:r>
            <a:endParaRPr lang="en-US" dirty="0" smtClean="0"/>
          </a:p>
          <a:p>
            <a:r>
              <a:rPr lang="en-US" dirty="0" err="1" smtClean="0"/>
              <a:t>Viber</a:t>
            </a:r>
            <a:r>
              <a:rPr lang="el-GR" dirty="0"/>
              <a:t>: Εφαρμογή </a:t>
            </a:r>
            <a:r>
              <a:rPr lang="el-GR" dirty="0" smtClean="0"/>
              <a:t>Messenger, ανταλλαγή γραπτών μηνυμάτων, εικόνων, βίντεο, φωνητικές </a:t>
            </a:r>
            <a:r>
              <a:rPr lang="el-GR" dirty="0"/>
              <a:t>και βίντεο κλήσεις μέσω ίντερνετ</a:t>
            </a:r>
            <a:endParaRPr lang="en-US" dirty="0" smtClean="0"/>
          </a:p>
          <a:p>
            <a:r>
              <a:rPr lang="en-US" dirty="0" err="1" smtClean="0"/>
              <a:t>Snapchat</a:t>
            </a:r>
            <a:r>
              <a:rPr lang="el-GR" dirty="0"/>
              <a:t>: εφαρμογή ανταλλαγής μηνυμάτων φωτογραφιών, βίντεο και κειμένου</a:t>
            </a:r>
            <a:endParaRPr lang="en-US" dirty="0" smtClean="0"/>
          </a:p>
          <a:p>
            <a:r>
              <a:rPr lang="en-US" dirty="0" smtClean="0"/>
              <a:t>LinkedIn</a:t>
            </a:r>
            <a:r>
              <a:rPr lang="el-GR" dirty="0"/>
              <a:t>: Επαγγελματικό, δημιουργία προφίλ, ανεύρεση εργασίας, συνεργατών</a:t>
            </a:r>
            <a:endParaRPr lang="en-US" dirty="0" smtClean="0"/>
          </a:p>
          <a:p>
            <a:endParaRPr lang="el-GR" dirty="0"/>
          </a:p>
        </p:txBody>
      </p:sp>
    </p:spTree>
    <p:extLst>
      <p:ext uri="{BB962C8B-B14F-4D97-AF65-F5344CB8AC3E}">
        <p14:creationId xmlns:p14="http://schemas.microsoft.com/office/powerpoint/2010/main" val="415387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Facebook</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Έτος έναρξης: 2004</a:t>
            </a:r>
          </a:p>
          <a:p>
            <a:r>
              <a:rPr lang="el-GR" dirty="0" smtClean="0"/>
              <a:t>Αριθμός ενεργών χρηστών</a:t>
            </a:r>
            <a:r>
              <a:rPr lang="el-GR" dirty="0"/>
              <a:t>: 1.71 </a:t>
            </a:r>
            <a:r>
              <a:rPr lang="el-GR" dirty="0" smtClean="0"/>
              <a:t>δισεκατομμύρια</a:t>
            </a:r>
          </a:p>
          <a:p>
            <a:r>
              <a:rPr lang="el-GR" dirty="0" smtClean="0"/>
              <a:t>Ιδρυτής: </a:t>
            </a:r>
            <a:r>
              <a:rPr lang="en-US" dirty="0"/>
              <a:t>Mark </a:t>
            </a:r>
            <a:r>
              <a:rPr lang="en-US" dirty="0" err="1"/>
              <a:t>Zuckerberg</a:t>
            </a:r>
            <a:endParaRPr lang="el-GR" dirty="0" smtClean="0"/>
          </a:p>
          <a:p>
            <a:r>
              <a:rPr lang="el-GR" dirty="0" smtClean="0"/>
              <a:t>Γενικά Χαρακτηριστικά:</a:t>
            </a:r>
          </a:p>
          <a:p>
            <a:pPr lvl="1">
              <a:buFont typeface="Wingdings" panose="05000000000000000000" pitchFamily="2" charset="2"/>
              <a:buChar char="v"/>
            </a:pPr>
            <a:r>
              <a:rPr lang="el-GR" dirty="0" smtClean="0"/>
              <a:t>Ανταλλαγή προσωπικών μηνυμάτων</a:t>
            </a:r>
          </a:p>
          <a:p>
            <a:pPr lvl="1">
              <a:buFont typeface="Wingdings" panose="05000000000000000000" pitchFamily="2" charset="2"/>
              <a:buChar char="v"/>
            </a:pPr>
            <a:r>
              <a:rPr lang="en-US" dirty="0" smtClean="0"/>
              <a:t>Likes</a:t>
            </a:r>
          </a:p>
          <a:p>
            <a:pPr lvl="1">
              <a:buFont typeface="Wingdings" panose="05000000000000000000" pitchFamily="2" charset="2"/>
              <a:buChar char="v"/>
            </a:pPr>
            <a:r>
              <a:rPr lang="el-GR" dirty="0" smtClean="0"/>
              <a:t>Σχόλια</a:t>
            </a:r>
          </a:p>
          <a:p>
            <a:pPr lvl="1">
              <a:buFont typeface="Wingdings" panose="05000000000000000000" pitchFamily="2" charset="2"/>
              <a:buChar char="v"/>
            </a:pPr>
            <a:r>
              <a:rPr lang="el-GR" dirty="0" smtClean="0"/>
              <a:t>Δημιουργία ομάδων</a:t>
            </a:r>
          </a:p>
          <a:p>
            <a:pPr lvl="1">
              <a:buFont typeface="Wingdings" panose="05000000000000000000" pitchFamily="2" charset="2"/>
              <a:buChar char="v"/>
            </a:pPr>
            <a:r>
              <a:rPr lang="el-GR" dirty="0" smtClean="0"/>
              <a:t>Ανέβασμα φωτογραφιών και κειμένων</a:t>
            </a:r>
          </a:p>
          <a:p>
            <a:pPr lvl="1">
              <a:buFont typeface="Wingdings" panose="05000000000000000000" pitchFamily="2" charset="2"/>
              <a:buChar char="v"/>
            </a:pPr>
            <a:r>
              <a:rPr lang="el-GR" dirty="0" smtClean="0"/>
              <a:t>Παιχνίδια</a:t>
            </a:r>
            <a:endParaRPr lang="el-GR" dirty="0"/>
          </a:p>
        </p:txBody>
      </p:sp>
    </p:spTree>
    <p:extLst>
      <p:ext uri="{BB962C8B-B14F-4D97-AF65-F5344CB8AC3E}">
        <p14:creationId xmlns:p14="http://schemas.microsoft.com/office/powerpoint/2010/main" val="24707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Instagram</a:t>
            </a:r>
            <a:endParaRPr lang="el-GR" dirty="0"/>
          </a:p>
        </p:txBody>
      </p:sp>
      <p:sp>
        <p:nvSpPr>
          <p:cNvPr id="3" name="Θέση περιεχομένου 2"/>
          <p:cNvSpPr>
            <a:spLocks noGrp="1"/>
          </p:cNvSpPr>
          <p:nvPr>
            <p:ph idx="1"/>
          </p:nvPr>
        </p:nvSpPr>
        <p:spPr/>
        <p:txBody>
          <a:bodyPr/>
          <a:lstStyle/>
          <a:p>
            <a:r>
              <a:rPr lang="el-GR" dirty="0"/>
              <a:t>Έτος έναρξης</a:t>
            </a:r>
            <a:r>
              <a:rPr lang="el-GR" dirty="0" smtClean="0"/>
              <a:t>: 2010</a:t>
            </a:r>
          </a:p>
          <a:p>
            <a:r>
              <a:rPr lang="el-GR" dirty="0" smtClean="0"/>
              <a:t>Αριθμός </a:t>
            </a:r>
            <a:r>
              <a:rPr lang="el-GR" dirty="0"/>
              <a:t>ενεργών χρηστών</a:t>
            </a:r>
            <a:r>
              <a:rPr lang="el-GR" dirty="0" smtClean="0"/>
              <a:t>: 800 εκατομμύρια</a:t>
            </a:r>
          </a:p>
          <a:p>
            <a:r>
              <a:rPr lang="el-GR" dirty="0" smtClean="0"/>
              <a:t>Ιδρυτές:</a:t>
            </a:r>
            <a:r>
              <a:rPr lang="en-US" dirty="0"/>
              <a:t>Kevin </a:t>
            </a:r>
            <a:r>
              <a:rPr lang="en-US" dirty="0" err="1" smtClean="0"/>
              <a:t>Systrom</a:t>
            </a:r>
            <a:r>
              <a:rPr lang="el-GR" dirty="0" smtClean="0"/>
              <a:t>, </a:t>
            </a:r>
            <a:r>
              <a:rPr lang="en-US" dirty="0"/>
              <a:t>Mike </a:t>
            </a:r>
            <a:r>
              <a:rPr lang="en-US" dirty="0" smtClean="0"/>
              <a:t>Krieger</a:t>
            </a:r>
            <a:endParaRPr lang="el-GR" dirty="0" smtClean="0"/>
          </a:p>
          <a:p>
            <a:r>
              <a:rPr lang="el-GR" dirty="0"/>
              <a:t>Γενικά Χαρακτηριστικά</a:t>
            </a:r>
            <a:r>
              <a:rPr lang="el-GR" dirty="0" smtClean="0"/>
              <a:t>:</a:t>
            </a:r>
            <a:endParaRPr lang="en-US" dirty="0" smtClean="0"/>
          </a:p>
          <a:p>
            <a:pPr lvl="1">
              <a:buFont typeface="Wingdings" panose="05000000000000000000" pitchFamily="2" charset="2"/>
              <a:buChar char="v"/>
            </a:pPr>
            <a:r>
              <a:rPr lang="el-GR" dirty="0" smtClean="0"/>
              <a:t>Ανέβασμα φωτογραφιών, βίντεο και ιστοριών</a:t>
            </a:r>
          </a:p>
          <a:p>
            <a:pPr lvl="1">
              <a:buFont typeface="Wingdings" panose="05000000000000000000" pitchFamily="2" charset="2"/>
              <a:buChar char="v"/>
            </a:pPr>
            <a:r>
              <a:rPr lang="el-GR" dirty="0" smtClean="0">
                <a:solidFill>
                  <a:prstClr val="black"/>
                </a:solidFill>
              </a:rPr>
              <a:t>Ανταλλαγή </a:t>
            </a:r>
            <a:r>
              <a:rPr lang="el-GR" dirty="0">
                <a:solidFill>
                  <a:prstClr val="black"/>
                </a:solidFill>
              </a:rPr>
              <a:t>προσωπικών μηνυμάτων</a:t>
            </a:r>
          </a:p>
          <a:p>
            <a:pPr lvl="1">
              <a:buFont typeface="Wingdings" panose="05000000000000000000" pitchFamily="2" charset="2"/>
              <a:buChar char="v"/>
            </a:pPr>
            <a:r>
              <a:rPr lang="en-US" dirty="0">
                <a:solidFill>
                  <a:prstClr val="black"/>
                </a:solidFill>
              </a:rPr>
              <a:t>Likes</a:t>
            </a:r>
          </a:p>
          <a:p>
            <a:pPr lvl="1">
              <a:buFont typeface="Wingdings" panose="05000000000000000000" pitchFamily="2" charset="2"/>
              <a:buChar char="v"/>
            </a:pPr>
            <a:r>
              <a:rPr lang="el-GR" dirty="0" smtClean="0">
                <a:solidFill>
                  <a:prstClr val="black"/>
                </a:solidFill>
              </a:rPr>
              <a:t>Σχόλια</a:t>
            </a:r>
          </a:p>
          <a:p>
            <a:pPr lvl="1">
              <a:buFont typeface="Wingdings" panose="05000000000000000000" pitchFamily="2" charset="2"/>
              <a:buChar char="v"/>
            </a:pPr>
            <a:r>
              <a:rPr lang="el-GR" dirty="0" smtClean="0">
                <a:solidFill>
                  <a:prstClr val="black"/>
                </a:solidFill>
              </a:rPr>
              <a:t>Εφαρμογή φίλτρων φωτογραφιών</a:t>
            </a:r>
            <a:endParaRPr lang="el-GR" dirty="0">
              <a:solidFill>
                <a:prstClr val="black"/>
              </a:solidFill>
            </a:endParaRPr>
          </a:p>
          <a:p>
            <a:pPr lvl="1">
              <a:buFont typeface="Wingdings" panose="05000000000000000000" pitchFamily="2" charset="2"/>
              <a:buChar char="v"/>
            </a:pPr>
            <a:endParaRPr lang="el-GR" dirty="0" smtClean="0"/>
          </a:p>
          <a:p>
            <a:pPr lvl="1">
              <a:buFont typeface="Wingdings" panose="05000000000000000000" pitchFamily="2" charset="2"/>
              <a:buChar char="v"/>
            </a:pPr>
            <a:endParaRPr lang="el-GR" dirty="0" smtClean="0"/>
          </a:p>
          <a:p>
            <a:pPr lvl="1">
              <a:buFont typeface="Wingdings" panose="05000000000000000000" pitchFamily="2" charset="2"/>
              <a:buChar char="v"/>
            </a:pPr>
            <a:endParaRPr lang="el-GR" dirty="0"/>
          </a:p>
          <a:p>
            <a:endParaRPr lang="el-GR" dirty="0"/>
          </a:p>
          <a:p>
            <a:endParaRPr lang="el-GR" dirty="0"/>
          </a:p>
        </p:txBody>
      </p:sp>
    </p:spTree>
    <p:extLst>
      <p:ext uri="{BB962C8B-B14F-4D97-AF65-F5344CB8AC3E}">
        <p14:creationId xmlns:p14="http://schemas.microsoft.com/office/powerpoint/2010/main" val="389907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Twitter</a:t>
            </a:r>
            <a:endParaRPr lang="el-GR" dirty="0"/>
          </a:p>
        </p:txBody>
      </p:sp>
      <p:sp>
        <p:nvSpPr>
          <p:cNvPr id="3" name="Θέση περιεχομένου 2"/>
          <p:cNvSpPr>
            <a:spLocks noGrp="1"/>
          </p:cNvSpPr>
          <p:nvPr>
            <p:ph idx="1"/>
          </p:nvPr>
        </p:nvSpPr>
        <p:spPr/>
        <p:txBody>
          <a:bodyPr/>
          <a:lstStyle/>
          <a:p>
            <a:r>
              <a:rPr lang="el-GR" dirty="0"/>
              <a:t>Έτος έναρξης: </a:t>
            </a:r>
            <a:r>
              <a:rPr lang="el-GR" dirty="0" smtClean="0"/>
              <a:t>2006</a:t>
            </a:r>
            <a:endParaRPr lang="en-US" dirty="0" smtClean="0"/>
          </a:p>
          <a:p>
            <a:r>
              <a:rPr lang="el-GR" dirty="0" smtClean="0"/>
              <a:t>Αριθμός </a:t>
            </a:r>
            <a:r>
              <a:rPr lang="el-GR" dirty="0"/>
              <a:t>ενεργών </a:t>
            </a:r>
            <a:r>
              <a:rPr lang="el-GR" dirty="0" smtClean="0"/>
              <a:t>χρηστών: 330 εκατομμύρια</a:t>
            </a:r>
          </a:p>
          <a:p>
            <a:r>
              <a:rPr lang="el-GR" dirty="0" smtClean="0"/>
              <a:t>Ιδρυτές: </a:t>
            </a:r>
            <a:r>
              <a:rPr lang="en-US" dirty="0"/>
              <a:t>Jack Dorsey, Noah Glass, Biz Stone και Evan </a:t>
            </a:r>
            <a:r>
              <a:rPr lang="en-US" dirty="0" smtClean="0"/>
              <a:t>Williams</a:t>
            </a:r>
            <a:endParaRPr lang="el-GR" dirty="0" smtClean="0"/>
          </a:p>
          <a:p>
            <a:r>
              <a:rPr lang="el-GR" dirty="0"/>
              <a:t>Γενικά Χαρακτηριστικά</a:t>
            </a:r>
            <a:r>
              <a:rPr lang="el-GR" dirty="0" smtClean="0"/>
              <a:t>:</a:t>
            </a:r>
          </a:p>
          <a:p>
            <a:pPr lvl="1">
              <a:buFont typeface="Wingdings" panose="05000000000000000000" pitchFamily="2" charset="2"/>
              <a:buChar char="v"/>
            </a:pPr>
            <a:r>
              <a:rPr lang="el-GR" dirty="0" smtClean="0"/>
              <a:t>Σύντομα μηνύματα</a:t>
            </a:r>
          </a:p>
          <a:p>
            <a:pPr lvl="1">
              <a:buFont typeface="Wingdings" panose="05000000000000000000" pitchFamily="2" charset="2"/>
              <a:buChar char="v"/>
            </a:pPr>
            <a:r>
              <a:rPr lang="el-GR" dirty="0" err="1" smtClean="0">
                <a:latin typeface="Calibri" panose="020F0502020204030204" pitchFamily="34" charset="0"/>
                <a:ea typeface="Calibri" panose="020F0502020204030204" pitchFamily="34" charset="0"/>
                <a:cs typeface="Times New Roman" panose="02020603050405020304" pitchFamily="18" charset="0"/>
              </a:rPr>
              <a:t>Vine</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βίντεο </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l-GR" dirty="0" smtClean="0">
                <a:latin typeface="Calibri" panose="020F0502020204030204" pitchFamily="34" charset="0"/>
                <a:ea typeface="Calibri" panose="020F0502020204030204" pitchFamily="34" charset="0"/>
                <a:cs typeface="Times New Roman" panose="02020603050405020304" pitchFamily="18" charset="0"/>
              </a:rPr>
              <a:t>σύντομα αστεία βίντεο)</a:t>
            </a:r>
          </a:p>
          <a:p>
            <a:pPr lvl="1">
              <a:buFont typeface="Wingdings" panose="05000000000000000000" pitchFamily="2" charset="2"/>
              <a:buChar char="v"/>
            </a:pPr>
            <a:r>
              <a:rPr lang="el-GR" dirty="0" smtClean="0"/>
              <a:t>Αποθήκευση </a:t>
            </a:r>
            <a:r>
              <a:rPr lang="el-GR" dirty="0"/>
              <a:t>των </a:t>
            </a:r>
            <a:r>
              <a:rPr lang="en-US" dirty="0" smtClean="0"/>
              <a:t>tweet</a:t>
            </a:r>
            <a:endParaRPr lang="el-GR" dirty="0" smtClean="0"/>
          </a:p>
          <a:p>
            <a:pPr lvl="1">
              <a:buFont typeface="Wingdings" panose="05000000000000000000" pitchFamily="2" charset="2"/>
              <a:buChar char="v"/>
            </a:pPr>
            <a:r>
              <a:rPr lang="el-GR" dirty="0" smtClean="0"/>
              <a:t>Ψηφοφορίες βραβείων</a:t>
            </a:r>
          </a:p>
          <a:p>
            <a:pPr marL="457200" lvl="1" indent="0">
              <a:buNone/>
            </a:pPr>
            <a:endParaRPr lang="el-GR" dirty="0" smtClean="0"/>
          </a:p>
          <a:p>
            <a:pPr lvl="1">
              <a:buFont typeface="Wingdings" panose="05000000000000000000" pitchFamily="2" charset="2"/>
              <a:buChar char="v"/>
            </a:pPr>
            <a:endParaRPr lang="el-GR" dirty="0"/>
          </a:p>
          <a:p>
            <a:endParaRPr lang="el-GR" dirty="0"/>
          </a:p>
          <a:p>
            <a:endParaRPr lang="el-GR" dirty="0"/>
          </a:p>
        </p:txBody>
      </p:sp>
    </p:spTree>
    <p:extLst>
      <p:ext uri="{BB962C8B-B14F-4D97-AF65-F5344CB8AC3E}">
        <p14:creationId xmlns:p14="http://schemas.microsoft.com/office/powerpoint/2010/main" val="407830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YouTube</a:t>
            </a:r>
            <a:endParaRPr lang="el-GR" dirty="0"/>
          </a:p>
        </p:txBody>
      </p:sp>
      <p:sp>
        <p:nvSpPr>
          <p:cNvPr id="3" name="Θέση περιεχομένου 2"/>
          <p:cNvSpPr>
            <a:spLocks noGrp="1"/>
          </p:cNvSpPr>
          <p:nvPr>
            <p:ph idx="1"/>
          </p:nvPr>
        </p:nvSpPr>
        <p:spPr/>
        <p:txBody>
          <a:bodyPr/>
          <a:lstStyle/>
          <a:p>
            <a:r>
              <a:rPr lang="el-GR" dirty="0"/>
              <a:t>Έτος έναρξης: </a:t>
            </a:r>
            <a:r>
              <a:rPr lang="el-GR" dirty="0" smtClean="0"/>
              <a:t>2005</a:t>
            </a:r>
            <a:endParaRPr lang="en-US" dirty="0" smtClean="0"/>
          </a:p>
          <a:p>
            <a:r>
              <a:rPr lang="el-GR" dirty="0" smtClean="0"/>
              <a:t>Αριθμός </a:t>
            </a:r>
            <a:r>
              <a:rPr lang="el-GR" dirty="0"/>
              <a:t>ενεργών </a:t>
            </a:r>
            <a:r>
              <a:rPr lang="el-GR" dirty="0" smtClean="0"/>
              <a:t>χρηστών: 1.5 δισεκατομμύρια</a:t>
            </a:r>
          </a:p>
          <a:p>
            <a:r>
              <a:rPr lang="el-GR" dirty="0" smtClean="0"/>
              <a:t>Ιδρυτές: </a:t>
            </a:r>
            <a:r>
              <a:rPr lang="en-US" dirty="0" smtClean="0"/>
              <a:t>Steve </a:t>
            </a:r>
            <a:r>
              <a:rPr lang="en-US" dirty="0"/>
              <a:t>Chen, Jawed Karim </a:t>
            </a:r>
            <a:r>
              <a:rPr lang="el-GR" dirty="0"/>
              <a:t>και </a:t>
            </a:r>
            <a:r>
              <a:rPr lang="en-US" dirty="0"/>
              <a:t>Chad </a:t>
            </a:r>
            <a:r>
              <a:rPr lang="en-US" dirty="0" smtClean="0"/>
              <a:t>Hurley</a:t>
            </a:r>
            <a:endParaRPr lang="el-GR" dirty="0" smtClean="0"/>
          </a:p>
          <a:p>
            <a:r>
              <a:rPr lang="el-GR" dirty="0"/>
              <a:t>Γενικά Χαρακτηριστικά</a:t>
            </a:r>
            <a:r>
              <a:rPr lang="el-GR" dirty="0" smtClean="0"/>
              <a:t>:</a:t>
            </a:r>
          </a:p>
          <a:p>
            <a:pPr lvl="1">
              <a:buFont typeface="Wingdings" panose="05000000000000000000" pitchFamily="2" charset="2"/>
              <a:buChar char="v"/>
            </a:pPr>
            <a:r>
              <a:rPr lang="el-GR" dirty="0" smtClean="0"/>
              <a:t>Ανέβασμα βίντεο</a:t>
            </a:r>
          </a:p>
          <a:p>
            <a:pPr lvl="1">
              <a:buFont typeface="Wingdings" panose="05000000000000000000" pitchFamily="2" charset="2"/>
              <a:buChar char="v"/>
            </a:pPr>
            <a:r>
              <a:rPr lang="en-US" dirty="0" smtClean="0"/>
              <a:t>Likes</a:t>
            </a:r>
            <a:r>
              <a:rPr lang="el-GR" dirty="0" smtClean="0"/>
              <a:t>/</a:t>
            </a:r>
            <a:r>
              <a:rPr lang="en-US" dirty="0" smtClean="0"/>
              <a:t>Dislike</a:t>
            </a:r>
          </a:p>
          <a:p>
            <a:pPr lvl="1">
              <a:buFont typeface="Wingdings" panose="05000000000000000000" pitchFamily="2" charset="2"/>
              <a:buChar char="v"/>
            </a:pPr>
            <a:r>
              <a:rPr lang="el-GR" dirty="0" smtClean="0"/>
              <a:t>Σχόλια</a:t>
            </a:r>
          </a:p>
          <a:p>
            <a:pPr lvl="1">
              <a:buFont typeface="Wingdings" panose="05000000000000000000" pitchFamily="2" charset="2"/>
              <a:buChar char="v"/>
            </a:pPr>
            <a:r>
              <a:rPr lang="el-GR" dirty="0" smtClean="0"/>
              <a:t>Αναπαραγωγή/προβολή βίντεο</a:t>
            </a:r>
          </a:p>
          <a:p>
            <a:pPr lvl="1">
              <a:buFont typeface="Wingdings" panose="05000000000000000000" pitchFamily="2" charset="2"/>
              <a:buChar char="v"/>
            </a:pPr>
            <a:endParaRPr lang="el-GR" dirty="0" smtClean="0"/>
          </a:p>
          <a:p>
            <a:pPr lvl="1">
              <a:buFont typeface="Wingdings" panose="05000000000000000000" pitchFamily="2" charset="2"/>
              <a:buChar char="v"/>
            </a:pPr>
            <a:endParaRPr lang="el-GR" dirty="0"/>
          </a:p>
          <a:p>
            <a:endParaRPr lang="el-GR" dirty="0"/>
          </a:p>
          <a:p>
            <a:endParaRPr lang="el-GR" dirty="0"/>
          </a:p>
        </p:txBody>
      </p:sp>
    </p:spTree>
    <p:extLst>
      <p:ext uri="{BB962C8B-B14F-4D97-AF65-F5344CB8AC3E}">
        <p14:creationId xmlns:p14="http://schemas.microsoft.com/office/powerpoint/2010/main" val="219141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LinkedIn</a:t>
            </a:r>
            <a:endParaRPr lang="el-GR" dirty="0"/>
          </a:p>
        </p:txBody>
      </p:sp>
      <p:sp>
        <p:nvSpPr>
          <p:cNvPr id="3" name="Θέση περιεχομένου 2"/>
          <p:cNvSpPr>
            <a:spLocks noGrp="1"/>
          </p:cNvSpPr>
          <p:nvPr>
            <p:ph idx="1"/>
          </p:nvPr>
        </p:nvSpPr>
        <p:spPr/>
        <p:txBody>
          <a:bodyPr/>
          <a:lstStyle/>
          <a:p>
            <a:r>
              <a:rPr lang="el-GR" dirty="0">
                <a:solidFill>
                  <a:prstClr val="black"/>
                </a:solidFill>
              </a:rPr>
              <a:t>Έτος έναρξης: </a:t>
            </a:r>
            <a:r>
              <a:rPr lang="el-GR" dirty="0" smtClean="0">
                <a:solidFill>
                  <a:prstClr val="black"/>
                </a:solidFill>
              </a:rPr>
              <a:t>2002</a:t>
            </a:r>
            <a:endParaRPr lang="en-US" dirty="0">
              <a:solidFill>
                <a:prstClr val="black"/>
              </a:solidFill>
            </a:endParaRPr>
          </a:p>
          <a:p>
            <a:pPr lvl="0"/>
            <a:r>
              <a:rPr lang="el-GR" dirty="0">
                <a:solidFill>
                  <a:prstClr val="black"/>
                </a:solidFill>
              </a:rPr>
              <a:t>Αριθμός ενεργών χρηστών: </a:t>
            </a:r>
            <a:r>
              <a:rPr lang="en-US" dirty="0" smtClean="0">
                <a:solidFill>
                  <a:prstClr val="black"/>
                </a:solidFill>
              </a:rPr>
              <a:t>250 </a:t>
            </a:r>
            <a:r>
              <a:rPr lang="el-GR" dirty="0" smtClean="0">
                <a:solidFill>
                  <a:prstClr val="black"/>
                </a:solidFill>
              </a:rPr>
              <a:t>εκατομμύρια</a:t>
            </a:r>
            <a:endParaRPr lang="el-GR" dirty="0">
              <a:solidFill>
                <a:prstClr val="black"/>
              </a:solidFill>
            </a:endParaRPr>
          </a:p>
          <a:p>
            <a:pPr lvl="0"/>
            <a:r>
              <a:rPr lang="el-GR" dirty="0">
                <a:solidFill>
                  <a:prstClr val="black"/>
                </a:solidFill>
              </a:rPr>
              <a:t>Ιδρυτές: </a:t>
            </a:r>
            <a:r>
              <a:rPr lang="el-GR" dirty="0" err="1">
                <a:solidFill>
                  <a:prstClr val="black"/>
                </a:solidFill>
              </a:rPr>
              <a:t>Ρέιντ</a:t>
            </a:r>
            <a:r>
              <a:rPr lang="el-GR" dirty="0">
                <a:solidFill>
                  <a:prstClr val="black"/>
                </a:solidFill>
              </a:rPr>
              <a:t> Χόφμαν</a:t>
            </a:r>
          </a:p>
          <a:p>
            <a:pPr lvl="0"/>
            <a:r>
              <a:rPr lang="el-GR" dirty="0" smtClean="0">
                <a:solidFill>
                  <a:prstClr val="black"/>
                </a:solidFill>
              </a:rPr>
              <a:t>Γενικά Χαρακτηριστικά</a:t>
            </a:r>
            <a:r>
              <a:rPr lang="en-US" dirty="0" smtClean="0">
                <a:solidFill>
                  <a:prstClr val="black"/>
                </a:solidFill>
              </a:rPr>
              <a:t>:</a:t>
            </a:r>
          </a:p>
          <a:p>
            <a:pPr marL="806450" lvl="1" indent="-188913" defTabSz="773113">
              <a:buFont typeface="Wingdings" panose="05000000000000000000" pitchFamily="2" charset="2"/>
              <a:buChar char="v"/>
              <a:tabLst>
                <a:tab pos="712788" algn="l"/>
              </a:tabLst>
            </a:pPr>
            <a:r>
              <a:rPr lang="el-GR" dirty="0"/>
              <a:t>Εύρεση Εργασίας</a:t>
            </a:r>
          </a:p>
          <a:p>
            <a:pPr marL="806450" lvl="1" indent="-188913" defTabSz="773113">
              <a:buFont typeface="Wingdings" panose="05000000000000000000" pitchFamily="2" charset="2"/>
              <a:buChar char="v"/>
              <a:tabLst>
                <a:tab pos="712788" algn="l"/>
              </a:tabLst>
            </a:pPr>
            <a:r>
              <a:rPr lang="el-GR" dirty="0" smtClean="0"/>
              <a:t>Λεπτομερή Παρουσίαση Εργασιακής Εμπειρίας</a:t>
            </a:r>
          </a:p>
          <a:p>
            <a:pPr marL="806450" lvl="1" indent="-188913" defTabSz="773113">
              <a:buFont typeface="Wingdings" panose="05000000000000000000" pitchFamily="2" charset="2"/>
              <a:buChar char="v"/>
              <a:tabLst>
                <a:tab pos="712788" algn="l"/>
              </a:tabLst>
            </a:pPr>
            <a:r>
              <a:rPr lang="el-GR" dirty="0" smtClean="0"/>
              <a:t>Συστάσεις Από Συναδέλφους</a:t>
            </a:r>
          </a:p>
          <a:p>
            <a:pPr marL="806450" lvl="1" indent="-188913" defTabSz="773113">
              <a:buFont typeface="Wingdings" panose="05000000000000000000" pitchFamily="2" charset="2"/>
              <a:buChar char="v"/>
              <a:tabLst>
                <a:tab pos="712788" algn="l"/>
              </a:tabLst>
            </a:pPr>
            <a:endParaRPr lang="el-GR" dirty="0" smtClean="0"/>
          </a:p>
          <a:p>
            <a:pPr marL="806450" lvl="1" indent="-188913" defTabSz="773113">
              <a:buFont typeface="Wingdings" panose="05000000000000000000" pitchFamily="2" charset="2"/>
              <a:buChar char="v"/>
              <a:tabLst>
                <a:tab pos="712788" algn="l"/>
              </a:tabLst>
            </a:pPr>
            <a:endParaRPr lang="el-GR" dirty="0"/>
          </a:p>
          <a:p>
            <a:pPr lvl="0"/>
            <a:endParaRPr lang="en-US" dirty="0" smtClean="0">
              <a:solidFill>
                <a:prstClr val="black"/>
              </a:solidFill>
            </a:endParaRPr>
          </a:p>
          <a:p>
            <a:pPr lvl="0"/>
            <a:endParaRPr lang="en-US" dirty="0" smtClean="0">
              <a:solidFill>
                <a:prstClr val="black"/>
              </a:solidFill>
            </a:endParaRPr>
          </a:p>
          <a:p>
            <a:pPr lvl="0"/>
            <a:endParaRPr lang="el-GR" dirty="0">
              <a:solidFill>
                <a:prstClr val="black"/>
              </a:solidFill>
            </a:endParaRPr>
          </a:p>
          <a:p>
            <a:endParaRPr lang="el-GR" dirty="0"/>
          </a:p>
        </p:txBody>
      </p:sp>
    </p:spTree>
    <p:extLst>
      <p:ext uri="{BB962C8B-B14F-4D97-AF65-F5344CB8AC3E}">
        <p14:creationId xmlns:p14="http://schemas.microsoft.com/office/powerpoint/2010/main" val="37219791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706</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Symbol</vt:lpstr>
      <vt:lpstr>Times New Roman</vt:lpstr>
      <vt:lpstr>Wingdings</vt:lpstr>
      <vt:lpstr>Θέμα του Office</vt:lpstr>
      <vt:lpstr>Μέσα Κοινωνικής Δικτύωσης</vt:lpstr>
      <vt:lpstr>Εισαγωγή</vt:lpstr>
      <vt:lpstr>Ιστορικά Στοιχεία</vt:lpstr>
      <vt:lpstr>Δημοφιλή Μέσα Κοινωνικής Δικτύωσης</vt:lpstr>
      <vt:lpstr>Facebook</vt:lpstr>
      <vt:lpstr>Instagram</vt:lpstr>
      <vt:lpstr>Twitter</vt:lpstr>
      <vt:lpstr>YouTube</vt:lpstr>
      <vt:lpstr>LinkedIn</vt:lpstr>
      <vt:lpstr>Σύγκριση</vt:lpstr>
      <vt:lpstr>Πλεονεκτήματα</vt:lpstr>
      <vt:lpstr>Μειονεκτήματα</vt:lpstr>
      <vt:lpstr>PowerPoint Presentation</vt:lpstr>
      <vt:lpstr>Κοινωνικά Δίκτυα Και Ψυχολογία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Μέσα Κοινωνικής Δικτύωσης</dc:title>
  <dc:creator>user3</dc:creator>
  <cp:lastModifiedBy>κωστης</cp:lastModifiedBy>
  <cp:revision>29</cp:revision>
  <dcterms:created xsi:type="dcterms:W3CDTF">2017-12-08T10:49:56Z</dcterms:created>
  <dcterms:modified xsi:type="dcterms:W3CDTF">2020-06-19T08:32:22Z</dcterms:modified>
</cp:coreProperties>
</file>