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1B314BE1-AB8B-4889-BBE3-EFC7D38A8172}" type="datetimeFigureOut">
              <a:rPr lang="el-GR" smtClean="0"/>
              <a:t>22/5/2018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40EA6EA-B9C4-4E62-884F-1323DC81210F}" type="slidenum">
              <a:rPr lang="el-GR" smtClean="0"/>
              <a:t>‹#›</a:t>
            </a:fld>
            <a:endParaRPr lang="el-GR"/>
          </a:p>
        </p:txBody>
      </p:sp>
    </p:spTree>
    <p:extLst>
      <p:ext uri="{BB962C8B-B14F-4D97-AF65-F5344CB8AC3E}">
        <p14:creationId xmlns:p14="http://schemas.microsoft.com/office/powerpoint/2010/main" val="3307716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B314BE1-AB8B-4889-BBE3-EFC7D38A8172}" type="datetimeFigureOut">
              <a:rPr lang="el-GR" smtClean="0"/>
              <a:t>22/5/2018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40EA6EA-B9C4-4E62-884F-1323DC81210F}" type="slidenum">
              <a:rPr lang="el-GR" smtClean="0"/>
              <a:t>‹#›</a:t>
            </a:fld>
            <a:endParaRPr lang="el-GR"/>
          </a:p>
        </p:txBody>
      </p:sp>
    </p:spTree>
    <p:extLst>
      <p:ext uri="{BB962C8B-B14F-4D97-AF65-F5344CB8AC3E}">
        <p14:creationId xmlns:p14="http://schemas.microsoft.com/office/powerpoint/2010/main" val="1509821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B314BE1-AB8B-4889-BBE3-EFC7D38A8172}" type="datetimeFigureOut">
              <a:rPr lang="el-GR" smtClean="0"/>
              <a:t>22/5/2018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40EA6EA-B9C4-4E62-884F-1323DC81210F}" type="slidenum">
              <a:rPr lang="el-GR" smtClean="0"/>
              <a:t>‹#›</a:t>
            </a:fld>
            <a:endParaRPr lang="el-GR"/>
          </a:p>
        </p:txBody>
      </p:sp>
    </p:spTree>
    <p:extLst>
      <p:ext uri="{BB962C8B-B14F-4D97-AF65-F5344CB8AC3E}">
        <p14:creationId xmlns:p14="http://schemas.microsoft.com/office/powerpoint/2010/main" val="1414631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1B314BE1-AB8B-4889-BBE3-EFC7D38A8172}" type="datetimeFigureOut">
              <a:rPr lang="el-GR" smtClean="0"/>
              <a:t>22/5/2018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40EA6EA-B9C4-4E62-884F-1323DC81210F}" type="slidenum">
              <a:rPr lang="el-GR" smtClean="0"/>
              <a:t>‹#›</a:t>
            </a:fld>
            <a:endParaRPr lang="el-GR"/>
          </a:p>
        </p:txBody>
      </p:sp>
    </p:spTree>
    <p:extLst>
      <p:ext uri="{BB962C8B-B14F-4D97-AF65-F5344CB8AC3E}">
        <p14:creationId xmlns:p14="http://schemas.microsoft.com/office/powerpoint/2010/main" val="2170184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1B314BE1-AB8B-4889-BBE3-EFC7D38A8172}" type="datetimeFigureOut">
              <a:rPr lang="el-GR" smtClean="0"/>
              <a:t>22/5/2018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740EA6EA-B9C4-4E62-884F-1323DC81210F}" type="slidenum">
              <a:rPr lang="el-GR" smtClean="0"/>
              <a:t>‹#›</a:t>
            </a:fld>
            <a:endParaRPr lang="el-GR"/>
          </a:p>
        </p:txBody>
      </p:sp>
    </p:spTree>
    <p:extLst>
      <p:ext uri="{BB962C8B-B14F-4D97-AF65-F5344CB8AC3E}">
        <p14:creationId xmlns:p14="http://schemas.microsoft.com/office/powerpoint/2010/main" val="1125604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1B314BE1-AB8B-4889-BBE3-EFC7D38A8172}" type="datetimeFigureOut">
              <a:rPr lang="el-GR" smtClean="0"/>
              <a:t>22/5/2018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40EA6EA-B9C4-4E62-884F-1323DC81210F}" type="slidenum">
              <a:rPr lang="el-GR" smtClean="0"/>
              <a:t>‹#›</a:t>
            </a:fld>
            <a:endParaRPr lang="el-GR"/>
          </a:p>
        </p:txBody>
      </p:sp>
    </p:spTree>
    <p:extLst>
      <p:ext uri="{BB962C8B-B14F-4D97-AF65-F5344CB8AC3E}">
        <p14:creationId xmlns:p14="http://schemas.microsoft.com/office/powerpoint/2010/main" val="243774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1B314BE1-AB8B-4889-BBE3-EFC7D38A8172}" type="datetimeFigureOut">
              <a:rPr lang="el-GR" smtClean="0"/>
              <a:t>22/5/2018</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740EA6EA-B9C4-4E62-884F-1323DC81210F}" type="slidenum">
              <a:rPr lang="el-GR" smtClean="0"/>
              <a:t>‹#›</a:t>
            </a:fld>
            <a:endParaRPr lang="el-GR"/>
          </a:p>
        </p:txBody>
      </p:sp>
    </p:spTree>
    <p:extLst>
      <p:ext uri="{BB962C8B-B14F-4D97-AF65-F5344CB8AC3E}">
        <p14:creationId xmlns:p14="http://schemas.microsoft.com/office/powerpoint/2010/main" val="1041100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1B314BE1-AB8B-4889-BBE3-EFC7D38A8172}" type="datetimeFigureOut">
              <a:rPr lang="el-GR" smtClean="0"/>
              <a:t>22/5/2018</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740EA6EA-B9C4-4E62-884F-1323DC81210F}" type="slidenum">
              <a:rPr lang="el-GR" smtClean="0"/>
              <a:t>‹#›</a:t>
            </a:fld>
            <a:endParaRPr lang="el-GR"/>
          </a:p>
        </p:txBody>
      </p:sp>
    </p:spTree>
    <p:extLst>
      <p:ext uri="{BB962C8B-B14F-4D97-AF65-F5344CB8AC3E}">
        <p14:creationId xmlns:p14="http://schemas.microsoft.com/office/powerpoint/2010/main" val="726269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1B314BE1-AB8B-4889-BBE3-EFC7D38A8172}" type="datetimeFigureOut">
              <a:rPr lang="el-GR" smtClean="0"/>
              <a:t>22/5/2018</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740EA6EA-B9C4-4E62-884F-1323DC81210F}" type="slidenum">
              <a:rPr lang="el-GR" smtClean="0"/>
              <a:t>‹#›</a:t>
            </a:fld>
            <a:endParaRPr lang="el-GR"/>
          </a:p>
        </p:txBody>
      </p:sp>
    </p:spTree>
    <p:extLst>
      <p:ext uri="{BB962C8B-B14F-4D97-AF65-F5344CB8AC3E}">
        <p14:creationId xmlns:p14="http://schemas.microsoft.com/office/powerpoint/2010/main" val="2141362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B314BE1-AB8B-4889-BBE3-EFC7D38A8172}" type="datetimeFigureOut">
              <a:rPr lang="el-GR" smtClean="0"/>
              <a:t>22/5/2018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40EA6EA-B9C4-4E62-884F-1323DC81210F}" type="slidenum">
              <a:rPr lang="el-GR" smtClean="0"/>
              <a:t>‹#›</a:t>
            </a:fld>
            <a:endParaRPr lang="el-GR"/>
          </a:p>
        </p:txBody>
      </p:sp>
    </p:spTree>
    <p:extLst>
      <p:ext uri="{BB962C8B-B14F-4D97-AF65-F5344CB8AC3E}">
        <p14:creationId xmlns:p14="http://schemas.microsoft.com/office/powerpoint/2010/main" val="268406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1B314BE1-AB8B-4889-BBE3-EFC7D38A8172}" type="datetimeFigureOut">
              <a:rPr lang="el-GR" smtClean="0"/>
              <a:t>22/5/2018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740EA6EA-B9C4-4E62-884F-1323DC81210F}" type="slidenum">
              <a:rPr lang="el-GR" smtClean="0"/>
              <a:t>‹#›</a:t>
            </a:fld>
            <a:endParaRPr lang="el-GR"/>
          </a:p>
        </p:txBody>
      </p:sp>
    </p:spTree>
    <p:extLst>
      <p:ext uri="{BB962C8B-B14F-4D97-AF65-F5344CB8AC3E}">
        <p14:creationId xmlns:p14="http://schemas.microsoft.com/office/powerpoint/2010/main" val="1647714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314BE1-AB8B-4889-BBE3-EFC7D38A8172}" type="datetimeFigureOut">
              <a:rPr lang="el-GR" smtClean="0"/>
              <a:t>22/5/2018</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EA6EA-B9C4-4E62-884F-1323DC81210F}" type="slidenum">
              <a:rPr lang="el-GR" smtClean="0"/>
              <a:t>‹#›</a:t>
            </a:fld>
            <a:endParaRPr lang="el-GR"/>
          </a:p>
        </p:txBody>
      </p:sp>
    </p:spTree>
    <p:extLst>
      <p:ext uri="{BB962C8B-B14F-4D97-AF65-F5344CB8AC3E}">
        <p14:creationId xmlns:p14="http://schemas.microsoft.com/office/powerpoint/2010/main" val="775887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78000">
              <a:schemeClr val="accent6">
                <a:lumMod val="60000"/>
                <a:lumOff val="40000"/>
              </a:schemeClr>
            </a:gs>
            <a:gs pos="35000">
              <a:schemeClr val="accent5">
                <a:lumMod val="60000"/>
                <a:lumOff val="40000"/>
              </a:schemeClr>
            </a:gs>
            <a:gs pos="4000">
              <a:srgbClr val="7030A0"/>
            </a:gs>
            <a:gs pos="94000">
              <a:schemeClr val="tx2">
                <a:lumMod val="40000"/>
                <a:lumOff val="60000"/>
              </a:schemeClr>
            </a:gs>
            <a:gs pos="5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sz="6600" b="1" dirty="0" smtClean="0"/>
              <a:t>Ο ΚΑΛΛΩΠΙΣΜΟΣ ΣΤΑ ΒΑΘΗ ΤΩΝ ΑΙΩΝΩΝ</a:t>
            </a:r>
            <a:endParaRPr lang="el-GR" sz="6600" b="1" dirty="0"/>
          </a:p>
        </p:txBody>
      </p:sp>
      <p:sp>
        <p:nvSpPr>
          <p:cNvPr id="3" name="Υπότιτλος 2"/>
          <p:cNvSpPr>
            <a:spLocks noGrp="1"/>
          </p:cNvSpPr>
          <p:nvPr>
            <p:ph type="subTitle" idx="1"/>
          </p:nvPr>
        </p:nvSpPr>
        <p:spPr/>
        <p:txBody>
          <a:bodyPr/>
          <a:lstStyle/>
          <a:p>
            <a:r>
              <a:rPr lang="el-GR" dirty="0" smtClean="0"/>
              <a:t>Β’ Γυμνασίου </a:t>
            </a:r>
            <a:endParaRPr lang="el-GR" dirty="0"/>
          </a:p>
        </p:txBody>
      </p:sp>
    </p:spTree>
    <p:extLst>
      <p:ext uri="{BB962C8B-B14F-4D97-AF65-F5344CB8AC3E}">
        <p14:creationId xmlns:p14="http://schemas.microsoft.com/office/powerpoint/2010/main" val="1333881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67000">
              <a:schemeClr val="accent6">
                <a:lumMod val="60000"/>
                <a:lumOff val="40000"/>
              </a:schemeClr>
            </a:gs>
            <a:gs pos="35000">
              <a:schemeClr val="accent5">
                <a:lumMod val="60000"/>
                <a:lumOff val="40000"/>
              </a:schemeClr>
            </a:gs>
            <a:gs pos="0">
              <a:srgbClr val="7030A0"/>
            </a:gs>
            <a:gs pos="94000">
              <a:schemeClr val="tx2">
                <a:lumMod val="40000"/>
                <a:lumOff val="60000"/>
              </a:schemeClr>
            </a:gs>
            <a:gs pos="50000">
              <a:schemeClr val="accent1">
                <a:lumMod val="60000"/>
                <a:lumOff val="40000"/>
              </a:schemeClr>
            </a:gs>
          </a:gsLst>
          <a:lin ang="5400000" scaled="1"/>
        </a:gradFill>
        <a:effectLst/>
      </p:bgPr>
    </p:bg>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normAutofit/>
          </a:bodyPr>
          <a:lstStyle/>
          <a:p>
            <a:pPr algn="ctr"/>
            <a:r>
              <a:rPr lang="el-GR" sz="6600" dirty="0" smtClean="0"/>
              <a:t>ΠΕΡΙΕΧΟΜΕΝΑ:</a:t>
            </a:r>
            <a:endParaRPr lang="el-GR" sz="6600" dirty="0"/>
          </a:p>
        </p:txBody>
      </p:sp>
      <p:sp>
        <p:nvSpPr>
          <p:cNvPr id="6" name="Θέση περιεχομένου 5"/>
          <p:cNvSpPr>
            <a:spLocks noGrp="1"/>
          </p:cNvSpPr>
          <p:nvPr>
            <p:ph idx="1"/>
          </p:nvPr>
        </p:nvSpPr>
        <p:spPr>
          <a:xfrm>
            <a:off x="838200" y="1336228"/>
            <a:ext cx="10515600" cy="5618364"/>
          </a:xfrm>
        </p:spPr>
        <p:txBody>
          <a:bodyPr>
            <a:normAutofit/>
          </a:bodyPr>
          <a:lstStyle/>
          <a:p>
            <a:r>
              <a:rPr lang="el-GR" dirty="0" smtClean="0"/>
              <a:t>Καλλωπισμός στην Αρχαία Ελλάδα</a:t>
            </a:r>
          </a:p>
          <a:p>
            <a:pPr lvl="1">
              <a:buFont typeface="Wingdings" panose="05000000000000000000" pitchFamily="2" charset="2"/>
              <a:buChar char="v"/>
            </a:pPr>
            <a:r>
              <a:rPr lang="en-US" dirty="0" smtClean="0"/>
              <a:t>Make up</a:t>
            </a:r>
          </a:p>
          <a:p>
            <a:pPr lvl="1">
              <a:buFont typeface="Wingdings" panose="05000000000000000000" pitchFamily="2" charset="2"/>
              <a:buChar char="v"/>
            </a:pPr>
            <a:r>
              <a:rPr lang="el-GR" dirty="0" smtClean="0"/>
              <a:t>Περιποίηση </a:t>
            </a:r>
            <a:r>
              <a:rPr lang="el-GR" dirty="0" smtClean="0"/>
              <a:t>μαλλιών</a:t>
            </a:r>
          </a:p>
          <a:p>
            <a:pPr lvl="1">
              <a:buFont typeface="Wingdings" panose="05000000000000000000" pitchFamily="2" charset="2"/>
              <a:buChar char="v"/>
            </a:pPr>
            <a:r>
              <a:rPr lang="el-GR" dirty="0" smtClean="0"/>
              <a:t>Ενδυμασίες</a:t>
            </a:r>
            <a:endParaRPr lang="el-GR" dirty="0" smtClean="0"/>
          </a:p>
          <a:p>
            <a:r>
              <a:rPr lang="el-GR" dirty="0" smtClean="0"/>
              <a:t>Καλλωπισμός στην Αρχαία Αίγυπτο </a:t>
            </a:r>
          </a:p>
          <a:p>
            <a:pPr lvl="1">
              <a:buFont typeface="Wingdings" panose="05000000000000000000" pitchFamily="2" charset="2"/>
              <a:buChar char="v"/>
            </a:pPr>
            <a:r>
              <a:rPr lang="el-GR" dirty="0" smtClean="0"/>
              <a:t>Κλεοπάτρα</a:t>
            </a:r>
          </a:p>
          <a:p>
            <a:pPr lvl="1">
              <a:buFont typeface="Wingdings" panose="05000000000000000000" pitchFamily="2" charset="2"/>
              <a:buChar char="v"/>
            </a:pPr>
            <a:r>
              <a:rPr lang="el-GR" dirty="0" smtClean="0"/>
              <a:t>Κοσμήματα</a:t>
            </a:r>
            <a:endParaRPr lang="el-GR" dirty="0" smtClean="0"/>
          </a:p>
          <a:p>
            <a:pPr lvl="1">
              <a:buFont typeface="Wingdings" panose="05000000000000000000" pitchFamily="2" charset="2"/>
              <a:buChar char="v"/>
            </a:pPr>
            <a:r>
              <a:rPr lang="el-GR" dirty="0" smtClean="0"/>
              <a:t>Αρώματα</a:t>
            </a:r>
          </a:p>
          <a:p>
            <a:r>
              <a:rPr lang="el-GR" dirty="0" smtClean="0"/>
              <a:t>Καλλωπισμός στο Βυζάντιο</a:t>
            </a:r>
          </a:p>
          <a:p>
            <a:pPr lvl="1">
              <a:buFont typeface="Wingdings" panose="05000000000000000000" pitchFamily="2" charset="2"/>
              <a:buChar char="v"/>
            </a:pPr>
            <a:r>
              <a:rPr lang="el-GR" dirty="0" smtClean="0"/>
              <a:t>Σπα </a:t>
            </a:r>
          </a:p>
          <a:p>
            <a:pPr lvl="1">
              <a:buFont typeface="Wingdings" panose="05000000000000000000" pitchFamily="2" charset="2"/>
              <a:buChar char="v"/>
            </a:pPr>
            <a:r>
              <a:rPr lang="el-GR" dirty="0" smtClean="0"/>
              <a:t>Λουτρά </a:t>
            </a:r>
          </a:p>
          <a:p>
            <a:r>
              <a:rPr lang="el-GR" dirty="0" smtClean="0"/>
              <a:t>Καλλωπισμός στην σύγχρονη εποχή</a:t>
            </a:r>
          </a:p>
          <a:p>
            <a:endParaRPr lang="el-GR" dirty="0" smtClean="0"/>
          </a:p>
          <a:p>
            <a:pPr lvl="1">
              <a:buFont typeface="Wingdings" panose="05000000000000000000" pitchFamily="2" charset="2"/>
              <a:buChar char="v"/>
            </a:pPr>
            <a:endParaRPr lang="el-GR" dirty="0" smtClean="0"/>
          </a:p>
          <a:p>
            <a:pPr marL="0" indent="0">
              <a:buNone/>
            </a:pPr>
            <a:endParaRPr lang="el-GR" dirty="0" smtClean="0"/>
          </a:p>
          <a:p>
            <a:pPr marL="0" indent="0">
              <a:buNone/>
            </a:pPr>
            <a:endParaRPr lang="el-GR" dirty="0"/>
          </a:p>
        </p:txBody>
      </p:sp>
    </p:spTree>
    <p:extLst>
      <p:ext uri="{BB962C8B-B14F-4D97-AF65-F5344CB8AC3E}">
        <p14:creationId xmlns:p14="http://schemas.microsoft.com/office/powerpoint/2010/main" val="1941255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chor="b"/>
          <a:lstStyle/>
          <a:p>
            <a:pPr algn="ctr"/>
            <a:r>
              <a:rPr lang="el-GR" dirty="0" smtClean="0"/>
              <a:t>Καλλωπισμός στην Αρχαία Ελλάδα</a:t>
            </a:r>
            <a:br>
              <a:rPr lang="el-GR" dirty="0" smtClean="0"/>
            </a:br>
            <a:endParaRPr lang="el-GR" dirty="0"/>
          </a:p>
        </p:txBody>
      </p:sp>
      <p:pic>
        <p:nvPicPr>
          <p:cNvPr id="5" name="Θέση εικόνας 4"/>
          <p:cNvPicPr>
            <a:picLocks noGrp="1" noChangeAspect="1"/>
          </p:cNvPicPr>
          <p:nvPr>
            <p:ph type="pic" idx="1"/>
          </p:nvPr>
        </p:nvPicPr>
        <p:blipFill>
          <a:blip r:embed="rId2">
            <a:extLst>
              <a:ext uri="{28A0092B-C50C-407E-A947-70E740481C1C}">
                <a14:useLocalDpi xmlns:a14="http://schemas.microsoft.com/office/drawing/2010/main" val="0"/>
              </a:ext>
            </a:extLst>
          </a:blip>
          <a:srcRect t="581" b="581"/>
          <a:stretch>
            <a:fillRect/>
          </a:stretch>
        </p:blipFill>
        <p:spPr>
          <a:xfrm>
            <a:off x="5769737" y="1056068"/>
            <a:ext cx="6172200" cy="4873625"/>
          </a:xfrm>
        </p:spPr>
      </p:pic>
      <p:sp>
        <p:nvSpPr>
          <p:cNvPr id="4" name="Θέση κειμένου 3"/>
          <p:cNvSpPr>
            <a:spLocks noGrp="1"/>
          </p:cNvSpPr>
          <p:nvPr>
            <p:ph type="body" sz="half" idx="2"/>
          </p:nvPr>
        </p:nvSpPr>
        <p:spPr>
          <a:xfrm>
            <a:off x="412125" y="2057400"/>
            <a:ext cx="5460642" cy="4800600"/>
          </a:xfrm>
        </p:spPr>
        <p:txBody>
          <a:bodyPr>
            <a:normAutofit/>
          </a:bodyPr>
          <a:lstStyle/>
          <a:p>
            <a:r>
              <a:rPr lang="el-GR" dirty="0">
                <a:solidFill>
                  <a:schemeClr val="tx2">
                    <a:lumMod val="50000"/>
                  </a:schemeClr>
                </a:solidFill>
              </a:rPr>
              <a:t>Το μακιγιάζ στους ομηρικούς χρόνους ήταν πολύ διακριτικό. Προτιμούσαν το λευκό δέρμα και για να το πετύχουν αυτό χρησιμοποιούσαν τον </a:t>
            </a:r>
            <a:r>
              <a:rPr lang="el-GR" dirty="0" err="1">
                <a:solidFill>
                  <a:schemeClr val="tx2">
                    <a:lumMod val="50000"/>
                  </a:schemeClr>
                </a:solidFill>
              </a:rPr>
              <a:t>ψίμυθοκαι</a:t>
            </a:r>
            <a:r>
              <a:rPr lang="el-GR" dirty="0">
                <a:solidFill>
                  <a:schemeClr val="tx2">
                    <a:lumMod val="50000"/>
                  </a:schemeClr>
                </a:solidFill>
              </a:rPr>
              <a:t> ήταν σκόνη ανθρακικού μόλυβδου. Αυτό ήταν πολύ καταστρεπτικό για το δέρμα </a:t>
            </a:r>
            <a:r>
              <a:rPr lang="el-GR" dirty="0" err="1">
                <a:solidFill>
                  <a:schemeClr val="tx2">
                    <a:lumMod val="50000"/>
                  </a:schemeClr>
                </a:solidFill>
              </a:rPr>
              <a:t>γι</a:t>
            </a:r>
            <a:r>
              <a:rPr lang="el-GR" dirty="0">
                <a:solidFill>
                  <a:schemeClr val="tx2">
                    <a:lumMod val="50000"/>
                  </a:schemeClr>
                </a:solidFill>
              </a:rPr>
              <a:t> αυτό και αργότερα αντικαταστάθηκε με υλικά Το ρουζ για τα μάγουλα ήταν φτιαγμένο από φυτικές ουσίες, και συγκεκριμένα από τη ρίζα του φυτού </a:t>
            </a:r>
            <a:r>
              <a:rPr lang="el-GR" dirty="0" err="1">
                <a:solidFill>
                  <a:schemeClr val="tx2">
                    <a:lumMod val="50000"/>
                  </a:schemeClr>
                </a:solidFill>
              </a:rPr>
              <a:t>έγχουσα</a:t>
            </a:r>
            <a:r>
              <a:rPr lang="el-GR" dirty="0">
                <a:solidFill>
                  <a:schemeClr val="tx2">
                    <a:lumMod val="50000"/>
                  </a:schemeClr>
                </a:solidFill>
              </a:rPr>
              <a:t> ή </a:t>
            </a:r>
            <a:r>
              <a:rPr lang="el-GR" dirty="0" err="1">
                <a:solidFill>
                  <a:schemeClr val="tx2">
                    <a:lumMod val="50000"/>
                  </a:schemeClr>
                </a:solidFill>
              </a:rPr>
              <a:t>άγχουσα</a:t>
            </a:r>
            <a:r>
              <a:rPr lang="el-GR" dirty="0">
                <a:solidFill>
                  <a:schemeClr val="tx2">
                    <a:lumMod val="50000"/>
                  </a:schemeClr>
                </a:solidFill>
              </a:rPr>
              <a:t>. Το χρώμα του ήταν περισσότερο γήινο κόκκινο και όχι ροζέ, και το τοποθετούσαν στα μάγουλα σε σχήμα </a:t>
            </a:r>
            <a:r>
              <a:rPr lang="el-GR" dirty="0" err="1">
                <a:solidFill>
                  <a:schemeClr val="tx2">
                    <a:lumMod val="50000"/>
                  </a:schemeClr>
                </a:solidFill>
              </a:rPr>
              <a:t>κύκλου.λιγότερο</a:t>
            </a:r>
            <a:r>
              <a:rPr lang="el-GR" dirty="0">
                <a:solidFill>
                  <a:schemeClr val="tx2">
                    <a:lumMod val="50000"/>
                  </a:schemeClr>
                </a:solidFill>
              </a:rPr>
              <a:t> καταστρεπτικό για το δέρμα. Χρωμάτιζαν τα χείλη τους στην ίδια απόχρωση με το ρουζ, ενώ άλλες φορές πάλι χρωμάτιζαν έντονα μόνο τα χείλη τους. Τα κραγιόν της εποχής φτιάχνονταν από </a:t>
            </a:r>
            <a:r>
              <a:rPr lang="el-GR" dirty="0" err="1">
                <a:solidFill>
                  <a:schemeClr val="tx2">
                    <a:lumMod val="50000"/>
                  </a:schemeClr>
                </a:solidFill>
              </a:rPr>
              <a:t>βερνίλιο</a:t>
            </a:r>
            <a:r>
              <a:rPr lang="el-GR" dirty="0">
                <a:solidFill>
                  <a:schemeClr val="tx2">
                    <a:lumMod val="50000"/>
                  </a:schemeClr>
                </a:solidFill>
              </a:rPr>
              <a:t> και φυτικές ουσίες όπως φύκια και μούρα. Τα φρύδια και τις βλεφαρίδες τους τα έβαφαν μαυρίζοντάς τα με καρύδια ή </a:t>
            </a:r>
            <a:r>
              <a:rPr lang="el-GR" dirty="0" err="1">
                <a:solidFill>
                  <a:schemeClr val="tx2">
                    <a:lumMod val="50000"/>
                  </a:schemeClr>
                </a:solidFill>
              </a:rPr>
              <a:t>αντιμόνιοκαι</a:t>
            </a:r>
            <a:r>
              <a:rPr lang="el-GR" dirty="0">
                <a:solidFill>
                  <a:schemeClr val="tx2">
                    <a:lumMod val="50000"/>
                  </a:schemeClr>
                </a:solidFill>
              </a:rPr>
              <a:t> τα φρύδια είχαν μικρή απόσταση μεταξύ </a:t>
            </a:r>
            <a:r>
              <a:rPr lang="el-GR" dirty="0" err="1">
                <a:solidFill>
                  <a:schemeClr val="tx2">
                    <a:lumMod val="50000"/>
                  </a:schemeClr>
                </a:solidFill>
              </a:rPr>
              <a:t>τουςΣτα</a:t>
            </a:r>
            <a:r>
              <a:rPr lang="el-GR" dirty="0">
                <a:solidFill>
                  <a:schemeClr val="tx2">
                    <a:lumMod val="50000"/>
                  </a:schemeClr>
                </a:solidFill>
              </a:rPr>
              <a:t> μάτια τους το πάνω βλέφαρο σκιάζονταν με κοκκινωπό καφέ, ενώ με πράσινο φωτιζόταν η περιοχή του τόξου των φρυδιών. Κάποιες γυναίκες φορούσαν ψεύτικες βλεφαρίδες</a:t>
            </a:r>
          </a:p>
          <a:p>
            <a:endParaRPr lang="el-GR" dirty="0"/>
          </a:p>
        </p:txBody>
      </p:sp>
    </p:spTree>
    <p:extLst>
      <p:ext uri="{BB962C8B-B14F-4D97-AF65-F5344CB8AC3E}">
        <p14:creationId xmlns:p14="http://schemas.microsoft.com/office/powerpoint/2010/main" val="2369984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chor="ctr"/>
          <a:lstStyle/>
          <a:p>
            <a:pPr algn="ctr"/>
            <a:r>
              <a:rPr lang="el-GR" dirty="0" smtClean="0"/>
              <a:t>Περιποίηση μαλλιών στην Αρχαία Ελλάδα</a:t>
            </a:r>
            <a:endParaRPr lang="el-GR" dirty="0"/>
          </a:p>
        </p:txBody>
      </p:sp>
      <p:pic>
        <p:nvPicPr>
          <p:cNvPr id="5" name="Θέση εικόνας 4"/>
          <p:cNvPicPr>
            <a:picLocks noGrp="1" noChangeAspect="1"/>
          </p:cNvPicPr>
          <p:nvPr>
            <p:ph type="pic" idx="1"/>
          </p:nvPr>
        </p:nvPicPr>
        <p:blipFill>
          <a:blip r:embed="rId2">
            <a:extLst>
              <a:ext uri="{28A0092B-C50C-407E-A947-70E740481C1C}">
                <a14:useLocalDpi xmlns:a14="http://schemas.microsoft.com/office/drawing/2010/main" val="0"/>
              </a:ext>
            </a:extLst>
          </a:blip>
          <a:srcRect t="10520" b="10520"/>
          <a:stretch>
            <a:fillRect/>
          </a:stretch>
        </p:blipFill>
        <p:spPr>
          <a:xfrm>
            <a:off x="6019800" y="896692"/>
            <a:ext cx="6172200" cy="4873625"/>
          </a:xfrm>
        </p:spPr>
      </p:pic>
      <p:sp>
        <p:nvSpPr>
          <p:cNvPr id="4" name="Θέση κειμένου 3"/>
          <p:cNvSpPr>
            <a:spLocks noGrp="1"/>
          </p:cNvSpPr>
          <p:nvPr>
            <p:ph type="body" sz="half" idx="2"/>
          </p:nvPr>
        </p:nvSpPr>
        <p:spPr>
          <a:xfrm>
            <a:off x="167425" y="2057400"/>
            <a:ext cx="5852375" cy="4562342"/>
          </a:xfrm>
        </p:spPr>
        <p:txBody>
          <a:bodyPr>
            <a:normAutofit/>
          </a:bodyPr>
          <a:lstStyle/>
          <a:p>
            <a:r>
              <a:rPr lang="el-GR" dirty="0"/>
              <a:t>Η φροντίδα των μαλλιών στην Αρχαία Ελλάδα ήταν μια πραγματική ιεροτελεστία. Τα περίτεχνα αρχαιοελληνικά χτενίσματα διακοσμούν πλήθος αγγείων της εποχής και μέχρι και σήμερα εμπνέουν τους μεγαλύτερους. Πιστεύουμε ότι δεν είχαν όλες τις αποχρώσεις των σημερινών σύγχρονων βαφών αλλά με την μίξη φυσικών και ορυκτών αλοιφών έβγαζαν τα χρώματα που επιθυμούσαν. Πολλές φορές οι συνταγές τους ήταν εξαιρετικά επικίνδυνες επειδή είχαν βάση τον ανθρακικό μόλυβδο (στουπέτσι) και τον θειούχο υδράργυρο (</a:t>
            </a:r>
            <a:r>
              <a:rPr lang="el-GR" dirty="0" err="1"/>
              <a:t>κιννάβαρι</a:t>
            </a:r>
            <a:r>
              <a:rPr lang="el-GR" dirty="0"/>
              <a:t>). Η πιο γνωστή και αγαπημένη ήταν η βαφή με </a:t>
            </a:r>
            <a:r>
              <a:rPr lang="el-GR" dirty="0" err="1"/>
              <a:t>χέvνα</a:t>
            </a:r>
            <a:r>
              <a:rPr lang="el-GR" dirty="0"/>
              <a:t> πασπαλισμένη με χρυσό. κομμωτές σε όλο τον κόσμο .</a:t>
            </a:r>
          </a:p>
        </p:txBody>
      </p:sp>
      <p:pic>
        <p:nvPicPr>
          <p:cNvPr id="6" name="Εικόνα 5"/>
          <p:cNvPicPr>
            <a:picLocks noChangeAspect="1"/>
          </p:cNvPicPr>
          <p:nvPr/>
        </p:nvPicPr>
        <p:blipFill>
          <a:blip r:embed="rId3"/>
          <a:stretch>
            <a:fillRect/>
          </a:stretch>
        </p:blipFill>
        <p:spPr>
          <a:xfrm>
            <a:off x="739048" y="4338571"/>
            <a:ext cx="4442809" cy="2385953"/>
          </a:xfrm>
          <a:prstGeom prst="rect">
            <a:avLst/>
          </a:prstGeom>
        </p:spPr>
      </p:pic>
    </p:spTree>
    <p:extLst>
      <p:ext uri="{BB962C8B-B14F-4D97-AF65-F5344CB8AC3E}">
        <p14:creationId xmlns:p14="http://schemas.microsoft.com/office/powerpoint/2010/main" val="4215141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52947" y="579549"/>
            <a:ext cx="3932237" cy="1068948"/>
          </a:xfrm>
        </p:spPr>
        <p:txBody>
          <a:bodyPr/>
          <a:lstStyle/>
          <a:p>
            <a:pPr algn="ctr"/>
            <a:r>
              <a:rPr lang="el-GR" dirty="0" smtClean="0"/>
              <a:t>Ένδυση στην Αρχαία Ελλάδα</a:t>
            </a:r>
            <a:endParaRPr lang="el-GR" dirty="0"/>
          </a:p>
        </p:txBody>
      </p:sp>
      <p:sp>
        <p:nvSpPr>
          <p:cNvPr id="4" name="Θέση κειμένου 3"/>
          <p:cNvSpPr>
            <a:spLocks noGrp="1"/>
          </p:cNvSpPr>
          <p:nvPr>
            <p:ph type="body" sz="half" idx="2"/>
          </p:nvPr>
        </p:nvSpPr>
        <p:spPr>
          <a:xfrm>
            <a:off x="128789" y="1648497"/>
            <a:ext cx="5962917" cy="4919728"/>
          </a:xfrm>
        </p:spPr>
        <p:txBody>
          <a:bodyPr>
            <a:normAutofit/>
          </a:bodyPr>
          <a:lstStyle/>
          <a:p>
            <a:r>
              <a:rPr lang="el-GR" dirty="0">
                <a:solidFill>
                  <a:schemeClr val="bg2">
                    <a:lumMod val="10000"/>
                  </a:schemeClr>
                </a:solidFill>
              </a:rPr>
              <a:t>Η ένδυση στον αρχαίο ελληνικό κόσμο αποτελούνταν κυρίως από τον χιτώνα, τον πέπλο, το </a:t>
            </a:r>
            <a:r>
              <a:rPr lang="el-GR" dirty="0" err="1">
                <a:solidFill>
                  <a:schemeClr val="bg2">
                    <a:lumMod val="10000"/>
                  </a:schemeClr>
                </a:solidFill>
              </a:rPr>
              <a:t>ιμάτιον</a:t>
            </a:r>
            <a:r>
              <a:rPr lang="el-GR" dirty="0">
                <a:solidFill>
                  <a:schemeClr val="bg2">
                    <a:lumMod val="10000"/>
                  </a:schemeClr>
                </a:solidFill>
              </a:rPr>
              <a:t> ή μανδύα και την χλαμύδα. Τα ρούχα ήταν, σχεδόν αποκλειστικά, χειροποίητα φτιαγμένα στο σπίτι και χρησιμοποιούνταν και ως κλινοσκεπάσματα ή στρωσίδια. Παρά την γενική αντίληψη ότι τα ρούχα ήταν όλα λευκά, στην πραγματικότητα, σύμφωνα με ίχνη χρωμάτων σε αγάλματα και από συμπεράσματα βάσει αγγείων, τα υφάσματα που φορούσαν οι αρχαίοι Έλληνες είχαν αρκετά έντονα χρώματα και τα ρούχα ήταν περίτεχνα διακοσμημένα. Άνδρες και γυναίκες φορούσαν ένα εσωτερικό ρούχο, είτε τον πέπλο είτε τον χιτώνα, και ένα εξωτερικό, το </a:t>
            </a:r>
            <a:r>
              <a:rPr lang="el-GR" dirty="0" err="1">
                <a:solidFill>
                  <a:schemeClr val="bg2">
                    <a:lumMod val="10000"/>
                  </a:schemeClr>
                </a:solidFill>
              </a:rPr>
              <a:t>ιμάτιον</a:t>
            </a:r>
            <a:r>
              <a:rPr lang="el-GR" dirty="0">
                <a:solidFill>
                  <a:schemeClr val="bg2">
                    <a:lumMod val="10000"/>
                  </a:schemeClr>
                </a:solidFill>
              </a:rPr>
              <a:t>. Ο πέπλος ήταν από πιο βαρύ ύφασμα, μάλλινος συνήθως ενώ ο χιτώνας ήταν ελαφρύτερος, από λινό ύφασμα. Εφάρμοζαν στο σώμα με την βοήθεια πόρπης ή/και ζώνης. Αν τραβούσε κανείς τον </a:t>
            </a:r>
            <a:r>
              <a:rPr lang="el-GR" dirty="0" err="1">
                <a:solidFill>
                  <a:schemeClr val="bg2">
                    <a:lumMod val="10000"/>
                  </a:schemeClr>
                </a:solidFill>
              </a:rPr>
              <a:t>πεπλο</a:t>
            </a:r>
            <a:r>
              <a:rPr lang="el-GR" dirty="0">
                <a:solidFill>
                  <a:schemeClr val="bg2">
                    <a:lumMod val="10000"/>
                  </a:schemeClr>
                </a:solidFill>
              </a:rPr>
              <a:t> προς τα πάνω κάτω από την ζώνη, το άνω μέρος φαινόταν σαν ξεχωριστή μπλούζα και αυτό λεγόταν κόλπος. Επίσης μπορούσε να φορεθεί ένα πχ Δωρικός χιτώνας πάνω από έναν Ιωνικό δημιουργώντας ένα δημοφιλές (</a:t>
            </a:r>
            <a:r>
              <a:rPr lang="el-GR" dirty="0" err="1">
                <a:solidFill>
                  <a:schemeClr val="bg2">
                    <a:lumMod val="10000"/>
                  </a:schemeClr>
                </a:solidFill>
              </a:rPr>
              <a:t>μοδάτο</a:t>
            </a:r>
            <a:r>
              <a:rPr lang="el-GR" dirty="0">
                <a:solidFill>
                  <a:schemeClr val="bg2">
                    <a:lumMod val="10000"/>
                  </a:schemeClr>
                </a:solidFill>
              </a:rPr>
              <a:t>) αποτέλεσμα για τις γυναίκες της εποχής. Ο χιτώνας των ανδρών ήταν συνήθως πιο κοντός, έφτανε το πολύ μέχρι το γόνατο.</a:t>
            </a:r>
          </a:p>
        </p:txBody>
      </p:sp>
      <p:pic>
        <p:nvPicPr>
          <p:cNvPr id="10" name="Εικόνα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7093" y="377579"/>
            <a:ext cx="2905125" cy="3552825"/>
          </a:xfrm>
          <a:prstGeom prst="rect">
            <a:avLst/>
          </a:prstGeom>
        </p:spPr>
      </p:pic>
      <p:pic>
        <p:nvPicPr>
          <p:cNvPr id="12" name="Εικόνα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146" y="4108361"/>
            <a:ext cx="4818888" cy="2423160"/>
          </a:xfrm>
          <a:prstGeom prst="rect">
            <a:avLst/>
          </a:prstGeom>
        </p:spPr>
      </p:pic>
    </p:spTree>
    <p:extLst>
      <p:ext uri="{BB962C8B-B14F-4D97-AF65-F5344CB8AC3E}">
        <p14:creationId xmlns:p14="http://schemas.microsoft.com/office/powerpoint/2010/main" val="1763544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chor="ctr"/>
          <a:lstStyle/>
          <a:p>
            <a:pPr algn="ctr"/>
            <a:r>
              <a:rPr lang="el-GR" dirty="0" smtClean="0"/>
              <a:t>Κλεοπάτρα</a:t>
            </a:r>
            <a:endParaRPr lang="el-GR" dirty="0"/>
          </a:p>
        </p:txBody>
      </p:sp>
      <p:sp>
        <p:nvSpPr>
          <p:cNvPr id="4" name="Θέση κειμένου 3"/>
          <p:cNvSpPr>
            <a:spLocks noGrp="1"/>
          </p:cNvSpPr>
          <p:nvPr>
            <p:ph type="body" sz="half" idx="2"/>
          </p:nvPr>
        </p:nvSpPr>
        <p:spPr>
          <a:xfrm>
            <a:off x="553792" y="1854558"/>
            <a:ext cx="4218233" cy="4014430"/>
          </a:xfrm>
        </p:spPr>
        <p:txBody>
          <a:bodyPr>
            <a:normAutofit/>
          </a:bodyPr>
          <a:lstStyle/>
          <a:p>
            <a:r>
              <a:rPr lang="el-GR" dirty="0" smtClean="0"/>
              <a:t>. </a:t>
            </a:r>
            <a:r>
              <a:rPr lang="el-GR" dirty="0"/>
              <a:t>Η Κλεοπάτρα Ζ΄ </a:t>
            </a:r>
            <a:r>
              <a:rPr lang="el-GR" dirty="0" err="1"/>
              <a:t>Φιλοπάτωρ</a:t>
            </a:r>
            <a:r>
              <a:rPr lang="el-GR" dirty="0"/>
              <a:t> (Ιανουάριος 69 π.Χ. – 12 Αυγούστου 30 π.Χ.)[1][2], γνωστή στην ιστορία ως Κλεοπάτρα, ήταν η τελευταία ενεργή βασίλισσα της </a:t>
            </a:r>
            <a:r>
              <a:rPr lang="el-GR" dirty="0" err="1"/>
              <a:t>πτολεμαϊκής</a:t>
            </a:r>
            <a:r>
              <a:rPr lang="el-GR" dirty="0"/>
              <a:t> Αιγύπτου. Μετά τη βασιλεία της, η Αίγυπτος έγινε επαρχία της </a:t>
            </a:r>
            <a:r>
              <a:rPr lang="el-GR" dirty="0" err="1"/>
              <a:t>νεοϊδρυθείσας</a:t>
            </a:r>
            <a:r>
              <a:rPr lang="el-GR" dirty="0"/>
              <a:t> τότε Ρωμαϊκής </a:t>
            </a:r>
            <a:r>
              <a:rPr lang="el-GR" dirty="0" smtClean="0"/>
              <a:t>Αυτοκρατορίας  Παρόλο </a:t>
            </a:r>
            <a:r>
              <a:rPr lang="el-GR" dirty="0"/>
              <a:t>που ήταν ικανή και δαιμόνια μονάρχης, έμεινε διάσημη κυρίως γιατί κατόρθωσε να γοητεύσει δυο από τους ισχυρότερους άνδρες της εποχής της, τον Ιούλιο Καίσαρα και τον Μάρκο Αντώνιο, αλλά και για την ομορφιά και το τραγικό της τέλος. Χάρη στη φιλοδοξία και την προσωπική της γοητεία επηρέασε καθοριστικά τη ρωμαϊκή πολιτική σε μια αποφασιστική περίοδο και κατέληξε να αντιπροσωπεύει, όσο καμιά άλλη γυναίκα στην αρχαιότητα, το πρότυπο της μοιραίας γυναίκας</a:t>
            </a:r>
          </a:p>
        </p:txBody>
      </p:sp>
      <p:pic>
        <p:nvPicPr>
          <p:cNvPr id="11" name="Εικόνα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3182" y="382945"/>
            <a:ext cx="5638800" cy="2943225"/>
          </a:xfrm>
          <a:prstGeom prst="rect">
            <a:avLst/>
          </a:prstGeom>
        </p:spPr>
      </p:pic>
      <p:pic>
        <p:nvPicPr>
          <p:cNvPr id="12" name="Εικόνα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2402" y="3438930"/>
            <a:ext cx="4121238" cy="3277402"/>
          </a:xfrm>
          <a:prstGeom prst="rect">
            <a:avLst/>
          </a:prstGeom>
        </p:spPr>
      </p:pic>
    </p:spTree>
    <p:extLst>
      <p:ext uri="{BB962C8B-B14F-4D97-AF65-F5344CB8AC3E}">
        <p14:creationId xmlns:p14="http://schemas.microsoft.com/office/powerpoint/2010/main" val="2411448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chor="ctr"/>
          <a:lstStyle/>
          <a:p>
            <a:pPr algn="ctr"/>
            <a:r>
              <a:rPr lang="el-GR" dirty="0" smtClean="0"/>
              <a:t>Κοσμήματα </a:t>
            </a:r>
            <a:r>
              <a:rPr lang="el-GR" smtClean="0"/>
              <a:t>στην Αρχαία </a:t>
            </a:r>
            <a:endParaRPr lang="el-GR" dirty="0"/>
          </a:p>
        </p:txBody>
      </p:sp>
      <p:sp>
        <p:nvSpPr>
          <p:cNvPr id="3" name="Θέση εικόνας 2"/>
          <p:cNvSpPr>
            <a:spLocks noGrp="1"/>
          </p:cNvSpPr>
          <p:nvPr>
            <p:ph type="pic" idx="1"/>
          </p:nvPr>
        </p:nvSpPr>
        <p:spPr/>
      </p:sp>
      <p:sp>
        <p:nvSpPr>
          <p:cNvPr id="4" name="Θέση κειμένου 3"/>
          <p:cNvSpPr>
            <a:spLocks noGrp="1"/>
          </p:cNvSpPr>
          <p:nvPr>
            <p:ph type="body" sz="half" idx="2"/>
          </p:nvPr>
        </p:nvSpPr>
        <p:spPr/>
        <p:txBody>
          <a:bodyPr/>
          <a:lstStyle/>
          <a:p>
            <a:endParaRPr lang="el-GR" dirty="0"/>
          </a:p>
        </p:txBody>
      </p:sp>
    </p:spTree>
    <p:extLst>
      <p:ext uri="{BB962C8B-B14F-4D97-AF65-F5344CB8AC3E}">
        <p14:creationId xmlns:p14="http://schemas.microsoft.com/office/powerpoint/2010/main" val="351174099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483</Words>
  <Application>Microsoft Office PowerPoint</Application>
  <PresentationFormat>Ευρεία οθόνη</PresentationFormat>
  <Paragraphs>26</Paragraphs>
  <Slides>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7</vt:i4>
      </vt:variant>
    </vt:vector>
  </HeadingPairs>
  <TitlesOfParts>
    <vt:vector size="12" baseType="lpstr">
      <vt:lpstr>Arial</vt:lpstr>
      <vt:lpstr>Calibri</vt:lpstr>
      <vt:lpstr>Calibri Light</vt:lpstr>
      <vt:lpstr>Wingdings</vt:lpstr>
      <vt:lpstr>Θέμα του Office</vt:lpstr>
      <vt:lpstr>Ο ΚΑΛΛΩΠΙΣΜΟΣ ΣΤΑ ΒΑΘΗ ΤΩΝ ΑΙΩΝΩΝ</vt:lpstr>
      <vt:lpstr>ΠΕΡΙΕΧΟΜΕΝΑ:</vt:lpstr>
      <vt:lpstr>Καλλωπισμός στην Αρχαία Ελλάδα </vt:lpstr>
      <vt:lpstr>Περιποίηση μαλλιών στην Αρχαία Ελλάδα</vt:lpstr>
      <vt:lpstr>Ένδυση στην Αρχαία Ελλάδα</vt:lpstr>
      <vt:lpstr>Κλεοπάτρα</vt:lpstr>
      <vt:lpstr>Κοσμήματα στην Αρχαία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ΚΑΛΛΩΠΙΣΜΟΣ ΣΤΑ ΒΑΘΗ ΤΩΝ ΑΙΩΝΩΝ</dc:title>
  <dc:creator>user3</dc:creator>
  <cp:lastModifiedBy>user3</cp:lastModifiedBy>
  <cp:revision>8</cp:revision>
  <dcterms:created xsi:type="dcterms:W3CDTF">2018-05-15T08:01:15Z</dcterms:created>
  <dcterms:modified xsi:type="dcterms:W3CDTF">2018-05-22T08:24:43Z</dcterms:modified>
</cp:coreProperties>
</file>