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B3387F8-9350-4284-A213-E1FA8EFD44A8}" type="datetimeFigureOut">
              <a:rPr lang="el-GR" smtClean="0"/>
              <a:t>22/6/2020</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A5FBEBC4-7A39-4D88-B874-3A9DEEFF8255}" type="slidenum">
              <a:rPr lang="el-GR" smtClean="0"/>
              <a:t>‹#›</a:t>
            </a:fld>
            <a:endParaRPr lang="el-GR" dirty="0"/>
          </a:p>
        </p:txBody>
      </p:sp>
    </p:spTree>
    <p:extLst>
      <p:ext uri="{BB962C8B-B14F-4D97-AF65-F5344CB8AC3E}">
        <p14:creationId xmlns:p14="http://schemas.microsoft.com/office/powerpoint/2010/main" val="402825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B3387F8-9350-4284-A213-E1FA8EFD44A8}" type="datetimeFigureOut">
              <a:rPr lang="el-GR" smtClean="0"/>
              <a:t>22/6/2020</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A5FBEBC4-7A39-4D88-B874-3A9DEEFF8255}" type="slidenum">
              <a:rPr lang="el-GR" smtClean="0"/>
              <a:t>‹#›</a:t>
            </a:fld>
            <a:endParaRPr lang="el-GR" dirty="0"/>
          </a:p>
        </p:txBody>
      </p:sp>
    </p:spTree>
    <p:extLst>
      <p:ext uri="{BB962C8B-B14F-4D97-AF65-F5344CB8AC3E}">
        <p14:creationId xmlns:p14="http://schemas.microsoft.com/office/powerpoint/2010/main" val="1569205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B3387F8-9350-4284-A213-E1FA8EFD44A8}" type="datetimeFigureOut">
              <a:rPr lang="el-GR" smtClean="0"/>
              <a:t>22/6/2020</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A5FBEBC4-7A39-4D88-B874-3A9DEEFF8255}" type="slidenum">
              <a:rPr lang="el-GR" smtClean="0"/>
              <a:t>‹#›</a:t>
            </a:fld>
            <a:endParaRPr lang="el-GR" dirty="0"/>
          </a:p>
        </p:txBody>
      </p:sp>
    </p:spTree>
    <p:extLst>
      <p:ext uri="{BB962C8B-B14F-4D97-AF65-F5344CB8AC3E}">
        <p14:creationId xmlns:p14="http://schemas.microsoft.com/office/powerpoint/2010/main" val="147250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B3387F8-9350-4284-A213-E1FA8EFD44A8}" type="datetimeFigureOut">
              <a:rPr lang="el-GR" smtClean="0"/>
              <a:t>22/6/2020</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A5FBEBC4-7A39-4D88-B874-3A9DEEFF8255}" type="slidenum">
              <a:rPr lang="el-GR" smtClean="0"/>
              <a:t>‹#›</a:t>
            </a:fld>
            <a:endParaRPr lang="el-GR" dirty="0"/>
          </a:p>
        </p:txBody>
      </p:sp>
    </p:spTree>
    <p:extLst>
      <p:ext uri="{BB962C8B-B14F-4D97-AF65-F5344CB8AC3E}">
        <p14:creationId xmlns:p14="http://schemas.microsoft.com/office/powerpoint/2010/main" val="62579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B3387F8-9350-4284-A213-E1FA8EFD44A8}" type="datetimeFigureOut">
              <a:rPr lang="el-GR" smtClean="0"/>
              <a:t>22/6/2020</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A5FBEBC4-7A39-4D88-B874-3A9DEEFF8255}" type="slidenum">
              <a:rPr lang="el-GR" smtClean="0"/>
              <a:t>‹#›</a:t>
            </a:fld>
            <a:endParaRPr lang="el-GR" dirty="0"/>
          </a:p>
        </p:txBody>
      </p:sp>
    </p:spTree>
    <p:extLst>
      <p:ext uri="{BB962C8B-B14F-4D97-AF65-F5344CB8AC3E}">
        <p14:creationId xmlns:p14="http://schemas.microsoft.com/office/powerpoint/2010/main" val="3194721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B3387F8-9350-4284-A213-E1FA8EFD44A8}" type="datetimeFigureOut">
              <a:rPr lang="el-GR" smtClean="0"/>
              <a:t>22/6/2020</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A5FBEBC4-7A39-4D88-B874-3A9DEEFF8255}" type="slidenum">
              <a:rPr lang="el-GR" smtClean="0"/>
              <a:t>‹#›</a:t>
            </a:fld>
            <a:endParaRPr lang="el-GR" dirty="0"/>
          </a:p>
        </p:txBody>
      </p:sp>
    </p:spTree>
    <p:extLst>
      <p:ext uri="{BB962C8B-B14F-4D97-AF65-F5344CB8AC3E}">
        <p14:creationId xmlns:p14="http://schemas.microsoft.com/office/powerpoint/2010/main" val="1194289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B3387F8-9350-4284-A213-E1FA8EFD44A8}" type="datetimeFigureOut">
              <a:rPr lang="el-GR" smtClean="0"/>
              <a:t>22/6/2020</a:t>
            </a:fld>
            <a:endParaRPr lang="el-GR" dirty="0"/>
          </a:p>
        </p:txBody>
      </p:sp>
      <p:sp>
        <p:nvSpPr>
          <p:cNvPr id="8" name="Θέση υποσέλιδου 7"/>
          <p:cNvSpPr>
            <a:spLocks noGrp="1"/>
          </p:cNvSpPr>
          <p:nvPr>
            <p:ph type="ftr" sz="quarter" idx="11"/>
          </p:nvPr>
        </p:nvSpPr>
        <p:spPr/>
        <p:txBody>
          <a:bodyPr/>
          <a:lstStyle/>
          <a:p>
            <a:endParaRPr lang="el-GR" dirty="0"/>
          </a:p>
        </p:txBody>
      </p:sp>
      <p:sp>
        <p:nvSpPr>
          <p:cNvPr id="9" name="Θέση αριθμού διαφάνειας 8"/>
          <p:cNvSpPr>
            <a:spLocks noGrp="1"/>
          </p:cNvSpPr>
          <p:nvPr>
            <p:ph type="sldNum" sz="quarter" idx="12"/>
          </p:nvPr>
        </p:nvSpPr>
        <p:spPr/>
        <p:txBody>
          <a:bodyPr/>
          <a:lstStyle/>
          <a:p>
            <a:fld id="{A5FBEBC4-7A39-4D88-B874-3A9DEEFF8255}" type="slidenum">
              <a:rPr lang="el-GR" smtClean="0"/>
              <a:t>‹#›</a:t>
            </a:fld>
            <a:endParaRPr lang="el-GR" dirty="0"/>
          </a:p>
        </p:txBody>
      </p:sp>
    </p:spTree>
    <p:extLst>
      <p:ext uri="{BB962C8B-B14F-4D97-AF65-F5344CB8AC3E}">
        <p14:creationId xmlns:p14="http://schemas.microsoft.com/office/powerpoint/2010/main" val="1581738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B3387F8-9350-4284-A213-E1FA8EFD44A8}" type="datetimeFigureOut">
              <a:rPr lang="el-GR" smtClean="0"/>
              <a:t>22/6/2020</a:t>
            </a:fld>
            <a:endParaRPr lang="el-GR" dirty="0"/>
          </a:p>
        </p:txBody>
      </p:sp>
      <p:sp>
        <p:nvSpPr>
          <p:cNvPr id="4" name="Θέση υποσέλιδου 3"/>
          <p:cNvSpPr>
            <a:spLocks noGrp="1"/>
          </p:cNvSpPr>
          <p:nvPr>
            <p:ph type="ftr" sz="quarter" idx="11"/>
          </p:nvPr>
        </p:nvSpPr>
        <p:spPr/>
        <p:txBody>
          <a:bodyPr/>
          <a:lstStyle/>
          <a:p>
            <a:endParaRPr lang="el-GR" dirty="0"/>
          </a:p>
        </p:txBody>
      </p:sp>
      <p:sp>
        <p:nvSpPr>
          <p:cNvPr id="5" name="Θέση αριθμού διαφάνειας 4"/>
          <p:cNvSpPr>
            <a:spLocks noGrp="1"/>
          </p:cNvSpPr>
          <p:nvPr>
            <p:ph type="sldNum" sz="quarter" idx="12"/>
          </p:nvPr>
        </p:nvSpPr>
        <p:spPr/>
        <p:txBody>
          <a:bodyPr/>
          <a:lstStyle/>
          <a:p>
            <a:fld id="{A5FBEBC4-7A39-4D88-B874-3A9DEEFF8255}" type="slidenum">
              <a:rPr lang="el-GR" smtClean="0"/>
              <a:t>‹#›</a:t>
            </a:fld>
            <a:endParaRPr lang="el-GR" dirty="0"/>
          </a:p>
        </p:txBody>
      </p:sp>
    </p:spTree>
    <p:extLst>
      <p:ext uri="{BB962C8B-B14F-4D97-AF65-F5344CB8AC3E}">
        <p14:creationId xmlns:p14="http://schemas.microsoft.com/office/powerpoint/2010/main" val="51691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B3387F8-9350-4284-A213-E1FA8EFD44A8}" type="datetimeFigureOut">
              <a:rPr lang="el-GR" smtClean="0"/>
              <a:t>22/6/2020</a:t>
            </a:fld>
            <a:endParaRPr lang="el-GR" dirty="0"/>
          </a:p>
        </p:txBody>
      </p:sp>
      <p:sp>
        <p:nvSpPr>
          <p:cNvPr id="3" name="Θέση υποσέλιδου 2"/>
          <p:cNvSpPr>
            <a:spLocks noGrp="1"/>
          </p:cNvSpPr>
          <p:nvPr>
            <p:ph type="ftr" sz="quarter" idx="11"/>
          </p:nvPr>
        </p:nvSpPr>
        <p:spPr/>
        <p:txBody>
          <a:bodyPr/>
          <a:lstStyle/>
          <a:p>
            <a:endParaRPr lang="el-GR" dirty="0"/>
          </a:p>
        </p:txBody>
      </p:sp>
      <p:sp>
        <p:nvSpPr>
          <p:cNvPr id="4" name="Θέση αριθμού διαφάνειας 3"/>
          <p:cNvSpPr>
            <a:spLocks noGrp="1"/>
          </p:cNvSpPr>
          <p:nvPr>
            <p:ph type="sldNum" sz="quarter" idx="12"/>
          </p:nvPr>
        </p:nvSpPr>
        <p:spPr/>
        <p:txBody>
          <a:bodyPr/>
          <a:lstStyle/>
          <a:p>
            <a:fld id="{A5FBEBC4-7A39-4D88-B874-3A9DEEFF8255}" type="slidenum">
              <a:rPr lang="el-GR" smtClean="0"/>
              <a:t>‹#›</a:t>
            </a:fld>
            <a:endParaRPr lang="el-GR" dirty="0"/>
          </a:p>
        </p:txBody>
      </p:sp>
    </p:spTree>
    <p:extLst>
      <p:ext uri="{BB962C8B-B14F-4D97-AF65-F5344CB8AC3E}">
        <p14:creationId xmlns:p14="http://schemas.microsoft.com/office/powerpoint/2010/main" val="424144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B3387F8-9350-4284-A213-E1FA8EFD44A8}" type="datetimeFigureOut">
              <a:rPr lang="el-GR" smtClean="0"/>
              <a:t>22/6/2020</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A5FBEBC4-7A39-4D88-B874-3A9DEEFF8255}" type="slidenum">
              <a:rPr lang="el-GR" smtClean="0"/>
              <a:t>‹#›</a:t>
            </a:fld>
            <a:endParaRPr lang="el-GR" dirty="0"/>
          </a:p>
        </p:txBody>
      </p:sp>
    </p:spTree>
    <p:extLst>
      <p:ext uri="{BB962C8B-B14F-4D97-AF65-F5344CB8AC3E}">
        <p14:creationId xmlns:p14="http://schemas.microsoft.com/office/powerpoint/2010/main" val="339000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B3387F8-9350-4284-A213-E1FA8EFD44A8}" type="datetimeFigureOut">
              <a:rPr lang="el-GR" smtClean="0"/>
              <a:t>22/6/2020</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A5FBEBC4-7A39-4D88-B874-3A9DEEFF8255}" type="slidenum">
              <a:rPr lang="el-GR" smtClean="0"/>
              <a:t>‹#›</a:t>
            </a:fld>
            <a:endParaRPr lang="el-GR" dirty="0"/>
          </a:p>
        </p:txBody>
      </p:sp>
    </p:spTree>
    <p:extLst>
      <p:ext uri="{BB962C8B-B14F-4D97-AF65-F5344CB8AC3E}">
        <p14:creationId xmlns:p14="http://schemas.microsoft.com/office/powerpoint/2010/main" val="1778487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387F8-9350-4284-A213-E1FA8EFD44A8}" type="datetimeFigureOut">
              <a:rPr lang="el-GR" smtClean="0"/>
              <a:t>22/6/2020</a:t>
            </a:fld>
            <a:endParaRPr lang="el-GR" dirty="0"/>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BEBC4-7A39-4D88-B874-3A9DEEFF8255}" type="slidenum">
              <a:rPr lang="el-GR" smtClean="0"/>
              <a:t>‹#›</a:t>
            </a:fld>
            <a:endParaRPr lang="el-GR" dirty="0"/>
          </a:p>
        </p:txBody>
      </p:sp>
    </p:spTree>
    <p:extLst>
      <p:ext uri="{BB962C8B-B14F-4D97-AF65-F5344CB8AC3E}">
        <p14:creationId xmlns:p14="http://schemas.microsoft.com/office/powerpoint/2010/main" val="535033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285795" y="188259"/>
            <a:ext cx="9144000" cy="876766"/>
          </a:xfrm>
        </p:spPr>
        <p:txBody>
          <a:bodyPr anchor="ctr">
            <a:normAutofit fontScale="90000"/>
          </a:bodyPr>
          <a:lstStyle/>
          <a:p>
            <a:pPr>
              <a:lnSpc>
                <a:spcPct val="100000"/>
              </a:lnSpc>
            </a:pPr>
            <a:r>
              <a:rPr lang="el-GR" b="1" i="1" dirty="0" smtClean="0">
                <a:solidFill>
                  <a:srgbClr val="FF0000"/>
                </a:solidFill>
                <a:latin typeface="Times New Roman" panose="02020603050405020304" pitchFamily="18" charset="0"/>
                <a:cs typeface="Times New Roman" panose="02020603050405020304" pitchFamily="18" charset="0"/>
              </a:rPr>
              <a:t>Ο έρωτας στον ψηφιακό κόσμο</a:t>
            </a:r>
            <a:endParaRPr lang="el-GR" b="1" i="1" dirty="0">
              <a:solidFill>
                <a:srgbClr val="FF0000"/>
              </a:solidFill>
              <a:latin typeface="Times New Roman" panose="02020603050405020304" pitchFamily="18" charset="0"/>
              <a:cs typeface="Times New Roman" panose="02020603050405020304" pitchFamily="18" charset="0"/>
            </a:endParaRPr>
          </a:p>
        </p:txBody>
      </p:sp>
      <p:sp>
        <p:nvSpPr>
          <p:cNvPr id="3" name="Υπότιτλος 2"/>
          <p:cNvSpPr>
            <a:spLocks noGrp="1"/>
          </p:cNvSpPr>
          <p:nvPr>
            <p:ph type="subTitle" idx="1"/>
          </p:nvPr>
        </p:nvSpPr>
        <p:spPr>
          <a:xfrm>
            <a:off x="0" y="5435175"/>
            <a:ext cx="6639005" cy="1255912"/>
          </a:xfrm>
        </p:spPr>
        <p:txBody>
          <a:bodyPr anchor="ctr">
            <a:normAutofit lnSpcReduction="10000"/>
          </a:bodyPr>
          <a:lstStyle/>
          <a:p>
            <a:r>
              <a:rPr lang="el-GR" b="1" i="1" dirty="0" smtClean="0">
                <a:solidFill>
                  <a:srgbClr val="FFFF00"/>
                </a:solidFill>
                <a:latin typeface="Times New Roman" panose="02020603050405020304" pitchFamily="18" charset="0"/>
                <a:cs typeface="Times New Roman" panose="02020603050405020304" pitchFamily="18" charset="0"/>
              </a:rPr>
              <a:t>Δημιουργική εργασία στο πλαίσιο του μαθήματος </a:t>
            </a:r>
          </a:p>
          <a:p>
            <a:r>
              <a:rPr lang="el-GR" b="1" i="1" dirty="0" smtClean="0">
                <a:solidFill>
                  <a:srgbClr val="FFFF00"/>
                </a:solidFill>
                <a:latin typeface="Times New Roman" panose="02020603050405020304" pitchFamily="18" charset="0"/>
                <a:cs typeface="Times New Roman" panose="02020603050405020304" pitchFamily="18" charset="0"/>
              </a:rPr>
              <a:t>Έκφρασης-Έκθεσης Α’ Λυκείου </a:t>
            </a:r>
          </a:p>
          <a:p>
            <a:r>
              <a:rPr lang="el-GR" b="1" i="1" dirty="0" smtClean="0">
                <a:solidFill>
                  <a:srgbClr val="FFFF00"/>
                </a:solidFill>
                <a:latin typeface="Times New Roman" panose="02020603050405020304" pitchFamily="18" charset="0"/>
                <a:cs typeface="Times New Roman" panose="02020603050405020304" pitchFamily="18" charset="0"/>
              </a:rPr>
              <a:t>Ψαρά, 2018- 2019</a:t>
            </a:r>
            <a:endParaRPr lang="el-GR" b="1"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4623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3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5306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1838474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18782" y="310376"/>
            <a:ext cx="5035390" cy="3245625"/>
          </a:xfrm>
        </p:spPr>
        <p:txBody>
          <a:bodyPr>
            <a:normAutofit lnSpcReduction="10000"/>
          </a:bodyPr>
          <a:lstStyle/>
          <a:p>
            <a:pPr marL="0" indent="0">
              <a:buNone/>
            </a:pPr>
            <a:r>
              <a:rPr lang="el-GR"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Σε αγαπάω,</a:t>
            </a:r>
          </a:p>
          <a:p>
            <a:pPr marL="0" indent="0">
              <a:buNone/>
            </a:pPr>
            <a:r>
              <a:rPr lang="el-GR"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Όχι μόνο για αυτό που είσαι</a:t>
            </a:r>
            <a:r>
              <a:rPr lang="en-US"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l-GR"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Αλλά για αυτό που είμαι</a:t>
            </a:r>
          </a:p>
          <a:p>
            <a:pPr marL="0" indent="0">
              <a:buNone/>
            </a:pPr>
            <a:r>
              <a:rPr lang="el-GR"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Όταν είμαι μαζί σου</a:t>
            </a:r>
          </a:p>
          <a:p>
            <a:pPr marL="0" indent="0">
              <a:buNone/>
            </a:pPr>
            <a:r>
              <a:rPr lang="en-US" sz="3600" dirty="0" smtClean="0">
                <a:effectLst>
                  <a:outerShdw blurRad="38100" dist="38100" dir="2700000" algn="tl">
                    <a:srgbClr val="000000">
                      <a:alpha val="43137"/>
                    </a:srgbClr>
                  </a:outerShdw>
                </a:effectLst>
              </a:rPr>
              <a:t>-</a:t>
            </a:r>
            <a:r>
              <a:rPr lang="en-US" sz="3600" dirty="0" smtClean="0">
                <a:effectLst>
                  <a:outerShdw blurRad="38100" dist="38100" dir="2700000" algn="tl">
                    <a:srgbClr val="000000">
                      <a:alpha val="43137"/>
                    </a:srgbClr>
                  </a:outerShdw>
                </a:effectLst>
                <a:latin typeface="Brush Script MT" panose="03060802040406070304" pitchFamily="66" charset="0"/>
              </a:rPr>
              <a:t>Love by Roy Croft</a:t>
            </a:r>
            <a:endParaRPr lang="el-GR"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026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09282"/>
            <a:ext cx="10515600" cy="1082395"/>
          </a:xfrm>
        </p:spPr>
        <p:txBody>
          <a:bodyPr/>
          <a:lstStyle/>
          <a:p>
            <a:pPr algn="ctr"/>
            <a:r>
              <a:rPr lang="el-GR" i="1" dirty="0" smtClean="0">
                <a:latin typeface="Times New Roman" panose="02020603050405020304" pitchFamily="18" charset="0"/>
                <a:cs typeface="Times New Roman" panose="02020603050405020304" pitchFamily="18" charset="0"/>
              </a:rPr>
              <a:t>Τι είναι ο έρωτας;</a:t>
            </a:r>
            <a:endParaRPr lang="el-GR" i="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838200" y="1516343"/>
            <a:ext cx="10515600" cy="4351338"/>
          </a:xfrm>
        </p:spPr>
        <p:txBody>
          <a:bodyPr/>
          <a:lstStyle/>
          <a:p>
            <a:pPr marL="0" indent="0" algn="just">
              <a:buNone/>
            </a:pPr>
            <a:r>
              <a:rPr lang="el-GR" dirty="0">
                <a:latin typeface="Times New Roman" panose="02020603050405020304" pitchFamily="18" charset="0"/>
                <a:cs typeface="Times New Roman" panose="02020603050405020304" pitchFamily="18" charset="0"/>
              </a:rPr>
              <a:t>Ο έρωτας είναι υπέροχος όταν μοιράζεται και βιώνεται εξίσου και από τους δύο και ταυτόχρονα συντελείται υπό την σκέπη ευγενών συναισθημάτων. Ο </a:t>
            </a:r>
            <a:r>
              <a:rPr lang="el-GR" dirty="0" smtClean="0">
                <a:latin typeface="Times New Roman" panose="02020603050405020304" pitchFamily="18" charset="0"/>
                <a:cs typeface="Times New Roman" panose="02020603050405020304" pitchFamily="18" charset="0"/>
              </a:rPr>
              <a:t>ίδιος, όμως</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κρύβει </a:t>
            </a:r>
            <a:r>
              <a:rPr lang="el-GR" dirty="0">
                <a:latin typeface="Times New Roman" panose="02020603050405020304" pitchFamily="18" charset="0"/>
                <a:cs typeface="Times New Roman" panose="02020603050405020304" pitchFamily="18" charset="0"/>
              </a:rPr>
              <a:t>και μια απομυθοποίηση και, ενίοτε, βαθιά απογοήτευση. Ο κόσμος του εφήβου καταρρέει και ο ερωτευμένος έφηβος βυθίζεται στη θλίψη του, αποσύρεται και απομονώνεται: του επιτρέπουμε να το ζήσει. </a:t>
            </a:r>
            <a:r>
              <a:rPr lang="el-GR" dirty="0" smtClean="0">
                <a:latin typeface="Times New Roman" panose="02020603050405020304" pitchFamily="18" charset="0"/>
                <a:cs typeface="Times New Roman" panose="02020603050405020304" pitchFamily="18" charset="0"/>
              </a:rPr>
              <a:t>Πρέπει να του δίνεται ο χώρος </a:t>
            </a:r>
            <a:r>
              <a:rPr lang="el-GR" dirty="0">
                <a:latin typeface="Times New Roman" panose="02020603050405020304" pitchFamily="18" charset="0"/>
                <a:cs typeface="Times New Roman" panose="02020603050405020304" pitchFamily="18" charset="0"/>
              </a:rPr>
              <a:t>και ο</a:t>
            </a:r>
            <a:r>
              <a:rPr lang="el-GR" dirty="0" smtClean="0">
                <a:latin typeface="Times New Roman" panose="02020603050405020304" pitchFamily="18" charset="0"/>
                <a:cs typeface="Times New Roman" panose="02020603050405020304" pitchFamily="18" charset="0"/>
              </a:rPr>
              <a:t> χρόνος </a:t>
            </a:r>
            <a:r>
              <a:rPr lang="el-GR" dirty="0">
                <a:latin typeface="Times New Roman" panose="02020603050405020304" pitchFamily="18" charset="0"/>
                <a:cs typeface="Times New Roman" panose="02020603050405020304" pitchFamily="18" charset="0"/>
              </a:rPr>
              <a:t>που χρειάζεται. </a:t>
            </a:r>
            <a:r>
              <a:rPr lang="el-GR" dirty="0" smtClean="0">
                <a:latin typeface="Times New Roman" panose="02020603050405020304" pitchFamily="18" charset="0"/>
                <a:cs typeface="Times New Roman" panose="02020603050405020304" pitchFamily="18" charset="0"/>
              </a:rPr>
              <a:t>Ο νέος </a:t>
            </a:r>
            <a:r>
              <a:rPr lang="el-GR" dirty="0">
                <a:latin typeface="Times New Roman" panose="02020603050405020304" pitchFamily="18" charset="0"/>
                <a:cs typeface="Times New Roman" panose="02020603050405020304" pitchFamily="18" charset="0"/>
              </a:rPr>
              <a:t>άνθρωπος εισάγεται σταδιακά στον κόσμο των </a:t>
            </a:r>
            <a:r>
              <a:rPr lang="el-GR" dirty="0" smtClean="0">
                <a:latin typeface="Times New Roman" panose="02020603050405020304" pitchFamily="18" charset="0"/>
                <a:cs typeface="Times New Roman" panose="02020603050405020304" pitchFamily="18" charset="0"/>
              </a:rPr>
              <a:t>ενηλίκων, που </a:t>
            </a:r>
            <a:r>
              <a:rPr lang="el-GR" dirty="0">
                <a:latin typeface="Times New Roman" panose="02020603050405020304" pitchFamily="18" charset="0"/>
                <a:cs typeface="Times New Roman" panose="02020603050405020304" pitchFamily="18" charset="0"/>
              </a:rPr>
              <a:t>μπορεί να είναι την ίδια στιγμή γοητευτικός και σκληρός, παράλογος και </a:t>
            </a:r>
            <a:r>
              <a:rPr lang="el-GR" dirty="0" smtClean="0">
                <a:latin typeface="Times New Roman" panose="02020603050405020304" pitchFamily="18" charset="0"/>
                <a:cs typeface="Times New Roman" panose="02020603050405020304" pitchFamily="18" charset="0"/>
              </a:rPr>
              <a:t>συναρπαστικός.</a:t>
            </a:r>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9449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89716" y="486745"/>
            <a:ext cx="10515600" cy="1045229"/>
          </a:xfrm>
        </p:spPr>
        <p:txBody>
          <a:bodyPr/>
          <a:lstStyle/>
          <a:p>
            <a:pPr algn="ctr"/>
            <a:r>
              <a:rPr lang="el-GR" i="1" dirty="0" smtClean="0">
                <a:latin typeface="Times New Roman" panose="02020603050405020304" pitchFamily="18" charset="0"/>
                <a:cs typeface="Times New Roman" panose="02020603050405020304" pitchFamily="18" charset="0"/>
              </a:rPr>
              <a:t>Τι συμβαίνει όταν οι έφηβοι ερωτεύονται;</a:t>
            </a:r>
            <a:endParaRPr lang="el-GR" i="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812442" y="1879704"/>
            <a:ext cx="10515600" cy="2262748"/>
          </a:xfrm>
        </p:spPr>
        <p:txBody>
          <a:bodyPr>
            <a:noAutofit/>
          </a:bodyPr>
          <a:lstStyle/>
          <a:p>
            <a:pPr marL="0" indent="0" algn="just">
              <a:buNone/>
            </a:pPr>
            <a:r>
              <a:rPr lang="el-GR" dirty="0">
                <a:latin typeface="Times New Roman" panose="02020603050405020304" pitchFamily="18" charset="0"/>
                <a:cs typeface="Times New Roman" panose="02020603050405020304" pitchFamily="18" charset="0"/>
              </a:rPr>
              <a:t>Ο ερωτευμένος έφηβος ενθουσιάζεται,  παθιάζεται, εξέρχεται του εαυτού του. Νιώθει μια τεράστια ψυχική ευφορία και αναζητά όλο και περισσότερο χρόνο με τον/τη σύντροφό του/της. Η χρονική αυτή φάση είναι εξαιρετικά ουσιαστική για τον ίδιο που τη βιώνει. Άλλωστε, στην έναρξη της ερωτικής του ζωής μπορούμε να δούμε  αρκετά στοιχεία της προσωπικότητάς του, όπως αυτή έχει δομηθεί , εκτός των άλλων επιδράσεων, και από τα αδιαμεσολάβητα-ανεπεξέργαστα πρότυπα με τα οποία μεγάλωσε.</a:t>
            </a:r>
            <a:endParaRPr lang="el-G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639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28600"/>
            <a:ext cx="10515600" cy="991441"/>
          </a:xfrm>
        </p:spPr>
        <p:txBody>
          <a:bodyPr/>
          <a:lstStyle/>
          <a:p>
            <a:pPr algn="ctr"/>
            <a:r>
              <a:rPr lang="el-GR" i="1" dirty="0" smtClean="0">
                <a:latin typeface="Times New Roman" panose="02020603050405020304" pitchFamily="18" charset="0"/>
                <a:cs typeface="Times New Roman" panose="02020603050405020304" pitchFamily="18" charset="0"/>
              </a:rPr>
              <a:t>Ο έρωτας στα χρόνια του </a:t>
            </a:r>
            <a:r>
              <a:rPr lang="en-US" i="1" dirty="0" smtClean="0">
                <a:latin typeface="Times New Roman" panose="02020603050405020304" pitchFamily="18" charset="0"/>
                <a:cs typeface="Times New Roman" panose="02020603050405020304" pitchFamily="18" charset="0"/>
              </a:rPr>
              <a:t>internet</a:t>
            </a:r>
            <a:endParaRPr lang="el-GR" i="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838200" y="1395319"/>
            <a:ext cx="10515600" cy="4351338"/>
          </a:xfrm>
        </p:spPr>
        <p:txBody>
          <a:bodyPr>
            <a:normAutofit lnSpcReduction="10000"/>
          </a:bodyPr>
          <a:lstStyle/>
          <a:p>
            <a:pPr marL="0" indent="0" algn="just">
              <a:buNone/>
            </a:pPr>
            <a:r>
              <a:rPr lang="el-GR" dirty="0">
                <a:latin typeface="Times New Roman" panose="02020603050405020304" pitchFamily="18" charset="0"/>
                <a:cs typeface="Times New Roman" panose="02020603050405020304" pitchFamily="18" charset="0"/>
              </a:rPr>
              <a:t>Εκατοντάδες χιλιάδες άνθρωποι σε όλο τον πλανήτη αναζητούν καθημερινά ανθρώπινη επαφή στις εικονικές λεωφόρους του Διαδικτύου. Καθισμένοι εμπρός στην οθόνη του υπολογιστή τους συνομιλούν ηλεκτρονικά, κανονίζουν συναντήσεις, ανταλλάσσουν ερωτόλογα και προσβολές, αναζητούν ερωτικούς συντρόφους και κυνηγούν την ουτοπία του έρωτα στις σκοτεινές γωνιές του κυβερνοχώρου. </a:t>
            </a:r>
            <a:r>
              <a:rPr lang="el-GR" dirty="0" smtClean="0">
                <a:latin typeface="Times New Roman" panose="02020603050405020304" pitchFamily="18" charset="0"/>
                <a:cs typeface="Times New Roman" panose="02020603050405020304" pitchFamily="18" charset="0"/>
              </a:rPr>
              <a:t>Όσοι </a:t>
            </a:r>
            <a:r>
              <a:rPr lang="el-GR" dirty="0">
                <a:latin typeface="Times New Roman" panose="02020603050405020304" pitchFamily="18" charset="0"/>
                <a:cs typeface="Times New Roman" panose="02020603050405020304" pitchFamily="18" charset="0"/>
              </a:rPr>
              <a:t>δεν έχουν πρόσβαση στο Internet ανταλλάσσουν μετά μανίας ηλεκτρονικά μηνύματα με τη βοήθεια κινητών τηλεφώνων. Νεαρά παιδιά, αποκομμένα από την παρέα τους, συγκεντρωμένα σε μια μικροσκοπική οθόνη αποστέλλουν και απαντούν σε μηνύματα, αδύναμα να συνειδητοποιήσουν ότι η πραγματική ζωή περνάει και χάνεται δίπλα τους.</a:t>
            </a:r>
          </a:p>
        </p:txBody>
      </p:sp>
    </p:spTree>
    <p:extLst>
      <p:ext uri="{BB962C8B-B14F-4D97-AF65-F5344CB8AC3E}">
        <p14:creationId xmlns:p14="http://schemas.microsoft.com/office/powerpoint/2010/main" val="1935409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794906" y="330496"/>
            <a:ext cx="6750424" cy="870417"/>
          </a:xfrm>
        </p:spPr>
        <p:txBody>
          <a:bodyPr/>
          <a:lstStyle/>
          <a:p>
            <a:pPr algn="ctr"/>
            <a:r>
              <a:rPr lang="el-GR" i="1" dirty="0" smtClean="0">
                <a:latin typeface="Times New Roman" panose="02020603050405020304" pitchFamily="18" charset="0"/>
                <a:cs typeface="Times New Roman" panose="02020603050405020304" pitchFamily="18" charset="0"/>
              </a:rPr>
              <a:t>Οι γνωριμίες μέσω </a:t>
            </a:r>
            <a:r>
              <a:rPr lang="en-US" i="1" dirty="0" smtClean="0">
                <a:latin typeface="Times New Roman" panose="02020603050405020304" pitchFamily="18" charset="0"/>
                <a:cs typeface="Times New Roman" panose="02020603050405020304" pitchFamily="18" charset="0"/>
              </a:rPr>
              <a:t>internet</a:t>
            </a:r>
            <a:endParaRPr lang="el-GR" i="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824753" y="1422213"/>
            <a:ext cx="10515600" cy="4351338"/>
          </a:xfrm>
        </p:spPr>
        <p:txBody>
          <a:bodyPr/>
          <a:lstStyle/>
          <a:p>
            <a:pPr marL="0" indent="0" algn="just">
              <a:buNone/>
            </a:pPr>
            <a:r>
              <a:rPr lang="el-GR" dirty="0" smtClean="0">
                <a:latin typeface="Times New Roman" panose="02020603050405020304" pitchFamily="18" charset="0"/>
                <a:cs typeface="Times New Roman" panose="02020603050405020304" pitchFamily="18" charset="0"/>
              </a:rPr>
              <a:t>Η </a:t>
            </a:r>
            <a:r>
              <a:rPr lang="el-GR" dirty="0">
                <a:latin typeface="Times New Roman" panose="02020603050405020304" pitchFamily="18" charset="0"/>
                <a:cs typeface="Times New Roman" panose="02020603050405020304" pitchFamily="18" charset="0"/>
              </a:rPr>
              <a:t>γνωριμία βασίζεται πάνω στη φαντασία και στη δημιουργία της </a:t>
            </a:r>
            <a:r>
              <a:rPr lang="el-GR" dirty="0" smtClean="0">
                <a:latin typeface="Times New Roman" panose="02020603050405020304" pitchFamily="18" charset="0"/>
                <a:cs typeface="Times New Roman" panose="02020603050405020304" pitchFamily="18" charset="0"/>
              </a:rPr>
              <a:t>ιδανικής εικόνας </a:t>
            </a:r>
            <a:r>
              <a:rPr lang="el-GR" dirty="0">
                <a:latin typeface="Times New Roman" panose="02020603050405020304" pitchFamily="18" charset="0"/>
                <a:cs typeface="Times New Roman" panose="02020603050405020304" pitchFamily="18" charset="0"/>
              </a:rPr>
              <a:t>του άλλου, ακριβώς όπως γίνεται στην αρχή μιας σχέσης όπου εξιδανικεύουμε τον άλλον. Στις γραπτές συνομιλίες μας, δίνουμε τα νόημα και τη χροιά που θέλουμε, που ενδεχομένως να μην έχουν σχέση με τη πραγματικότητα. Για αυτό το λόγο, ακόμα και αν έχουμε δει φωτογραφίες ενός χρήστη, οι κινήσεις του, η φωνή του, ο τρόπος που περπατάει, η διαχείριση της σιωπής στις συνομιλίες μας βασίζονται στο πώς φανταζόμαστε εμείς ότι θα είναι. Με άλλα λόγια, το online flirting είναι ο ιδανικός χώρος για να προβάλουμε και να ικανοποιούμε τις ανάγκες μας.</a:t>
            </a:r>
          </a:p>
        </p:txBody>
      </p:sp>
    </p:spTree>
    <p:extLst>
      <p:ext uri="{BB962C8B-B14F-4D97-AF65-F5344CB8AC3E}">
        <p14:creationId xmlns:p14="http://schemas.microsoft.com/office/powerpoint/2010/main" val="3874849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4699" y="215153"/>
            <a:ext cx="11668259" cy="816629"/>
          </a:xfrm>
        </p:spPr>
        <p:txBody>
          <a:bodyPr>
            <a:noAutofit/>
          </a:bodyPr>
          <a:lstStyle/>
          <a:p>
            <a:pPr algn="ctr"/>
            <a:r>
              <a:rPr lang="el-GR" i="1" dirty="0" smtClean="0">
                <a:latin typeface="Times New Roman" panose="02020603050405020304" pitchFamily="18" charset="0"/>
                <a:cs typeface="Times New Roman" panose="02020603050405020304" pitchFamily="18" charset="0"/>
              </a:rPr>
              <a:t>Ο έρωτας στα παλιά χρόνια και ο έρωτας σήμερα</a:t>
            </a:r>
            <a:endParaRPr lang="el-GR" i="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half" idx="1"/>
          </p:nvPr>
        </p:nvSpPr>
        <p:spPr>
          <a:xfrm>
            <a:off x="309282" y="1304365"/>
            <a:ext cx="5217459" cy="4872598"/>
          </a:xfrm>
        </p:spPr>
        <p:txBody>
          <a:bodyPr>
            <a:normAutofit fontScale="77500" lnSpcReduction="20000"/>
          </a:bodyPr>
          <a:lstStyle/>
          <a:p>
            <a:pPr marL="0" indent="0" algn="just">
              <a:buNone/>
            </a:pPr>
            <a:r>
              <a:rPr lang="el-GR" dirty="0">
                <a:latin typeface="Times New Roman" panose="02020603050405020304" pitchFamily="18" charset="0"/>
                <a:cs typeface="Times New Roman" panose="02020603050405020304" pitchFamily="18" charset="0"/>
              </a:rPr>
              <a:t>Τα παλαιότερα χρόνια, συνήθως πρώτα έβρισκες γαμπρό και μετά είχες να διαλέξεις ή την τρέλα ή την αγάπη. Αγαπούσαν ο ένας τον άλλον γιατί δεν είχαν άλλη επιλογή. Γιατί μια ζωή δεν μπορείς να την περάσεις χωρίς αγάπη, οπότε θα αγαπήσεις αυτόν που σου δίνουν. Καμιά φορά, ο έρωτας ερχόταν με το πρώτο παιδί, αφού υπήρχε κάτι παραπάνω και κάτι κοινό να δένει το ζευγάρι. Ωστόσο υπήρχαν και οι περιπτώσεις που η αγάπη πήγαινε όπου η τσέπη ήταν  βαθιά. Άλλωστε οι περισσότεροι γάμοι γίνονταν με συνοικέσια και συμφωνητικά προίκας. Η γυναίκα δεν θεωρούνταν τόσο ως σύζυγος, ως πρόσωπο για να αγαπήσει κανείς, αλλά αντιμετωπιζόταν κυρίως σαν αντικείμενο αγοραπωλησίας. </a:t>
            </a:r>
          </a:p>
        </p:txBody>
      </p:sp>
      <p:sp>
        <p:nvSpPr>
          <p:cNvPr id="4" name="Θέση περιεχομένου 3"/>
          <p:cNvSpPr>
            <a:spLocks noGrp="1"/>
          </p:cNvSpPr>
          <p:nvPr>
            <p:ph sz="half" idx="2"/>
          </p:nvPr>
        </p:nvSpPr>
        <p:spPr>
          <a:xfrm>
            <a:off x="6172200" y="1304365"/>
            <a:ext cx="5181600" cy="4872598"/>
          </a:xfrm>
        </p:spPr>
        <p:txBody>
          <a:bodyPr vert="horz" anchor="t">
            <a:normAutofit fontScale="77500" lnSpcReduction="20000"/>
          </a:bodyPr>
          <a:lstStyle/>
          <a:p>
            <a:pPr marL="0" indent="0" algn="just">
              <a:buNone/>
            </a:pPr>
            <a:r>
              <a:rPr lang="el-GR" dirty="0" smtClean="0">
                <a:latin typeface="Times New Roman" panose="02020603050405020304" pitchFamily="18" charset="0"/>
                <a:cs typeface="Times New Roman" panose="02020603050405020304" pitchFamily="18" charset="0"/>
              </a:rPr>
              <a:t>Σήμερα</a:t>
            </a:r>
            <a:r>
              <a:rPr lang="el-GR" dirty="0">
                <a:latin typeface="Times New Roman" panose="02020603050405020304" pitchFamily="18" charset="0"/>
                <a:cs typeface="Times New Roman" panose="02020603050405020304" pitchFamily="18" charset="0"/>
              </a:rPr>
              <a:t>, ο έρωτας είναι κάτι που χρειάζεται να εξιδανικευτεί. Ο λιγοστός χρόνος, η επιθυμία για καριέρα και η ανάγκη για δουλειά είναι τα κυρίως προβλήματα που αντιμετωπίζει ο έρωτας του </a:t>
            </a:r>
            <a:r>
              <a:rPr lang="el-GR" dirty="0" err="1">
                <a:latin typeface="Times New Roman" panose="02020603050405020304" pitchFamily="18" charset="0"/>
                <a:cs typeface="Times New Roman" panose="02020603050405020304" pitchFamily="18" charset="0"/>
              </a:rPr>
              <a:t>20ου</a:t>
            </a:r>
            <a:r>
              <a:rPr lang="el-GR" dirty="0">
                <a:latin typeface="Times New Roman" panose="02020603050405020304" pitchFamily="18" charset="0"/>
                <a:cs typeface="Times New Roman" panose="02020603050405020304" pitchFamily="18" charset="0"/>
              </a:rPr>
              <a:t> αιώνα. Έχουμε </a:t>
            </a:r>
            <a:r>
              <a:rPr lang="el-GR" dirty="0" err="1">
                <a:latin typeface="Times New Roman" panose="02020603050405020304" pitchFamily="18" charset="0"/>
                <a:cs typeface="Times New Roman" panose="02020603050405020304" pitchFamily="18" charset="0"/>
              </a:rPr>
              <a:t>απορροφηθεί</a:t>
            </a:r>
            <a:r>
              <a:rPr lang="el-GR" dirty="0">
                <a:latin typeface="Times New Roman" panose="02020603050405020304" pitchFamily="18" charset="0"/>
                <a:cs typeface="Times New Roman" panose="02020603050405020304" pitchFamily="18" charset="0"/>
              </a:rPr>
              <a:t> τόσο πολύ στην ρουτίνα και έχουμε ξεχάσει το πόσο όμορφα μπορεί να νιώσει κανείς γνωρίζοντας πως υπάρχει κάποιος με τον οποίον μοιράζεται τη ζωή του. Ναι, αυτό φταίει. Ξεχάσαμε. Πλέον τα πράγματα δεν είναι τόσο δύσκολα. Υπάρχουν προγαμιαίες σχέσεις, η γονική συναίνεση δεν λαμβάνεται καν υπόψη, ο θεσμός της προίκας έχει καταργηθεί. Οι σχέσεις γενικότερα είναι πιο ελεύθερες, χωρίς πολλές επίσημες δεσμεύσεις. Η μόνη δέσμευση που κάνεις είναι αυτή με τον εαυτό και τον σύντροφό σου. </a:t>
            </a:r>
          </a:p>
        </p:txBody>
      </p:sp>
    </p:spTree>
    <p:extLst>
      <p:ext uri="{BB962C8B-B14F-4D97-AF65-F5344CB8AC3E}">
        <p14:creationId xmlns:p14="http://schemas.microsoft.com/office/powerpoint/2010/main" val="1579153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8259"/>
            <a:ext cx="10515600" cy="1152806"/>
          </a:xfrm>
        </p:spPr>
        <p:txBody>
          <a:bodyPr>
            <a:normAutofit fontScale="90000"/>
          </a:bodyPr>
          <a:lstStyle/>
          <a:p>
            <a:pPr algn="ctr"/>
            <a:r>
              <a:rPr lang="el-GR" i="1" dirty="0">
                <a:latin typeface="Times New Roman" panose="02020603050405020304" pitchFamily="18" charset="0"/>
                <a:cs typeface="Times New Roman" panose="02020603050405020304" pitchFamily="18" charset="0"/>
              </a:rPr>
              <a:t>Ποιες είναι οι θετικές πτυχές στην αναζήτηση του έρωτα μέσα από το Internet; </a:t>
            </a:r>
          </a:p>
        </p:txBody>
      </p:sp>
      <p:sp>
        <p:nvSpPr>
          <p:cNvPr id="3" name="Θέση περιεχομένου 2"/>
          <p:cNvSpPr>
            <a:spLocks noGrp="1"/>
          </p:cNvSpPr>
          <p:nvPr>
            <p:ph idx="1"/>
          </p:nvPr>
        </p:nvSpPr>
        <p:spPr>
          <a:xfrm>
            <a:off x="838200" y="1610472"/>
            <a:ext cx="10515600" cy="4351338"/>
          </a:xfrm>
        </p:spPr>
        <p:txBody>
          <a:bodyPr>
            <a:normAutofit fontScale="85000" lnSpcReduction="20000"/>
          </a:bodyPr>
          <a:lstStyle/>
          <a:p>
            <a:pPr>
              <a:buFont typeface="Wingdings" panose="05000000000000000000" pitchFamily="2" charset="2"/>
              <a:buChar char="Ø"/>
            </a:pPr>
            <a:r>
              <a:rPr lang="el-GR" dirty="0" smtClean="0">
                <a:latin typeface="Times New Roman" panose="02020603050405020304" pitchFamily="18" charset="0"/>
                <a:cs typeface="Times New Roman" panose="02020603050405020304" pitchFamily="18" charset="0"/>
              </a:rPr>
              <a:t>Μπορείτε </a:t>
            </a:r>
            <a:r>
              <a:rPr lang="el-GR" dirty="0">
                <a:latin typeface="Times New Roman" panose="02020603050405020304" pitchFamily="18" charset="0"/>
                <a:cs typeface="Times New Roman" panose="02020603050405020304" pitchFamily="18" charset="0"/>
              </a:rPr>
              <a:t>να βρείτε άνδρες ή γυναίκες χωρίς να φύγετε από το σπίτι </a:t>
            </a:r>
            <a:r>
              <a:rPr lang="el-GR" dirty="0" smtClean="0">
                <a:latin typeface="Times New Roman" panose="02020603050405020304" pitchFamily="18" charset="0"/>
                <a:cs typeface="Times New Roman" panose="02020603050405020304" pitchFamily="18" charset="0"/>
              </a:rPr>
              <a:t>σας.</a:t>
            </a:r>
          </a:p>
          <a:p>
            <a:pPr>
              <a:buFont typeface="Wingdings" panose="05000000000000000000" pitchFamily="2" charset="2"/>
              <a:buChar char="Ø"/>
            </a:pPr>
            <a:endParaRPr lang="el-GR"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l-GR" dirty="0" smtClean="0">
                <a:latin typeface="Times New Roman" panose="02020603050405020304" pitchFamily="18" charset="0"/>
                <a:cs typeface="Times New Roman" panose="02020603050405020304" pitchFamily="18" charset="0"/>
              </a:rPr>
              <a:t>Μπορείτε να μάθετε τι αρέσει στο συγκεκριμένο άτομο, χωρίς να χρειάζεται να ρωτήσετε και πολλά.</a:t>
            </a:r>
          </a:p>
          <a:p>
            <a:pPr>
              <a:buFont typeface="Wingdings" panose="05000000000000000000" pitchFamily="2" charset="2"/>
              <a:buChar char="Ø"/>
            </a:pPr>
            <a:endParaRPr lang="el-GR"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l-GR" dirty="0" smtClean="0">
                <a:latin typeface="Times New Roman" panose="02020603050405020304" pitchFamily="18" charset="0"/>
                <a:cs typeface="Times New Roman" panose="02020603050405020304" pitchFamily="18" charset="0"/>
              </a:rPr>
              <a:t>Μπορείτε </a:t>
            </a:r>
            <a:r>
              <a:rPr lang="el-GR" dirty="0">
                <a:latin typeface="Times New Roman" panose="02020603050405020304" pitchFamily="18" charset="0"/>
                <a:cs typeface="Times New Roman" panose="02020603050405020304" pitchFamily="18" charset="0"/>
              </a:rPr>
              <a:t>να βρείτε προσωπικές πληροφορίες, χωρίς να μιλήσετε πρόσωπο με πρόσωπο.</a:t>
            </a:r>
          </a:p>
          <a:p>
            <a:pPr>
              <a:buFont typeface="Wingdings" panose="05000000000000000000" pitchFamily="2" charset="2"/>
              <a:buChar char="Ø"/>
            </a:pPr>
            <a:endParaRPr lang="el-GR"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l-GR" dirty="0" smtClean="0">
                <a:latin typeface="Times New Roman" panose="02020603050405020304" pitchFamily="18" charset="0"/>
                <a:cs typeface="Times New Roman" panose="02020603050405020304" pitchFamily="18" charset="0"/>
              </a:rPr>
              <a:t>Είναι </a:t>
            </a:r>
            <a:r>
              <a:rPr lang="el-GR" dirty="0">
                <a:latin typeface="Times New Roman" panose="02020603050405020304" pitchFamily="18" charset="0"/>
                <a:cs typeface="Times New Roman" panose="02020603050405020304" pitchFamily="18" charset="0"/>
              </a:rPr>
              <a:t>εύκολο για εσάς να βρείτε κάποιο σύντροφο, χωρίς να χρειάζεται να κάνετε πολλή δουλειά. Θα μάθετε κάποια πράγματα από αυτά που ήδη έχει γράψει στο προφίλ του, υποθέτοντας πάντα πως ό, τι γράφεται είναι ειλικρινές και έντιμο. Εκτός αυτού, μπορείτε ακόμη και να δείτε φωτογραφίες του.</a:t>
            </a:r>
          </a:p>
        </p:txBody>
      </p:sp>
    </p:spTree>
    <p:extLst>
      <p:ext uri="{BB962C8B-B14F-4D97-AF65-F5344CB8AC3E}">
        <p14:creationId xmlns:p14="http://schemas.microsoft.com/office/powerpoint/2010/main" val="1237530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17208"/>
            <a:ext cx="10515600" cy="872004"/>
          </a:xfrm>
        </p:spPr>
        <p:txBody>
          <a:bodyPr/>
          <a:lstStyle/>
          <a:p>
            <a:pPr algn="ctr"/>
            <a:r>
              <a:rPr lang="el-GR" i="1" dirty="0" smtClean="0">
                <a:latin typeface="Times New Roman" panose="02020603050405020304" pitchFamily="18" charset="0"/>
                <a:cs typeface="Times New Roman" panose="02020603050405020304" pitchFamily="18" charset="0"/>
              </a:rPr>
              <a:t>Κίνδυνοι του έρωτα μέσα από το </a:t>
            </a:r>
            <a:r>
              <a:rPr lang="en-US" i="1" dirty="0" smtClean="0">
                <a:latin typeface="Times New Roman" panose="02020603050405020304" pitchFamily="18" charset="0"/>
                <a:cs typeface="Times New Roman" panose="02020603050405020304" pitchFamily="18" charset="0"/>
              </a:rPr>
              <a:t>internet</a:t>
            </a:r>
            <a:r>
              <a:rPr lang="el-GR" i="1" dirty="0" smtClean="0">
                <a:latin typeface="Times New Roman" panose="02020603050405020304" pitchFamily="18" charset="0"/>
                <a:cs typeface="Times New Roman" panose="02020603050405020304" pitchFamily="18" charset="0"/>
              </a:rPr>
              <a:t>  </a:t>
            </a:r>
            <a:endParaRPr lang="el-GR" i="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838200" y="1207060"/>
            <a:ext cx="10515600" cy="4351338"/>
          </a:xfrm>
        </p:spPr>
        <p:txBody>
          <a:bodyPr>
            <a:normAutofit fontScale="92500" lnSpcReduction="10000"/>
          </a:bodyPr>
          <a:lstStyle/>
          <a:p>
            <a:pPr marL="0" indent="0" algn="just">
              <a:buNone/>
            </a:pPr>
            <a:r>
              <a:rPr lang="el-GR" dirty="0" smtClean="0">
                <a:latin typeface="Times New Roman" panose="02020603050405020304" pitchFamily="18" charset="0"/>
                <a:cs typeface="Times New Roman" panose="02020603050405020304" pitchFamily="18" charset="0"/>
              </a:rPr>
              <a:t>Οι διαδικτυακές </a:t>
            </a:r>
            <a:r>
              <a:rPr lang="el-GR" dirty="0">
                <a:latin typeface="Times New Roman" panose="02020603050405020304" pitchFamily="18" charset="0"/>
                <a:cs typeface="Times New Roman" panose="02020603050405020304" pitchFamily="18" charset="0"/>
              </a:rPr>
              <a:t>σχέσεις, στην υπερβολή τους, μπορεί να έχουν αρνητικές επιπτώσεις. Υπάρχει ο κίνδυνος να εθιστεί κάποιος στις διαδικτυακές σχέσεις σε σημείο που να μη μπορεί να συνάψει ερωτικές σχέσεις με προσωπική επαφή με το άλλο </a:t>
            </a:r>
            <a:r>
              <a:rPr lang="el-GR" dirty="0" smtClean="0">
                <a:latin typeface="Times New Roman" panose="02020603050405020304" pitchFamily="18" charset="0"/>
                <a:cs typeface="Times New Roman" panose="02020603050405020304" pitchFamily="18" charset="0"/>
              </a:rPr>
              <a:t>άτομο. Επίσης </a:t>
            </a:r>
            <a:r>
              <a:rPr lang="el-GR" dirty="0">
                <a:latin typeface="Times New Roman" panose="02020603050405020304" pitchFamily="18" charset="0"/>
                <a:cs typeface="Times New Roman" panose="02020603050405020304" pitchFamily="18" charset="0"/>
              </a:rPr>
              <a:t>υπάρχει η περίπτωση όπου το άτομο χάνει την επαφή του με την πραγματικότητα και ζει μια εικονική ζωή, που έχει μικρή σχέση με την </a:t>
            </a:r>
            <a:r>
              <a:rPr lang="el-GR" dirty="0" smtClean="0">
                <a:latin typeface="Times New Roman" panose="02020603050405020304" pitchFamily="18" charset="0"/>
                <a:cs typeface="Times New Roman" panose="02020603050405020304" pitchFamily="18" charset="0"/>
              </a:rPr>
              <a:t>καθημερινότητα. Στην </a:t>
            </a:r>
            <a:r>
              <a:rPr lang="el-GR" dirty="0">
                <a:latin typeface="Times New Roman" panose="02020603050405020304" pitchFamily="18" charset="0"/>
                <a:cs typeface="Times New Roman" panose="02020603050405020304" pitchFamily="18" charset="0"/>
              </a:rPr>
              <a:t>πλειονότητά τους οι διαδικτυακές σχέσεις για να είναι πραγματικά ικανοποιητικές χρειάζεται να περάσουν στο επίπεδο της φυσικής επαφής, όπου το ζευγάρι συναντιέται στην πραγματικότητα και συνδέεται ψυχικά, διανοητικά, σωματικά και ζει μαζί με τον πολυδιάστατο και πολυδύναμο τρόπο που νοείται μια ολοκληρωμένη σχέση. Το διαδίκτυο αποτελεί ένα δυνατό, γρήγορο και αποτελεσματικό εργαλείο για να γίνει η αρχή της γνωριμίας.</a:t>
            </a:r>
          </a:p>
        </p:txBody>
      </p:sp>
    </p:spTree>
    <p:extLst>
      <p:ext uri="{BB962C8B-B14F-4D97-AF65-F5344CB8AC3E}">
        <p14:creationId xmlns:p14="http://schemas.microsoft.com/office/powerpoint/2010/main" val="382281172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967</Words>
  <Application>Microsoft Office PowerPoint</Application>
  <PresentationFormat>Widescreen</PresentationFormat>
  <Paragraphs>30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Brush Script MT</vt:lpstr>
      <vt:lpstr>Calibri</vt:lpstr>
      <vt:lpstr>Calibri Light</vt:lpstr>
      <vt:lpstr>Times New Roman</vt:lpstr>
      <vt:lpstr>Wingdings</vt:lpstr>
      <vt:lpstr>Θέμα του Office</vt:lpstr>
      <vt:lpstr>Ο έρωτας στον ψηφιακό κόσμο</vt:lpstr>
      <vt:lpstr>PowerPoint Presentation</vt:lpstr>
      <vt:lpstr>Τι είναι ο έρωτας;</vt:lpstr>
      <vt:lpstr>Τι συμβαίνει όταν οι έφηβοι ερωτεύονται;</vt:lpstr>
      <vt:lpstr>Ο έρωτας στα χρόνια του internet</vt:lpstr>
      <vt:lpstr>Οι γνωριμίες μέσω internet</vt:lpstr>
      <vt:lpstr>Ο έρωτας στα παλιά χρόνια και ο έρωτας σήμερα</vt:lpstr>
      <vt:lpstr>Ποιες είναι οι θετικές πτυχές στην αναζήτηση του έρωτα μέσα από το Internet; </vt:lpstr>
      <vt:lpstr>Κίνδυνοι του έρωτα μέσα από το internet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έρωτας στον ψηφιακό κόσμο</dc:title>
  <dc:creator>user5</dc:creator>
  <cp:lastModifiedBy>κωστης</cp:lastModifiedBy>
  <cp:revision>17</cp:revision>
  <dcterms:created xsi:type="dcterms:W3CDTF">2019-04-03T07:10:01Z</dcterms:created>
  <dcterms:modified xsi:type="dcterms:W3CDTF">2020-06-22T04:58:23Z</dcterms:modified>
</cp:coreProperties>
</file>