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0" r:id="rId6"/>
    <p:sldId id="261" r:id="rId7"/>
    <p:sldId id="264" r:id="rId8"/>
    <p:sldId id="266" r:id="rId9"/>
    <p:sldId id="267" r:id="rId10"/>
    <p:sldId id="265"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9" autoAdjust="0"/>
    <p:restoredTop sz="94660"/>
  </p:normalViewPr>
  <p:slideViewPr>
    <p:cSldViewPr snapToGrid="0">
      <p:cViewPr varScale="1">
        <p:scale>
          <a:sx n="74" d="100"/>
          <a:sy n="74"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97BD0681-CD0F-4BAE-B209-1DBDB42B9CB7}" type="datetimeFigureOut">
              <a:rPr lang="el-GR" smtClean="0"/>
              <a:t>22/6/2020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94C7792-C1B7-4A0F-969E-31F32CF71CC7}" type="slidenum">
              <a:rPr lang="el-GR" smtClean="0"/>
              <a:t>‹#›</a:t>
            </a:fld>
            <a:endParaRPr lang="el-GR"/>
          </a:p>
        </p:txBody>
      </p:sp>
    </p:spTree>
    <p:extLst>
      <p:ext uri="{BB962C8B-B14F-4D97-AF65-F5344CB8AC3E}">
        <p14:creationId xmlns:p14="http://schemas.microsoft.com/office/powerpoint/2010/main" val="192988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7BD0681-CD0F-4BAE-B209-1DBDB42B9CB7}" type="datetimeFigureOut">
              <a:rPr lang="el-GR" smtClean="0"/>
              <a:t>22/6/2020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94C7792-C1B7-4A0F-969E-31F32CF71CC7}" type="slidenum">
              <a:rPr lang="el-GR" smtClean="0"/>
              <a:t>‹#›</a:t>
            </a:fld>
            <a:endParaRPr lang="el-GR"/>
          </a:p>
        </p:txBody>
      </p:sp>
    </p:spTree>
    <p:extLst>
      <p:ext uri="{BB962C8B-B14F-4D97-AF65-F5344CB8AC3E}">
        <p14:creationId xmlns:p14="http://schemas.microsoft.com/office/powerpoint/2010/main" val="3281220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7BD0681-CD0F-4BAE-B209-1DBDB42B9CB7}" type="datetimeFigureOut">
              <a:rPr lang="el-GR" smtClean="0"/>
              <a:t>22/6/2020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94C7792-C1B7-4A0F-969E-31F32CF71CC7}" type="slidenum">
              <a:rPr lang="el-GR" smtClean="0"/>
              <a:t>‹#›</a:t>
            </a:fld>
            <a:endParaRPr lang="el-GR"/>
          </a:p>
        </p:txBody>
      </p:sp>
    </p:spTree>
    <p:extLst>
      <p:ext uri="{BB962C8B-B14F-4D97-AF65-F5344CB8AC3E}">
        <p14:creationId xmlns:p14="http://schemas.microsoft.com/office/powerpoint/2010/main" val="178418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7BD0681-CD0F-4BAE-B209-1DBDB42B9CB7}" type="datetimeFigureOut">
              <a:rPr lang="el-GR" smtClean="0"/>
              <a:t>22/6/2020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94C7792-C1B7-4A0F-969E-31F32CF71CC7}" type="slidenum">
              <a:rPr lang="el-GR" smtClean="0"/>
              <a:t>‹#›</a:t>
            </a:fld>
            <a:endParaRPr lang="el-GR"/>
          </a:p>
        </p:txBody>
      </p:sp>
    </p:spTree>
    <p:extLst>
      <p:ext uri="{BB962C8B-B14F-4D97-AF65-F5344CB8AC3E}">
        <p14:creationId xmlns:p14="http://schemas.microsoft.com/office/powerpoint/2010/main" val="133699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97BD0681-CD0F-4BAE-B209-1DBDB42B9CB7}" type="datetimeFigureOut">
              <a:rPr lang="el-GR" smtClean="0"/>
              <a:t>22/6/2020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94C7792-C1B7-4A0F-969E-31F32CF71CC7}" type="slidenum">
              <a:rPr lang="el-GR" smtClean="0"/>
              <a:t>‹#›</a:t>
            </a:fld>
            <a:endParaRPr lang="el-GR"/>
          </a:p>
        </p:txBody>
      </p:sp>
    </p:spTree>
    <p:extLst>
      <p:ext uri="{BB962C8B-B14F-4D97-AF65-F5344CB8AC3E}">
        <p14:creationId xmlns:p14="http://schemas.microsoft.com/office/powerpoint/2010/main" val="2227178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97BD0681-CD0F-4BAE-B209-1DBDB42B9CB7}" type="datetimeFigureOut">
              <a:rPr lang="el-GR" smtClean="0"/>
              <a:t>22/6/2020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94C7792-C1B7-4A0F-969E-31F32CF71CC7}" type="slidenum">
              <a:rPr lang="el-GR" smtClean="0"/>
              <a:t>‹#›</a:t>
            </a:fld>
            <a:endParaRPr lang="el-GR"/>
          </a:p>
        </p:txBody>
      </p:sp>
    </p:spTree>
    <p:extLst>
      <p:ext uri="{BB962C8B-B14F-4D97-AF65-F5344CB8AC3E}">
        <p14:creationId xmlns:p14="http://schemas.microsoft.com/office/powerpoint/2010/main" val="4039795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97BD0681-CD0F-4BAE-B209-1DBDB42B9CB7}" type="datetimeFigureOut">
              <a:rPr lang="el-GR" smtClean="0"/>
              <a:t>22/6/2020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894C7792-C1B7-4A0F-969E-31F32CF71CC7}" type="slidenum">
              <a:rPr lang="el-GR" smtClean="0"/>
              <a:t>‹#›</a:t>
            </a:fld>
            <a:endParaRPr lang="el-GR"/>
          </a:p>
        </p:txBody>
      </p:sp>
    </p:spTree>
    <p:extLst>
      <p:ext uri="{BB962C8B-B14F-4D97-AF65-F5344CB8AC3E}">
        <p14:creationId xmlns:p14="http://schemas.microsoft.com/office/powerpoint/2010/main" val="35937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97BD0681-CD0F-4BAE-B209-1DBDB42B9CB7}" type="datetimeFigureOut">
              <a:rPr lang="el-GR" smtClean="0"/>
              <a:t>22/6/2020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894C7792-C1B7-4A0F-969E-31F32CF71CC7}" type="slidenum">
              <a:rPr lang="el-GR" smtClean="0"/>
              <a:t>‹#›</a:t>
            </a:fld>
            <a:endParaRPr lang="el-GR"/>
          </a:p>
        </p:txBody>
      </p:sp>
    </p:spTree>
    <p:extLst>
      <p:ext uri="{BB962C8B-B14F-4D97-AF65-F5344CB8AC3E}">
        <p14:creationId xmlns:p14="http://schemas.microsoft.com/office/powerpoint/2010/main" val="193904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97BD0681-CD0F-4BAE-B209-1DBDB42B9CB7}" type="datetimeFigureOut">
              <a:rPr lang="el-GR" smtClean="0"/>
              <a:t>22/6/2020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894C7792-C1B7-4A0F-969E-31F32CF71CC7}" type="slidenum">
              <a:rPr lang="el-GR" smtClean="0"/>
              <a:t>‹#›</a:t>
            </a:fld>
            <a:endParaRPr lang="el-GR"/>
          </a:p>
        </p:txBody>
      </p:sp>
    </p:spTree>
    <p:extLst>
      <p:ext uri="{BB962C8B-B14F-4D97-AF65-F5344CB8AC3E}">
        <p14:creationId xmlns:p14="http://schemas.microsoft.com/office/powerpoint/2010/main" val="40329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7BD0681-CD0F-4BAE-B209-1DBDB42B9CB7}" type="datetimeFigureOut">
              <a:rPr lang="el-GR" smtClean="0"/>
              <a:t>22/6/2020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94C7792-C1B7-4A0F-969E-31F32CF71CC7}" type="slidenum">
              <a:rPr lang="el-GR" smtClean="0"/>
              <a:t>‹#›</a:t>
            </a:fld>
            <a:endParaRPr lang="el-GR"/>
          </a:p>
        </p:txBody>
      </p:sp>
    </p:spTree>
    <p:extLst>
      <p:ext uri="{BB962C8B-B14F-4D97-AF65-F5344CB8AC3E}">
        <p14:creationId xmlns:p14="http://schemas.microsoft.com/office/powerpoint/2010/main" val="2878124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7BD0681-CD0F-4BAE-B209-1DBDB42B9CB7}" type="datetimeFigureOut">
              <a:rPr lang="el-GR" smtClean="0"/>
              <a:t>22/6/2020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94C7792-C1B7-4A0F-969E-31F32CF71CC7}" type="slidenum">
              <a:rPr lang="el-GR" smtClean="0"/>
              <a:t>‹#›</a:t>
            </a:fld>
            <a:endParaRPr lang="el-GR"/>
          </a:p>
        </p:txBody>
      </p:sp>
    </p:spTree>
    <p:extLst>
      <p:ext uri="{BB962C8B-B14F-4D97-AF65-F5344CB8AC3E}">
        <p14:creationId xmlns:p14="http://schemas.microsoft.com/office/powerpoint/2010/main" val="987741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D0681-CD0F-4BAE-B209-1DBDB42B9CB7}" type="datetimeFigureOut">
              <a:rPr lang="el-GR" smtClean="0"/>
              <a:t>22/6/2020</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C7792-C1B7-4A0F-969E-31F32CF71CC7}" type="slidenum">
              <a:rPr lang="el-GR" smtClean="0"/>
              <a:t>‹#›</a:t>
            </a:fld>
            <a:endParaRPr lang="el-GR"/>
          </a:p>
        </p:txBody>
      </p:sp>
    </p:spTree>
    <p:extLst>
      <p:ext uri="{BB962C8B-B14F-4D97-AF65-F5344CB8AC3E}">
        <p14:creationId xmlns:p14="http://schemas.microsoft.com/office/powerpoint/2010/main" val="1392267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el.wikipedia.org/wiki/%CE%9D%CE%B1%CF%81%CE%BA%CF%89%CF%84%CE%B9%CE%BA%CE%AC" TargetMode="External"/><Relationship Id="rId2" Type="http://schemas.openxmlformats.org/officeDocument/2006/relationships/hyperlink" Target="https://el.wikipedia.org/wiki/%CE%9A%CE%AC%CF%80%CE%BD%CE%B9%CF%83%CE%BC%CE%B1" TargetMode="External"/><Relationship Id="rId1" Type="http://schemas.openxmlformats.org/officeDocument/2006/relationships/slideLayout" Target="../slideLayouts/slideLayout6.xml"/><Relationship Id="rId6" Type="http://schemas.openxmlformats.org/officeDocument/2006/relationships/hyperlink" Target="https://el.wikipedia.org/wiki/%CE%94%CE%B9%CE%B1%CE%B4%CE%AF%CE%BA%CF%84%CF%85%CE%BF" TargetMode="External"/><Relationship Id="rId5" Type="http://schemas.openxmlformats.org/officeDocument/2006/relationships/hyperlink" Target="https://el.wikipedia.org/w/index.php?title=%CE%A4%CE%B6%CF%8C%CE%B3%CE%BF%CF%82&amp;action=edit&amp;redlink=1" TargetMode="External"/><Relationship Id="rId4" Type="http://schemas.openxmlformats.org/officeDocument/2006/relationships/hyperlink" Target="https://el.wikipedia.org/wiki/%CE%91%CE%BB%CE%BA%CE%BF%CF%8C%CE%BB"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20588" y="-242047"/>
            <a:ext cx="9144000" cy="2387600"/>
          </a:xfrm>
        </p:spPr>
        <p:txBody>
          <a:bodyPr/>
          <a:lstStyle/>
          <a:p>
            <a:r>
              <a:rPr lang="el-GR" b="1" u="sng" dirty="0" smtClean="0">
                <a:solidFill>
                  <a:schemeClr val="accent1">
                    <a:lumMod val="50000"/>
                  </a:schemeClr>
                </a:solidFill>
              </a:rPr>
              <a:t>Χειροπέδες στον εγκέφαλο:</a:t>
            </a:r>
            <a:br>
              <a:rPr lang="el-GR" b="1" u="sng" dirty="0" smtClean="0">
                <a:solidFill>
                  <a:schemeClr val="accent1">
                    <a:lumMod val="50000"/>
                  </a:schemeClr>
                </a:solidFill>
              </a:rPr>
            </a:br>
            <a:r>
              <a:rPr lang="el-GR" b="1" u="sng" dirty="0" smtClean="0">
                <a:solidFill>
                  <a:schemeClr val="accent1">
                    <a:lumMod val="50000"/>
                  </a:schemeClr>
                </a:solidFill>
              </a:rPr>
              <a:t>Εθισμοί</a:t>
            </a:r>
            <a:endParaRPr lang="el-GR" b="1" u="sng" dirty="0">
              <a:solidFill>
                <a:schemeClr val="accent1">
                  <a:lumMod val="50000"/>
                </a:schemeClr>
              </a:solidFill>
            </a:endParaRPr>
          </a:p>
        </p:txBody>
      </p:sp>
      <p:sp>
        <p:nvSpPr>
          <p:cNvPr id="3" name="Υπότιτλος 2"/>
          <p:cNvSpPr>
            <a:spLocks noGrp="1"/>
          </p:cNvSpPr>
          <p:nvPr>
            <p:ph type="subTitle" idx="1"/>
          </p:nvPr>
        </p:nvSpPr>
        <p:spPr>
          <a:xfrm>
            <a:off x="1120588" y="2550016"/>
            <a:ext cx="9144000" cy="4005329"/>
          </a:xfrm>
        </p:spPr>
        <p:txBody>
          <a:bodyPr>
            <a:normAutofit lnSpcReduction="10000"/>
          </a:bodyPr>
          <a:lstStyle/>
          <a:p>
            <a:r>
              <a:rPr lang="en-US" sz="2800" b="1" dirty="0" smtClean="0"/>
              <a:t>PROJECT </a:t>
            </a:r>
            <a:r>
              <a:rPr lang="el-GR" sz="2800" b="1" dirty="0" smtClean="0"/>
              <a:t>Β’ </a:t>
            </a:r>
            <a:r>
              <a:rPr lang="el-GR" sz="2800" b="1" dirty="0" err="1" smtClean="0"/>
              <a:t>ΛΥΚΕΙΟΥ</a:t>
            </a:r>
            <a:endParaRPr lang="el-GR" sz="2800" b="1" dirty="0" smtClean="0"/>
          </a:p>
          <a:p>
            <a:r>
              <a:rPr lang="el-GR" sz="2800" i="1" u="sng" dirty="0" err="1" smtClean="0"/>
              <a:t>ΕΠΙΜΕΛΕΙΑ</a:t>
            </a:r>
            <a:r>
              <a:rPr lang="el-GR" sz="2800" i="1" u="sng" dirty="0" smtClean="0"/>
              <a:t>:</a:t>
            </a:r>
          </a:p>
          <a:p>
            <a:r>
              <a:rPr lang="el-GR" sz="2800" dirty="0" err="1" smtClean="0"/>
              <a:t>ΜΑΡΙΛΕΝΑ</a:t>
            </a:r>
            <a:r>
              <a:rPr lang="el-GR" sz="2800" dirty="0" smtClean="0"/>
              <a:t> </a:t>
            </a:r>
            <a:r>
              <a:rPr lang="el-GR" sz="2800" dirty="0" err="1" smtClean="0"/>
              <a:t>ΜΩΡΟΥ</a:t>
            </a:r>
            <a:endParaRPr lang="el-GR" sz="2800" dirty="0" smtClean="0"/>
          </a:p>
          <a:p>
            <a:r>
              <a:rPr lang="el-GR" sz="2800" dirty="0" err="1" smtClean="0"/>
              <a:t>ΓΙΩΤΑ</a:t>
            </a:r>
            <a:r>
              <a:rPr lang="el-GR" sz="2800" dirty="0" smtClean="0"/>
              <a:t> </a:t>
            </a:r>
            <a:r>
              <a:rPr lang="el-GR" sz="2800" dirty="0" err="1" smtClean="0"/>
              <a:t>ΜΠΕΡΜΠΕΡΗ</a:t>
            </a:r>
            <a:endParaRPr lang="el-GR" sz="2800" dirty="0" smtClean="0"/>
          </a:p>
          <a:p>
            <a:r>
              <a:rPr lang="el-GR" sz="2800" dirty="0" err="1" smtClean="0"/>
              <a:t>ΓΙΑΝΝΑ</a:t>
            </a:r>
            <a:r>
              <a:rPr lang="el-GR" sz="2800" dirty="0" smtClean="0"/>
              <a:t> </a:t>
            </a:r>
            <a:r>
              <a:rPr lang="el-GR" sz="2800" dirty="0" err="1" smtClean="0"/>
              <a:t>ΧΑΧΟΥΛΗ</a:t>
            </a:r>
            <a:endParaRPr lang="el-GR" sz="2800" dirty="0" smtClean="0"/>
          </a:p>
          <a:p>
            <a:r>
              <a:rPr lang="el-GR" sz="2800" dirty="0" err="1" smtClean="0"/>
              <a:t>ΔΕΣΠΟΙΝΑ</a:t>
            </a:r>
            <a:r>
              <a:rPr lang="el-GR" sz="2800" dirty="0" smtClean="0"/>
              <a:t> </a:t>
            </a:r>
            <a:r>
              <a:rPr lang="el-GR" sz="2800" dirty="0" err="1" smtClean="0"/>
              <a:t>ΧΑΧΟΥΛΗ</a:t>
            </a:r>
            <a:endParaRPr lang="el-GR" sz="2800" dirty="0" smtClean="0"/>
          </a:p>
          <a:p>
            <a:r>
              <a:rPr lang="el-GR" sz="2800" dirty="0" err="1" smtClean="0"/>
              <a:t>ΔΗΜΗΤΡΗΣ</a:t>
            </a:r>
            <a:r>
              <a:rPr lang="el-GR" sz="2800" dirty="0" smtClean="0"/>
              <a:t> </a:t>
            </a:r>
            <a:r>
              <a:rPr lang="el-GR" sz="2800" dirty="0" err="1" smtClean="0"/>
              <a:t>ΚΟΥΤΣΟΔΟΝΤΗΣ</a:t>
            </a:r>
            <a:endParaRPr lang="el-GR" sz="2800" dirty="0" smtClean="0"/>
          </a:p>
          <a:p>
            <a:r>
              <a:rPr lang="el-GR" sz="2800" dirty="0" err="1" smtClean="0"/>
              <a:t>ΝΤΑΝΟΣ</a:t>
            </a:r>
            <a:r>
              <a:rPr lang="el-GR" sz="2800" dirty="0" smtClean="0"/>
              <a:t> </a:t>
            </a:r>
            <a:r>
              <a:rPr lang="el-GR" sz="2800" dirty="0" err="1" smtClean="0"/>
              <a:t>ΑΡΑΠΗ</a:t>
            </a:r>
            <a:endParaRPr lang="el-GR" sz="2800" dirty="0" smtClean="0"/>
          </a:p>
          <a:p>
            <a:endParaRPr lang="el-GR" dirty="0" smtClean="0"/>
          </a:p>
        </p:txBody>
      </p:sp>
    </p:spTree>
    <p:extLst>
      <p:ext uri="{BB962C8B-B14F-4D97-AF65-F5344CB8AC3E}">
        <p14:creationId xmlns:p14="http://schemas.microsoft.com/office/powerpoint/2010/main" val="2723399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611" y="1764406"/>
            <a:ext cx="10586434" cy="3385542"/>
          </a:xfrm>
          <a:prstGeom prst="rect">
            <a:avLst/>
          </a:prstGeom>
          <a:noFill/>
        </p:spPr>
        <p:txBody>
          <a:bodyPr wrap="square" rtlCol="0">
            <a:spAutoFit/>
          </a:bodyPr>
          <a:lstStyle/>
          <a:p>
            <a:pPr algn="just"/>
            <a:r>
              <a:rPr lang="el-GR" sz="2800" dirty="0" smtClean="0"/>
              <a:t>Η </a:t>
            </a:r>
            <a:r>
              <a:rPr lang="el-GR" sz="2800" dirty="0"/>
              <a:t>σωματική και η ψυχική εξάρτηση που αναφέραμε δύσκολα διαχωρίζεται και ο διαχωρισμός τους είναι περισσότερο θεωρητικός παρά πρακτικός. Από μελέτες του τμήματος </a:t>
            </a:r>
            <a:r>
              <a:rPr lang="el-GR" sz="2800" dirty="0" err="1"/>
              <a:t>ψυχονευροανοσολογίας</a:t>
            </a:r>
            <a:r>
              <a:rPr lang="el-GR" sz="2800" dirty="0"/>
              <a:t> του Πανεπιστημίου του Χάρβαρντ έχει δειχθεί ότι υπάρχει σωματική, νοητική και ψυχική εξάρτηση σε ισόποσες δόσεις σε κάθε καπνιστή ενώ παράλληλα κάθε καπνιστής εξαρτάται με διαφορετικό τρόπο και διαφορετική ένταση από το τσιγάρο και τη νικοτίνη.</a:t>
            </a:r>
          </a:p>
          <a:p>
            <a:endParaRPr lang="el-GR" dirty="0"/>
          </a:p>
        </p:txBody>
      </p:sp>
      <p:sp>
        <p:nvSpPr>
          <p:cNvPr id="3" name="TextBox 2"/>
          <p:cNvSpPr txBox="1"/>
          <p:nvPr/>
        </p:nvSpPr>
        <p:spPr>
          <a:xfrm>
            <a:off x="1004552" y="540911"/>
            <a:ext cx="9968248" cy="1015663"/>
          </a:xfrm>
          <a:prstGeom prst="rect">
            <a:avLst/>
          </a:prstGeom>
          <a:noFill/>
        </p:spPr>
        <p:txBody>
          <a:bodyPr wrap="square" rtlCol="0">
            <a:spAutoFit/>
          </a:bodyPr>
          <a:lstStyle/>
          <a:p>
            <a:pPr algn="ctr"/>
            <a:r>
              <a:rPr lang="el-GR" sz="6000" b="1" dirty="0" smtClean="0">
                <a:solidFill>
                  <a:schemeClr val="accent1">
                    <a:lumMod val="50000"/>
                  </a:schemeClr>
                </a:solidFill>
                <a:latin typeface="+mj-lt"/>
              </a:rPr>
              <a:t>Κάπνισμα (5/5)</a:t>
            </a:r>
            <a:endParaRPr lang="el-GR" sz="6000" b="1" dirty="0">
              <a:solidFill>
                <a:schemeClr val="accent1">
                  <a:lumMod val="50000"/>
                </a:schemeClr>
              </a:solidFill>
              <a:latin typeface="+mj-lt"/>
            </a:endParaRPr>
          </a:p>
        </p:txBody>
      </p:sp>
    </p:spTree>
    <p:extLst>
      <p:ext uri="{BB962C8B-B14F-4D97-AF65-F5344CB8AC3E}">
        <p14:creationId xmlns:p14="http://schemas.microsoft.com/office/powerpoint/2010/main" val="95900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6000" b="1" dirty="0" smtClean="0">
                <a:solidFill>
                  <a:srgbClr val="0070C0"/>
                </a:solidFill>
              </a:rPr>
              <a:t>Ορισμός</a:t>
            </a:r>
            <a:endParaRPr lang="el-GR" sz="6000" b="1" dirty="0">
              <a:solidFill>
                <a:srgbClr val="0070C0"/>
              </a:solidFill>
            </a:endParaRPr>
          </a:p>
        </p:txBody>
      </p:sp>
      <p:sp>
        <p:nvSpPr>
          <p:cNvPr id="3" name="Ορθογώνιο 2"/>
          <p:cNvSpPr/>
          <p:nvPr/>
        </p:nvSpPr>
        <p:spPr>
          <a:xfrm>
            <a:off x="838199" y="1859340"/>
            <a:ext cx="10392177" cy="4401205"/>
          </a:xfrm>
          <a:prstGeom prst="rect">
            <a:avLst/>
          </a:prstGeom>
        </p:spPr>
        <p:txBody>
          <a:bodyPr wrap="square">
            <a:spAutoFit/>
          </a:bodyPr>
          <a:lstStyle/>
          <a:p>
            <a:pPr algn="just"/>
            <a:r>
              <a:rPr lang="el-GR" sz="2800" b="1" dirty="0">
                <a:solidFill>
                  <a:srgbClr val="222222"/>
                </a:solidFill>
                <a:latin typeface="Arial" panose="020B0604020202020204" pitchFamily="34" charset="0"/>
              </a:rPr>
              <a:t>Εθισμός</a:t>
            </a:r>
            <a:r>
              <a:rPr lang="el-GR" sz="2800" dirty="0">
                <a:solidFill>
                  <a:srgbClr val="222222"/>
                </a:solidFill>
                <a:latin typeface="Arial" panose="020B0604020202020204" pitchFamily="34" charset="0"/>
              </a:rPr>
              <a:t> είναι η εξάρτηση από μια συνήθεια. Προκαλείται από </a:t>
            </a:r>
            <a:r>
              <a:rPr lang="el-GR" sz="2800" dirty="0">
                <a:solidFill>
                  <a:srgbClr val="0B0080"/>
                </a:solidFill>
                <a:latin typeface="Arial" panose="020B0604020202020204" pitchFamily="34" charset="0"/>
                <a:hlinkClick r:id="rId2" tooltip="Κάπνισμα"/>
              </a:rPr>
              <a:t>κάπνισμα</a:t>
            </a:r>
            <a:r>
              <a:rPr lang="el-GR" sz="2800" dirty="0">
                <a:solidFill>
                  <a:srgbClr val="222222"/>
                </a:solidFill>
                <a:latin typeface="Arial" panose="020B0604020202020204" pitchFamily="34" charset="0"/>
              </a:rPr>
              <a:t>, </a:t>
            </a:r>
            <a:r>
              <a:rPr lang="el-GR" sz="2800" dirty="0">
                <a:solidFill>
                  <a:srgbClr val="0B0080"/>
                </a:solidFill>
                <a:latin typeface="Arial" panose="020B0604020202020204" pitchFamily="34" charset="0"/>
                <a:hlinkClick r:id="rId3" tooltip="Ναρκωτικά"/>
              </a:rPr>
              <a:t>ναρκωτικά</a:t>
            </a:r>
            <a:r>
              <a:rPr lang="el-GR" sz="2800" dirty="0">
                <a:solidFill>
                  <a:srgbClr val="222222"/>
                </a:solidFill>
                <a:latin typeface="Arial" panose="020B0604020202020204" pitchFamily="34" charset="0"/>
              </a:rPr>
              <a:t>, </a:t>
            </a:r>
            <a:r>
              <a:rPr lang="el-GR" sz="2800" dirty="0">
                <a:solidFill>
                  <a:srgbClr val="0B0080"/>
                </a:solidFill>
                <a:latin typeface="Arial" panose="020B0604020202020204" pitchFamily="34" charset="0"/>
                <a:hlinkClick r:id="rId4" tooltip="Αλκοόλ"/>
              </a:rPr>
              <a:t>αλκοόλ</a:t>
            </a:r>
            <a:r>
              <a:rPr lang="el-GR" sz="2800" dirty="0">
                <a:solidFill>
                  <a:srgbClr val="222222"/>
                </a:solidFill>
                <a:latin typeface="Arial" panose="020B0604020202020204" pitchFamily="34" charset="0"/>
              </a:rPr>
              <a:t>, </a:t>
            </a:r>
            <a:r>
              <a:rPr lang="el-GR" sz="2800" dirty="0">
                <a:solidFill>
                  <a:srgbClr val="A55858"/>
                </a:solidFill>
                <a:latin typeface="Arial" panose="020B0604020202020204" pitchFamily="34" charset="0"/>
                <a:hlinkClick r:id="rId5" tooltip="Τζόγος (δεν έχει γραφτεί ακόμα)"/>
              </a:rPr>
              <a:t>τζόγος</a:t>
            </a:r>
            <a:r>
              <a:rPr lang="el-GR" sz="2800" dirty="0">
                <a:solidFill>
                  <a:srgbClr val="222222"/>
                </a:solidFill>
                <a:latin typeface="Arial" panose="020B0604020202020204" pitchFamily="34" charset="0"/>
              </a:rPr>
              <a:t>, </a:t>
            </a:r>
            <a:r>
              <a:rPr lang="el-GR" sz="2800" dirty="0">
                <a:solidFill>
                  <a:srgbClr val="0B0080"/>
                </a:solidFill>
                <a:latin typeface="Arial" panose="020B0604020202020204" pitchFamily="34" charset="0"/>
                <a:hlinkClick r:id="rId6" tooltip="Διαδίκτυο"/>
              </a:rPr>
              <a:t>διαδίκτυο</a:t>
            </a:r>
            <a:r>
              <a:rPr lang="el-GR" sz="2800" dirty="0">
                <a:solidFill>
                  <a:srgbClr val="222222"/>
                </a:solidFill>
                <a:latin typeface="Arial" panose="020B0604020202020204" pitchFamily="34" charset="0"/>
              </a:rPr>
              <a:t> κλπ. Υπάρχουν πολλά στάδια εθισμού. Ο εθισμός καθώς εξελίσσεται γίνεται τρόπος ζωής. Δισεκατομμύρια άνθρωποι ζουν παγιδευμένοι σε κάποιον από τους πολλούς εθισμούς.</a:t>
            </a:r>
          </a:p>
          <a:p>
            <a:pPr algn="just"/>
            <a:r>
              <a:rPr lang="el-GR" sz="2800" dirty="0" smtClean="0">
                <a:solidFill>
                  <a:srgbClr val="222222"/>
                </a:solidFill>
                <a:latin typeface="Arial" panose="020B0604020202020204" pitchFamily="34" charset="0"/>
              </a:rPr>
              <a:t>  </a:t>
            </a:r>
          </a:p>
          <a:p>
            <a:pPr algn="just"/>
            <a:r>
              <a:rPr lang="el-GR" sz="2800" dirty="0" smtClean="0">
                <a:solidFill>
                  <a:srgbClr val="222222"/>
                </a:solidFill>
                <a:latin typeface="Arial" panose="020B0604020202020204" pitchFamily="34" charset="0"/>
              </a:rPr>
              <a:t>Στην </a:t>
            </a:r>
            <a:r>
              <a:rPr lang="el-GR" sz="2800" dirty="0">
                <a:solidFill>
                  <a:srgbClr val="222222"/>
                </a:solidFill>
                <a:latin typeface="Arial" panose="020B0604020202020204" pitchFamily="34" charset="0"/>
              </a:rPr>
              <a:t>ουσία σήμερα αντιμετωπίζεται ως εθισμός σχεδόν κάθε συνήθεια που ακολουθείται εκτός μέτρου από ένα άτομο το οποίο γνωρίζει ότι δυσκολεύεται ή αδυνατεί να την κατευνάσει και πολύ περισσότερο να της δώσει ένα τέλος.</a:t>
            </a:r>
            <a:endParaRPr lang="el-GR" sz="2800"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3246438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97735" y="489397"/>
            <a:ext cx="9878095" cy="1015663"/>
          </a:xfrm>
          <a:prstGeom prst="rect">
            <a:avLst/>
          </a:prstGeom>
          <a:noFill/>
        </p:spPr>
        <p:txBody>
          <a:bodyPr wrap="square" rtlCol="0">
            <a:spAutoFit/>
          </a:bodyPr>
          <a:lstStyle/>
          <a:p>
            <a:pPr algn="ctr"/>
            <a:r>
              <a:rPr lang="el-GR" sz="6000" b="1" dirty="0" smtClean="0">
                <a:solidFill>
                  <a:schemeClr val="accent1">
                    <a:lumMod val="50000"/>
                  </a:schemeClr>
                </a:solidFill>
                <a:latin typeface="+mj-lt"/>
              </a:rPr>
              <a:t>Συμπτώματα (1/2)</a:t>
            </a:r>
            <a:endParaRPr lang="el-GR" sz="6000" b="1" dirty="0">
              <a:solidFill>
                <a:schemeClr val="accent1">
                  <a:lumMod val="50000"/>
                </a:schemeClr>
              </a:solidFill>
              <a:latin typeface="+mj-lt"/>
            </a:endParaRPr>
          </a:p>
        </p:txBody>
      </p:sp>
      <p:sp>
        <p:nvSpPr>
          <p:cNvPr id="4" name="TextBox 3"/>
          <p:cNvSpPr txBox="1"/>
          <p:nvPr/>
        </p:nvSpPr>
        <p:spPr>
          <a:xfrm>
            <a:off x="811369" y="1674254"/>
            <a:ext cx="10483403" cy="3108543"/>
          </a:xfrm>
          <a:prstGeom prst="rect">
            <a:avLst/>
          </a:prstGeom>
          <a:noFill/>
        </p:spPr>
        <p:txBody>
          <a:bodyPr wrap="square" rtlCol="0">
            <a:spAutoFit/>
          </a:bodyPr>
          <a:lstStyle/>
          <a:p>
            <a:pPr marL="285750" indent="-285750">
              <a:buFont typeface="Arial" panose="020B0604020202020204" pitchFamily="34" charset="0"/>
              <a:buChar char="•"/>
            </a:pPr>
            <a:r>
              <a:rPr lang="el-GR" sz="2800" i="1" dirty="0"/>
              <a:t>Έντονη επιθυμία χρήσης της ουσίας</a:t>
            </a:r>
          </a:p>
          <a:p>
            <a:pPr marL="285750" indent="-285750">
              <a:buFont typeface="Arial" panose="020B0604020202020204" pitchFamily="34" charset="0"/>
              <a:buChar char="•"/>
            </a:pPr>
            <a:r>
              <a:rPr lang="el-GR" sz="2800" i="1" dirty="0"/>
              <a:t>Ανάπτυξη ανοχής στη χρήση της ουσίας</a:t>
            </a:r>
          </a:p>
          <a:p>
            <a:pPr marL="285750" indent="-285750">
              <a:buFont typeface="Arial" panose="020B0604020202020204" pitchFamily="34" charset="0"/>
              <a:buChar char="•"/>
            </a:pPr>
            <a:r>
              <a:rPr lang="el-GR" sz="2800" i="1" dirty="0"/>
              <a:t>Παρουσία στερητικού συνδρόμου με τη μείωση ή τη διακοπή της χρήσης της ουσίας</a:t>
            </a:r>
          </a:p>
          <a:p>
            <a:pPr marL="285750" indent="-285750">
              <a:buFont typeface="Arial" panose="020B0604020202020204" pitchFamily="34" charset="0"/>
              <a:buChar char="•"/>
            </a:pPr>
            <a:r>
              <a:rPr lang="el-GR" sz="2800" i="1" dirty="0"/>
              <a:t>Ανάλωση σημαντικού χρόνου γύρω από τη συμπεριφορά χρήσης</a:t>
            </a:r>
          </a:p>
          <a:p>
            <a:pPr marL="285750" indent="-285750">
              <a:buFont typeface="Arial" panose="020B0604020202020204" pitchFamily="34" charset="0"/>
              <a:buChar char="•"/>
            </a:pPr>
            <a:r>
              <a:rPr lang="el-GR" sz="2800" i="1" dirty="0"/>
              <a:t>Εγκατάλειψη σημαντικών δραστηριοτήτων κοινωνικών, επαγγελματικών ή ψυχαγωγικών, λόγω της χρήσης</a:t>
            </a:r>
            <a:r>
              <a:rPr lang="el-GR" sz="2800" i="1" dirty="0" smtClean="0"/>
              <a:t>.</a:t>
            </a:r>
            <a:endParaRPr lang="el-GR" sz="2800" i="1" dirty="0"/>
          </a:p>
        </p:txBody>
      </p:sp>
    </p:spTree>
    <p:extLst>
      <p:ext uri="{BB962C8B-B14F-4D97-AF65-F5344CB8AC3E}">
        <p14:creationId xmlns:p14="http://schemas.microsoft.com/office/powerpoint/2010/main" val="1568756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97735" y="489397"/>
            <a:ext cx="9878095" cy="1015663"/>
          </a:xfrm>
          <a:prstGeom prst="rect">
            <a:avLst/>
          </a:prstGeom>
          <a:noFill/>
        </p:spPr>
        <p:txBody>
          <a:bodyPr wrap="square" rtlCol="0">
            <a:spAutoFit/>
          </a:bodyPr>
          <a:lstStyle/>
          <a:p>
            <a:pPr algn="ctr"/>
            <a:r>
              <a:rPr lang="el-GR" sz="6000" b="1" dirty="0" smtClean="0">
                <a:solidFill>
                  <a:schemeClr val="accent1">
                    <a:lumMod val="50000"/>
                  </a:schemeClr>
                </a:solidFill>
                <a:latin typeface="+mj-lt"/>
              </a:rPr>
              <a:t>Συμπτώματα (2/2)</a:t>
            </a:r>
            <a:endParaRPr lang="el-GR" sz="6000" b="1" dirty="0">
              <a:solidFill>
                <a:schemeClr val="accent1">
                  <a:lumMod val="50000"/>
                </a:schemeClr>
              </a:solidFill>
              <a:latin typeface="+mj-lt"/>
            </a:endParaRPr>
          </a:p>
        </p:txBody>
      </p:sp>
      <p:sp>
        <p:nvSpPr>
          <p:cNvPr id="4" name="TextBox 3"/>
          <p:cNvSpPr txBox="1"/>
          <p:nvPr/>
        </p:nvSpPr>
        <p:spPr>
          <a:xfrm>
            <a:off x="811369" y="1674254"/>
            <a:ext cx="10483403" cy="3539430"/>
          </a:xfrm>
          <a:prstGeom prst="rect">
            <a:avLst/>
          </a:prstGeom>
          <a:noFill/>
        </p:spPr>
        <p:txBody>
          <a:bodyPr wrap="square" rtlCol="0">
            <a:spAutoFit/>
          </a:bodyPr>
          <a:lstStyle/>
          <a:p>
            <a:pPr marL="285750" indent="-285750" algn="just">
              <a:buFont typeface="Arial" panose="020B0604020202020204" pitchFamily="34" charset="0"/>
              <a:buChar char="•"/>
            </a:pPr>
            <a:r>
              <a:rPr lang="el-GR" sz="2800" i="1" dirty="0" smtClean="0"/>
              <a:t>Εμμονή </a:t>
            </a:r>
            <a:r>
              <a:rPr lang="el-GR" sz="2800" i="1" dirty="0"/>
              <a:t>στη χρήση της ουσίας, παρά το γεγονός ότι προκαλεί στο χρήστη </a:t>
            </a:r>
            <a:r>
              <a:rPr lang="el-GR" sz="2800" i="1" dirty="0" smtClean="0"/>
              <a:t>σοβαρά </a:t>
            </a:r>
            <a:r>
              <a:rPr lang="el-GR" sz="2800" i="1" dirty="0"/>
              <a:t>σωματικά ή ψυχολογικά προβλήματα και δυσλειτουργίες σε κύριους τομείς της ζωής του. Ο εθισμένος συνεχίζει τη χρήση των ουσιών ή την καταναγκαστική συμπεριφορά, παρόλα τα επιβλαβή επακόλουθα και προσπαθεί να αποφεύγει συστηματικά την υπευθυνότητα και την πραγματικότητα, ενώ τείνει να απομονώνει τον εαυτό του από τους άλλους λόγω της ενοχής και του πόνου.</a:t>
            </a:r>
          </a:p>
        </p:txBody>
      </p:sp>
    </p:spTree>
    <p:extLst>
      <p:ext uri="{BB962C8B-B14F-4D97-AF65-F5344CB8AC3E}">
        <p14:creationId xmlns:p14="http://schemas.microsoft.com/office/powerpoint/2010/main" val="3731387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3037" y="631065"/>
            <a:ext cx="10212946" cy="1015663"/>
          </a:xfrm>
          <a:prstGeom prst="rect">
            <a:avLst/>
          </a:prstGeom>
          <a:noFill/>
        </p:spPr>
        <p:txBody>
          <a:bodyPr wrap="square" rtlCol="0">
            <a:spAutoFit/>
          </a:bodyPr>
          <a:lstStyle/>
          <a:p>
            <a:pPr algn="ctr"/>
            <a:r>
              <a:rPr lang="el-GR" sz="6000" b="1" dirty="0" smtClean="0">
                <a:solidFill>
                  <a:schemeClr val="accent1">
                    <a:lumMod val="50000"/>
                  </a:schemeClr>
                </a:solidFill>
                <a:latin typeface="+mj-lt"/>
              </a:rPr>
              <a:t>Είδη Εξαρτήσεων</a:t>
            </a:r>
            <a:endParaRPr lang="el-GR" sz="6000" b="1" dirty="0">
              <a:solidFill>
                <a:schemeClr val="accent1">
                  <a:lumMod val="50000"/>
                </a:schemeClr>
              </a:solidFill>
              <a:latin typeface="+mj-lt"/>
            </a:endParaRPr>
          </a:p>
        </p:txBody>
      </p:sp>
      <p:sp>
        <p:nvSpPr>
          <p:cNvPr id="3" name="TextBox 2"/>
          <p:cNvSpPr txBox="1"/>
          <p:nvPr/>
        </p:nvSpPr>
        <p:spPr>
          <a:xfrm>
            <a:off x="798491" y="1918952"/>
            <a:ext cx="9852338" cy="3108543"/>
          </a:xfrm>
          <a:prstGeom prst="rect">
            <a:avLst/>
          </a:prstGeom>
          <a:noFill/>
        </p:spPr>
        <p:txBody>
          <a:bodyPr wrap="square" rtlCol="0">
            <a:spAutoFit/>
          </a:bodyPr>
          <a:lstStyle/>
          <a:p>
            <a:r>
              <a:rPr lang="el-GR" sz="2800" dirty="0" smtClean="0"/>
              <a:t>Τα είδη εξαρτήσεων  που μελετήθηκαν στην  παρούσα εργασία είναι</a:t>
            </a:r>
            <a:r>
              <a:rPr lang="en-US" sz="2800" dirty="0" smtClean="0"/>
              <a:t>:</a:t>
            </a:r>
            <a:endParaRPr lang="el-GR" sz="2800" dirty="0" smtClean="0"/>
          </a:p>
          <a:p>
            <a:pPr marL="285750" indent="-285750">
              <a:buFont typeface="Arial" panose="020B0604020202020204" pitchFamily="34" charset="0"/>
              <a:buChar char="•"/>
            </a:pPr>
            <a:r>
              <a:rPr lang="el-GR" sz="2800" dirty="0" smtClean="0"/>
              <a:t>Κάπνισμα</a:t>
            </a:r>
          </a:p>
          <a:p>
            <a:pPr marL="285750" indent="-285750">
              <a:buFont typeface="Arial" panose="020B0604020202020204" pitchFamily="34" charset="0"/>
              <a:buChar char="•"/>
            </a:pPr>
            <a:r>
              <a:rPr lang="el-GR" sz="2800" dirty="0" smtClean="0"/>
              <a:t>Αλκοόλ</a:t>
            </a:r>
          </a:p>
          <a:p>
            <a:pPr marL="285750" indent="-285750">
              <a:buFont typeface="Arial" panose="020B0604020202020204" pitchFamily="34" charset="0"/>
              <a:buChar char="•"/>
            </a:pPr>
            <a:r>
              <a:rPr lang="el-GR" sz="2800" dirty="0" smtClean="0"/>
              <a:t>Διαδίκτυο </a:t>
            </a:r>
          </a:p>
          <a:p>
            <a:pPr marL="285750" indent="-285750">
              <a:buFont typeface="Arial" panose="020B0604020202020204" pitchFamily="34" charset="0"/>
              <a:buChar char="•"/>
            </a:pPr>
            <a:r>
              <a:rPr lang="el-GR" sz="2800" dirty="0" smtClean="0"/>
              <a:t>Διατροφικές διαταραχές </a:t>
            </a:r>
          </a:p>
          <a:p>
            <a:pPr marL="285750" indent="-285750">
              <a:buFont typeface="Arial" panose="020B0604020202020204" pitchFamily="34" charset="0"/>
              <a:buChar char="•"/>
            </a:pPr>
            <a:r>
              <a:rPr lang="el-GR" sz="2800" dirty="0" smtClean="0"/>
              <a:t>Τυχερά  παιχνίδια</a:t>
            </a:r>
            <a:endParaRPr lang="el-GR" sz="2800" dirty="0"/>
          </a:p>
        </p:txBody>
      </p:sp>
    </p:spTree>
    <p:extLst>
      <p:ext uri="{BB962C8B-B14F-4D97-AF65-F5344CB8AC3E}">
        <p14:creationId xmlns:p14="http://schemas.microsoft.com/office/powerpoint/2010/main" val="3805068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4552" y="540911"/>
            <a:ext cx="9968248" cy="1015663"/>
          </a:xfrm>
          <a:prstGeom prst="rect">
            <a:avLst/>
          </a:prstGeom>
          <a:noFill/>
        </p:spPr>
        <p:txBody>
          <a:bodyPr wrap="square" rtlCol="0">
            <a:spAutoFit/>
          </a:bodyPr>
          <a:lstStyle/>
          <a:p>
            <a:pPr algn="ctr"/>
            <a:r>
              <a:rPr lang="el-GR" sz="6000" b="1" dirty="0" smtClean="0">
                <a:solidFill>
                  <a:schemeClr val="accent1">
                    <a:lumMod val="50000"/>
                  </a:schemeClr>
                </a:solidFill>
                <a:latin typeface="+mj-lt"/>
              </a:rPr>
              <a:t>Κάπνισμα </a:t>
            </a:r>
            <a:r>
              <a:rPr lang="el-GR" sz="6000" b="1" smtClean="0">
                <a:solidFill>
                  <a:schemeClr val="accent1">
                    <a:lumMod val="50000"/>
                  </a:schemeClr>
                </a:solidFill>
                <a:latin typeface="+mj-lt"/>
              </a:rPr>
              <a:t>(1/5)</a:t>
            </a:r>
            <a:endParaRPr lang="el-GR" sz="6000" b="1" dirty="0">
              <a:solidFill>
                <a:schemeClr val="accent1">
                  <a:lumMod val="50000"/>
                </a:schemeClr>
              </a:solidFill>
              <a:latin typeface="+mj-lt"/>
            </a:endParaRPr>
          </a:p>
        </p:txBody>
      </p:sp>
      <p:sp>
        <p:nvSpPr>
          <p:cNvPr id="3" name="TextBox 2"/>
          <p:cNvSpPr txBox="1"/>
          <p:nvPr/>
        </p:nvSpPr>
        <p:spPr>
          <a:xfrm>
            <a:off x="746974" y="1660922"/>
            <a:ext cx="10689465" cy="4708981"/>
          </a:xfrm>
          <a:prstGeom prst="rect">
            <a:avLst/>
          </a:prstGeom>
          <a:noFill/>
        </p:spPr>
        <p:txBody>
          <a:bodyPr wrap="square" rtlCol="0">
            <a:spAutoFit/>
          </a:bodyPr>
          <a:lstStyle/>
          <a:p>
            <a:pPr algn="just"/>
            <a:r>
              <a:rPr lang="el-GR" sz="2400" dirty="0"/>
              <a:t>Είναι, ασφαλώς, βλαβερή συνήθεια το κάπνισμα. Ο καπνός του περιέχει 19 γνωστές καρκινογόνες ουσίες, περισσότερες από 2.000 χημικές ουσίες και νικοτίνη (C10H14N2). H νικοτίνη είναι η ουσία που συνδέεται άμεσα με την εξάρτηση.</a:t>
            </a:r>
          </a:p>
          <a:p>
            <a:pPr algn="just"/>
            <a:endParaRPr lang="el-GR" sz="2400" dirty="0"/>
          </a:p>
          <a:p>
            <a:pPr algn="just"/>
            <a:r>
              <a:rPr lang="el-GR" sz="2400" dirty="0"/>
              <a:t>Σύμφωνα με ερευνητές του πανεπιστημίου της Μασαχουσέτης, ο εθισμός στη νικοτίνη επέρχεται ραγδαία, έπειτα από λίγες μόνο ημέρες καπνίσματος ακόμα και μικρού αριθμού τσιγάρου. Σύμφωνα με την έρευνα, τα συμπτώματα εξάρτησης από τη νικοτίνη παρουσιάζονται σε πολλούς καπνιστές πριν αυτοί ξεκινήσουν το καθημερινό κάπνισμα. Από 700 παιδιά ηλικίας 12 και 13 ετών, τα περισσότερα εθίστηκαν στη νικοτίνη σχεδόν αμέσως, ”με την πρώτη ματιά”.</a:t>
            </a:r>
          </a:p>
          <a:p>
            <a:pPr algn="just"/>
            <a:endParaRPr lang="el-GR" sz="2400" dirty="0"/>
          </a:p>
          <a:p>
            <a:endParaRPr lang="el-GR" dirty="0"/>
          </a:p>
          <a:p>
            <a:endParaRPr lang="el-GR" dirty="0"/>
          </a:p>
        </p:txBody>
      </p:sp>
    </p:spTree>
    <p:extLst>
      <p:ext uri="{BB962C8B-B14F-4D97-AF65-F5344CB8AC3E}">
        <p14:creationId xmlns:p14="http://schemas.microsoft.com/office/powerpoint/2010/main" val="4079220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4552" y="540911"/>
            <a:ext cx="9968248" cy="1015663"/>
          </a:xfrm>
          <a:prstGeom prst="rect">
            <a:avLst/>
          </a:prstGeom>
          <a:noFill/>
        </p:spPr>
        <p:txBody>
          <a:bodyPr wrap="square" rtlCol="0">
            <a:spAutoFit/>
          </a:bodyPr>
          <a:lstStyle/>
          <a:p>
            <a:pPr algn="ctr"/>
            <a:r>
              <a:rPr lang="el-GR" sz="6000" b="1" dirty="0" smtClean="0">
                <a:solidFill>
                  <a:schemeClr val="accent1">
                    <a:lumMod val="50000"/>
                  </a:schemeClr>
                </a:solidFill>
                <a:latin typeface="+mj-lt"/>
              </a:rPr>
              <a:t>Κάπνισμα (2/5)</a:t>
            </a:r>
            <a:endParaRPr lang="el-GR" sz="6000" b="1" dirty="0">
              <a:solidFill>
                <a:schemeClr val="accent1">
                  <a:lumMod val="50000"/>
                </a:schemeClr>
              </a:solidFill>
              <a:latin typeface="+mj-lt"/>
            </a:endParaRPr>
          </a:p>
        </p:txBody>
      </p:sp>
      <p:sp>
        <p:nvSpPr>
          <p:cNvPr id="3" name="TextBox 2"/>
          <p:cNvSpPr txBox="1"/>
          <p:nvPr/>
        </p:nvSpPr>
        <p:spPr>
          <a:xfrm>
            <a:off x="746974" y="1660922"/>
            <a:ext cx="10689465" cy="4339650"/>
          </a:xfrm>
          <a:prstGeom prst="rect">
            <a:avLst/>
          </a:prstGeom>
          <a:noFill/>
        </p:spPr>
        <p:txBody>
          <a:bodyPr wrap="square" rtlCol="0">
            <a:spAutoFit/>
          </a:bodyPr>
          <a:lstStyle/>
          <a:p>
            <a:pPr algn="just"/>
            <a:r>
              <a:rPr lang="el-GR" sz="2400" dirty="0" smtClean="0"/>
              <a:t>Βρετανοί </a:t>
            </a:r>
            <a:r>
              <a:rPr lang="el-GR" sz="2400" dirty="0"/>
              <a:t>ερευνητές αναφέρουν ότι η νικοτίνη είναι μια ουσία εξίσου εξαρτησιογόνος με την ηρωίνη και την κοκαΐνη, τα τσιγάρα είναι προϊόντα που προωθούν τη νικοτίνη ενώ ο πρόεδρος του Royal </a:t>
            </a:r>
            <a:r>
              <a:rPr lang="el-GR" sz="2400" dirty="0" err="1"/>
              <a:t>College</a:t>
            </a:r>
            <a:r>
              <a:rPr lang="el-GR" sz="2400" dirty="0"/>
              <a:t> of </a:t>
            </a:r>
            <a:r>
              <a:rPr lang="el-GR" sz="2400" dirty="0" err="1"/>
              <a:t>Physician</a:t>
            </a:r>
            <a:r>
              <a:rPr lang="el-GR" sz="2400" dirty="0"/>
              <a:t> ανέφερε ότι ”είναι καιρός η νικοτίνη να αποτελέσει υψηλή προτεραιότητα υγείας για τη Βρετανία”.</a:t>
            </a:r>
          </a:p>
          <a:p>
            <a:pPr algn="just"/>
            <a:endParaRPr lang="el-GR" sz="2400" dirty="0"/>
          </a:p>
          <a:p>
            <a:pPr algn="just"/>
            <a:r>
              <a:rPr lang="el-GR" sz="2400" dirty="0"/>
              <a:t>Είναι αναμφισβήτητη αλήθεια πια ότι η νικοτίνη (το τσιγάρο) προκαλεί ταχύτατα εθισμό. Δύο στους τρεις καπνιστές δηλώνουν ότι θέλουν να σταματήσουν το κάπνισμα αλλά λίγοι είναι αυτοί που το καταφέρνουν χωρίς βοήθεια, καθώς η εξάρτηση που προκαλεί είναι ισχυρή.</a:t>
            </a:r>
          </a:p>
          <a:p>
            <a:endParaRPr lang="el-GR" dirty="0"/>
          </a:p>
          <a:p>
            <a:endParaRPr lang="el-GR" dirty="0"/>
          </a:p>
        </p:txBody>
      </p:sp>
    </p:spTree>
    <p:extLst>
      <p:ext uri="{BB962C8B-B14F-4D97-AF65-F5344CB8AC3E}">
        <p14:creationId xmlns:p14="http://schemas.microsoft.com/office/powerpoint/2010/main" val="2747809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4552" y="540911"/>
            <a:ext cx="9968248" cy="1015663"/>
          </a:xfrm>
          <a:prstGeom prst="rect">
            <a:avLst/>
          </a:prstGeom>
          <a:noFill/>
        </p:spPr>
        <p:txBody>
          <a:bodyPr wrap="square" rtlCol="0">
            <a:spAutoFit/>
          </a:bodyPr>
          <a:lstStyle/>
          <a:p>
            <a:pPr algn="ctr"/>
            <a:r>
              <a:rPr lang="el-GR" sz="6000" b="1" dirty="0" smtClean="0">
                <a:solidFill>
                  <a:schemeClr val="accent1">
                    <a:lumMod val="50000"/>
                  </a:schemeClr>
                </a:solidFill>
                <a:latin typeface="+mj-lt"/>
              </a:rPr>
              <a:t>Κάπνισμα (3/5)</a:t>
            </a:r>
            <a:endParaRPr lang="el-GR" sz="6000" b="1" dirty="0">
              <a:solidFill>
                <a:schemeClr val="accent1">
                  <a:lumMod val="50000"/>
                </a:schemeClr>
              </a:solidFill>
              <a:latin typeface="+mj-lt"/>
            </a:endParaRPr>
          </a:p>
        </p:txBody>
      </p:sp>
      <p:sp>
        <p:nvSpPr>
          <p:cNvPr id="3" name="TextBox 2"/>
          <p:cNvSpPr txBox="1"/>
          <p:nvPr/>
        </p:nvSpPr>
        <p:spPr>
          <a:xfrm>
            <a:off x="746974" y="1660922"/>
            <a:ext cx="10689465" cy="4832092"/>
          </a:xfrm>
          <a:prstGeom prst="rect">
            <a:avLst/>
          </a:prstGeom>
          <a:noFill/>
        </p:spPr>
        <p:txBody>
          <a:bodyPr wrap="square" rtlCol="0">
            <a:spAutoFit/>
          </a:bodyPr>
          <a:lstStyle/>
          <a:p>
            <a:pPr algn="just"/>
            <a:r>
              <a:rPr lang="el-GR" sz="2800" dirty="0" smtClean="0"/>
              <a:t>Με ιατρικούς όρους, θα περιγράφαμε τη σωματική εξάρτηση που προκαλεί το τσιγάρο σαν μία κατάσταση προσαρμογής του νευρικού συστήματος στη χρήση νικοτίνης και είναι ένα αναμενόμενο αποτέλεσμα που εμφανίζεται πολύ σύντομα, σχεδόν από την αρχή της χρήσης.</a:t>
            </a:r>
          </a:p>
          <a:p>
            <a:pPr algn="just"/>
            <a:endParaRPr lang="el-GR" sz="2800" dirty="0" smtClean="0"/>
          </a:p>
          <a:p>
            <a:pPr algn="just"/>
            <a:r>
              <a:rPr lang="el-GR" sz="2800" dirty="0" smtClean="0"/>
              <a:t>Η νικοτίνη είναι μια χημική ουσία, ένα αλκαλοειδές που προκαλεί ποικίλες αντιδράσεις στον ανθρώπινο οργανισμό (έχει τοξική δράση). Όταν την εισπνέουμε, εισέρχεται στο αίμα και πολύ γρήγορα διαχέεται σε όλο το σώμα, στο δέρμα, στους μύες, στο περιφερικό νευρικό σύστημα και στον εγκέφαλο.</a:t>
            </a:r>
          </a:p>
        </p:txBody>
      </p:sp>
    </p:spTree>
    <p:extLst>
      <p:ext uri="{BB962C8B-B14F-4D97-AF65-F5344CB8AC3E}">
        <p14:creationId xmlns:p14="http://schemas.microsoft.com/office/powerpoint/2010/main" val="1872541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4552" y="540911"/>
            <a:ext cx="9968248" cy="1015663"/>
          </a:xfrm>
          <a:prstGeom prst="rect">
            <a:avLst/>
          </a:prstGeom>
          <a:noFill/>
        </p:spPr>
        <p:txBody>
          <a:bodyPr wrap="square" rtlCol="0">
            <a:spAutoFit/>
          </a:bodyPr>
          <a:lstStyle/>
          <a:p>
            <a:pPr algn="ctr"/>
            <a:r>
              <a:rPr lang="el-GR" sz="6000" b="1" dirty="0" smtClean="0">
                <a:solidFill>
                  <a:schemeClr val="accent1">
                    <a:lumMod val="50000"/>
                  </a:schemeClr>
                </a:solidFill>
                <a:latin typeface="+mj-lt"/>
              </a:rPr>
              <a:t>Κάπνισμα (4/5)</a:t>
            </a:r>
            <a:endParaRPr lang="el-GR" sz="6000" b="1" dirty="0">
              <a:solidFill>
                <a:schemeClr val="accent1">
                  <a:lumMod val="50000"/>
                </a:schemeClr>
              </a:solidFill>
              <a:latin typeface="+mj-lt"/>
            </a:endParaRPr>
          </a:p>
        </p:txBody>
      </p:sp>
      <p:sp>
        <p:nvSpPr>
          <p:cNvPr id="3" name="TextBox 2"/>
          <p:cNvSpPr txBox="1"/>
          <p:nvPr/>
        </p:nvSpPr>
        <p:spPr>
          <a:xfrm>
            <a:off x="553792" y="1660922"/>
            <a:ext cx="11088709" cy="4832092"/>
          </a:xfrm>
          <a:prstGeom prst="rect">
            <a:avLst/>
          </a:prstGeom>
          <a:noFill/>
        </p:spPr>
        <p:txBody>
          <a:bodyPr wrap="square" rtlCol="0">
            <a:spAutoFit/>
          </a:bodyPr>
          <a:lstStyle/>
          <a:p>
            <a:pPr algn="just"/>
            <a:r>
              <a:rPr lang="el-GR" sz="2800" dirty="0" smtClean="0"/>
              <a:t>Ο </a:t>
            </a:r>
            <a:r>
              <a:rPr lang="el-GR" sz="2800" dirty="0"/>
              <a:t>εγκέφαλος του καπνιστή ”μαθαίνει” να ζει και να δραστηριοποιείται με μία ορισμένη δόση νικοτίνης την ημέρα. Μαζί με τη σωματική εμφανίζεται και η ψυχική εξάρτηση. Η ψυχική εξάρτηση (εθισμός) είναι ένα σύνδρομο συμπεριφοράς που χαρακτηρίζεται από τη ψυχαναγκαστική χρήση του τσιγάρου, παρά τη γνώση για την προκαλούμενη βλάβη.</a:t>
            </a:r>
          </a:p>
          <a:p>
            <a:pPr algn="just"/>
            <a:endParaRPr lang="el-GR" sz="2800" dirty="0"/>
          </a:p>
          <a:p>
            <a:pPr algn="just"/>
            <a:r>
              <a:rPr lang="el-GR" sz="2800" dirty="0"/>
              <a:t>Ανάβουμε για παράδειγμα τσιγάρο ενώ πονάει ο λαιμός, έχουμε πυρετό ή πονοκέφαλο και γνωρίζουμε εκ των προτέρων ότι θα μας βλάψει. Επίσης το τσιγάρο προκαλεί ανοχή. Αυτό σημαίνει ότι με την πάροδο του χρόνου ελαττώνεται η δράση της νικοτίνης. Ο καπνιστής χρειάζεται όλο και περισσότερη νικοτίνη για να έχει την ίδια ”ποσότητα ευχαρίστησης”.</a:t>
            </a:r>
            <a:endParaRPr lang="el-GR" sz="2800" dirty="0"/>
          </a:p>
        </p:txBody>
      </p:sp>
    </p:spTree>
    <p:extLst>
      <p:ext uri="{BB962C8B-B14F-4D97-AF65-F5344CB8AC3E}">
        <p14:creationId xmlns:p14="http://schemas.microsoft.com/office/powerpoint/2010/main" val="394600049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663</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Θέμα του Office</vt:lpstr>
      <vt:lpstr>Χειροπέδες στον εγκέφαλο: Εθισμοί</vt:lpstr>
      <vt:lpstr>Ορισμός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Χειροπέδες στον εγκέφαλο: Εθισμοί</dc:title>
  <dc:creator>user5</dc:creator>
  <cp:lastModifiedBy>κωστης</cp:lastModifiedBy>
  <cp:revision>7</cp:revision>
  <dcterms:created xsi:type="dcterms:W3CDTF">2017-11-24T06:39:54Z</dcterms:created>
  <dcterms:modified xsi:type="dcterms:W3CDTF">2020-06-22T03:54:40Z</dcterms:modified>
</cp:coreProperties>
</file>